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660033"/>
    <a:srgbClr val="660066"/>
    <a:srgbClr val="0D075D"/>
    <a:srgbClr val="19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6" y="6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D377-1A48-403E-B7A3-1DD397269DB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090D5-C11E-41FB-B5FF-1BB071D70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structure is triggered twice. It shows two examples one after another.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in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37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99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greeting.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2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 to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7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3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above points will be achieved by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with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7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structure is triggered twice. It shows two examples one after another.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50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90D5-C11E-41FB-B5FF-1BB071D70A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3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3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8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8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8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6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9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9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09458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8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1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4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1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5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8463-5149-44DF-B5F5-53025C93FE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5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5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AEEB-D03D-442C-8CAD-EB07C668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5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lamgirchz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13425" y="3265306"/>
            <a:ext cx="7240700" cy="2847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02870" tIns="51435" rIns="102870" bIns="51435" numCol="1" rtlCol="0" anchor="b">
            <a:prstTxWarp prst="textWave1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750" baseline="-25000" dirty="0">
                <a:ln w="762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endParaRPr lang="en-US" sz="6750" baseline="-25000" dirty="0">
              <a:ln w="7620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2" y="1297492"/>
            <a:ext cx="2522701" cy="4509043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90" y="1297492"/>
            <a:ext cx="2407542" cy="430320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771524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6934200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204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6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726450" cy="745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8240" y="670560"/>
            <a:ext cx="8458200" cy="7346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Formation of Exclamatory sentence-2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2209800"/>
            <a:ext cx="1447800" cy="6857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If/Had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2212654"/>
            <a:ext cx="2286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+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394" y="2197424"/>
            <a:ext cx="1707406" cy="7743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Subject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7300" y="3810000"/>
            <a:ext cx="685800" cy="66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If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5548" y="3886200"/>
            <a:ext cx="25855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I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0" y="2236403"/>
            <a:ext cx="2286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+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2080" y="2197426"/>
            <a:ext cx="1188720" cy="6000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Verb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36994" y="2197426"/>
            <a:ext cx="2393206" cy="6000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Extension 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7000" y="2236403"/>
            <a:ext cx="2286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+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5171" y="3886200"/>
            <a:ext cx="1591529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were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5300" y="3642360"/>
            <a:ext cx="2057400" cy="11153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a</a:t>
            </a:r>
            <a:r>
              <a:rPr lang="en-US" sz="3200" b="1" dirty="0" smtClean="0">
                <a:latin typeface="Book Antiqua" pitchFamily="18" charset="0"/>
              </a:rPr>
              <a:t> king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01300" y="3962400"/>
            <a:ext cx="1143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7300" y="5529293"/>
            <a:ext cx="1219200" cy="66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Had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8948" y="5529293"/>
            <a:ext cx="148326" cy="66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I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8571" y="5529293"/>
            <a:ext cx="1439129" cy="66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been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0100" y="5529293"/>
            <a:ext cx="3124200" cy="66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a</a:t>
            </a:r>
            <a:r>
              <a:rPr lang="en-US" sz="3200" b="1" dirty="0" smtClean="0">
                <a:latin typeface="Book Antiqua" pitchFamily="18" charset="0"/>
              </a:rPr>
              <a:t> rich man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20500" y="5626938"/>
            <a:ext cx="1143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060680" y="2292224"/>
            <a:ext cx="228600" cy="5052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+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73100" y="2234625"/>
            <a:ext cx="1143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!</a:t>
            </a: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771524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6858000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817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5 0.00122 L -0.86065 0.00122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7" grpId="0"/>
      <p:bldP spid="18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59543"/>
            <a:ext cx="4724401" cy="6299201"/>
          </a:xfrm>
          <a:prstGeom prst="rect">
            <a:avLst/>
          </a:prstGeom>
          <a:ln w="152400" cap="sq" cmpd="thickThin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5761772" y="567033"/>
            <a:ext cx="7649428" cy="57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Formation of Exclamatory sentence-3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2286013"/>
            <a:ext cx="2362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Would that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2286011"/>
            <a:ext cx="2286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8700" y="2286010"/>
            <a:ext cx="39243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Assertive sentence !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0074" y="4628394"/>
            <a:ext cx="2427626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Would that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4861" y="4644723"/>
            <a:ext cx="4777739" cy="7654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I could be a child again !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771524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705600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Md. Alamgir Hossain(ass: teacher </a:t>
            </a:r>
            <a:r>
              <a:rPr lang="en-US" sz="2000" b="1" dirty="0" err="1" smtClean="0">
                <a:solidFill>
                  <a:schemeClr val="bg1"/>
                </a:solidFill>
              </a:rPr>
              <a:t>ict</a:t>
            </a:r>
            <a:r>
              <a:rPr lang="en-US" sz="2000" b="1" dirty="0" smtClean="0">
                <a:solidFill>
                  <a:schemeClr val="bg1"/>
                </a:solidFill>
              </a:rPr>
              <a:t>) </a:t>
            </a:r>
            <a:r>
              <a:rPr lang="en-US" sz="2000" b="1" dirty="0" err="1" smtClean="0">
                <a:solidFill>
                  <a:schemeClr val="bg1"/>
                </a:solidFill>
              </a:rPr>
              <a:t>Rahimapur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Fazil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Madrasha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Patnitala,Naogaon</a:t>
            </a:r>
            <a:r>
              <a:rPr lang="en-US" sz="2000" b="1" dirty="0" smtClean="0">
                <a:solidFill>
                  <a:schemeClr val="bg1"/>
                </a:solidFill>
              </a:rPr>
              <a:t>. Mob: 01723626108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5 0.00123 L -0.86065 0.0012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3" grpId="0"/>
      <p:bldP spid="1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219200"/>
            <a:ext cx="64008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Rearrange the jumbled words to </a:t>
            </a:r>
          </a:p>
          <a:p>
            <a:pPr algn="ctr"/>
            <a:r>
              <a:rPr lang="en-US" b="1" u="sng" dirty="0" smtClean="0">
                <a:latin typeface="Book Antiqua" pitchFamily="18" charset="0"/>
              </a:rPr>
              <a:t>make exclamatory sentences.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2819400"/>
            <a:ext cx="7467600" cy="2743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a it, beautiful, frame, what, is, !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n</a:t>
            </a:r>
            <a:r>
              <a:rPr lang="en-US" b="1" dirty="0" smtClean="0">
                <a:latin typeface="Book Antiqua" pitchFamily="18" charset="0"/>
              </a:rPr>
              <a:t>ice, the, frame, how, is,!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I, wings a, of, had, the, bird,!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I, that, be, again, child, I, would, could, a, !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w</a:t>
            </a:r>
            <a:r>
              <a:rPr lang="en-US" b="1" dirty="0" smtClean="0">
                <a:latin typeface="Book Antiqua" pitchFamily="18" charset="0"/>
              </a:rPr>
              <a:t>ere, if, a, I, butterfly!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14800"/>
            <a:ext cx="2981785" cy="2758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5993" flipH="1">
            <a:off x="10810087" y="-543039"/>
            <a:ext cx="2659316" cy="24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7162800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Md. Alamgir Hossain(ass: teacher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ict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Rahimapur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Fazil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Madrasha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Patnitala,Naogaon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. Mob: 01723626108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5 0.00123 L -0.86065 0.0012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133600"/>
            <a:ext cx="7787640" cy="16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Make five exclamatory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sentences with the pictures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8600" y="4267200"/>
            <a:ext cx="2438400" cy="3000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43350"/>
            <a:ext cx="5715000" cy="3829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51909"/>
            <a:ext cx="3048000" cy="4849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064" y="0"/>
            <a:ext cx="5084243" cy="3943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7010400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70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5 0.00122 L -0.86065 0.00122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7972424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7239000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448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5 0.00122 L -0.86065 0.00122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862292" y="1496167"/>
            <a:ext cx="6505016" cy="908685"/>
          </a:xfrm>
          <a:prstGeom prst="rect">
            <a:avLst/>
          </a:prstGeom>
        </p:spPr>
        <p:txBody>
          <a:bodyPr vert="horz" lIns="51435" rIns="514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938" b="1" dirty="0">
                <a:solidFill>
                  <a:srgbClr val="00B050"/>
                </a:solidFill>
                <a:latin typeface="Edwardian Script ITC" panose="030303020407070D0804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602524" y="3424294"/>
            <a:ext cx="7020403" cy="37703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925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375"/>
              </a:lnSpc>
              <a:spcBef>
                <a:spcPts val="0"/>
              </a:spcBef>
              <a:buNone/>
            </a:pPr>
            <a:r>
              <a:rPr lang="en-US" sz="4725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Md. Alamgir Hossain</a:t>
            </a:r>
          </a:p>
          <a:p>
            <a:pPr marL="0" indent="0" algn="ctr">
              <a:lnSpc>
                <a:spcPts val="563"/>
              </a:lnSpc>
              <a:spcBef>
                <a:spcPts val="0"/>
              </a:spcBef>
              <a:buNone/>
            </a:pPr>
            <a:endParaRPr lang="en-US" sz="4725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375"/>
              </a:lnSpc>
              <a:spcBef>
                <a:spcPts val="0"/>
              </a:spcBef>
              <a:buNone/>
            </a:pPr>
            <a:r>
              <a:rPr lang="en-US" sz="3713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(ICT Teacher)</a:t>
            </a:r>
          </a:p>
          <a:p>
            <a:pPr marL="0" indent="0" algn="ctr">
              <a:lnSpc>
                <a:spcPts val="3375"/>
              </a:lnSpc>
              <a:spcBef>
                <a:spcPts val="0"/>
              </a:spcBef>
              <a:buNone/>
            </a:pPr>
            <a:r>
              <a:rPr lang="en-US" sz="3713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Rahimapur</a:t>
            </a:r>
            <a:r>
              <a:rPr lang="en-US" sz="3713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713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Fazil</a:t>
            </a:r>
            <a:r>
              <a:rPr lang="en-US" sz="3713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713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Patnitala</a:t>
            </a:r>
            <a:r>
              <a:rPr lang="en-US" sz="3713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3713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Naogaon</a:t>
            </a:r>
            <a:r>
              <a:rPr lang="en-US" sz="3713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en-US" sz="4725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375"/>
              </a:lnSpc>
              <a:spcBef>
                <a:spcPts val="0"/>
              </a:spcBef>
              <a:buNone/>
            </a:pPr>
            <a:r>
              <a:rPr lang="en-US" sz="3713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01723-626108</a:t>
            </a:r>
          </a:p>
          <a:p>
            <a:pPr marL="0" indent="0" algn="ctr">
              <a:lnSpc>
                <a:spcPts val="3375"/>
              </a:lnSpc>
              <a:spcBef>
                <a:spcPts val="0"/>
              </a:spcBef>
              <a:buNone/>
            </a:pPr>
            <a:r>
              <a:rPr lang="en-US" sz="3713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G</a:t>
            </a:r>
            <a:r>
              <a:rPr lang="en-US" sz="3713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-mail </a:t>
            </a:r>
            <a:r>
              <a:rPr lang="en-US" sz="3713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en-US" sz="3713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  <a:hlinkClick r:id="rId2"/>
              </a:rPr>
              <a:t>alamgirchz@gmail.com</a:t>
            </a:r>
            <a:endParaRPr lang="en-US" sz="3713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375"/>
              </a:lnSpc>
              <a:spcBef>
                <a:spcPts val="0"/>
              </a:spcBef>
              <a:buNone/>
            </a:pPr>
            <a:r>
              <a:rPr lang="en-US" sz="3713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Date – </a:t>
            </a:r>
            <a:r>
              <a:rPr lang="en-US" sz="3713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25/10/2020</a:t>
            </a:r>
            <a:endParaRPr lang="en-US" sz="3713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375"/>
              </a:lnSpc>
              <a:spcBef>
                <a:spcPts val="0"/>
              </a:spcBef>
              <a:buNone/>
            </a:pPr>
            <a:endParaRPr lang="en-US" sz="3713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375"/>
              </a:lnSpc>
              <a:spcBef>
                <a:spcPts val="0"/>
              </a:spcBef>
              <a:buNone/>
            </a:pPr>
            <a:endParaRPr lang="en-US" sz="3713" dirty="0">
              <a:latin typeface="Monotype Corsiva" pitchFamily="66" charset="0"/>
              <a:cs typeface="Times New Roman" pitchFamily="18" charset="0"/>
            </a:endParaRPr>
          </a:p>
          <a:p>
            <a:endParaRPr lang="en-US" sz="292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31" y="1233623"/>
            <a:ext cx="4087568" cy="4733857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8201024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7338131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950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810000"/>
            <a:ext cx="7848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What an exciting water game it is!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4709161"/>
            <a:ext cx="6858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How amazing the show is!</a:t>
            </a:r>
            <a:endParaRPr lang="en-US" b="1" dirty="0">
              <a:latin typeface="Book Antiqua" pitchFamily="18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220149"/>
              </p:ext>
            </p:extLst>
          </p:nvPr>
        </p:nvGraphicFramePr>
        <p:xfrm>
          <a:off x="6032500" y="2100263"/>
          <a:ext cx="210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Packager Shell Object" showAsIcon="1" r:id="rId5" imgW="2108520" imgH="685800" progId="Package">
                  <p:embed/>
                </p:oleObj>
              </mc:Choice>
              <mc:Fallback>
                <p:oleObj name="Packager Shell Object" showAsIcon="1" r:id="rId5" imgW="2108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2500" y="2100263"/>
                        <a:ext cx="2108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953000" y="1508760"/>
            <a:ext cx="44958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Let’s enjoy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771524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7086600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16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5 0.00123 L -0.86065 0.00123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12115800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What kind of sentence have you observed?</a:t>
            </a:r>
            <a:endParaRPr lang="en-US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3124200"/>
            <a:ext cx="8839200" cy="20574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Exclamatory Sentence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8124824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7372290"/>
            <a:ext cx="1143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11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0"/>
            <a:ext cx="693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Our today’s lesson is-</a:t>
            </a:r>
            <a:endParaRPr lang="en-US" b="1" dirty="0">
              <a:latin typeface="Book Antiqua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1400" y="2286000"/>
            <a:ext cx="6553200" cy="2133600"/>
            <a:chOff x="4419600" y="2346960"/>
            <a:chExt cx="6553200" cy="2133600"/>
          </a:xfrm>
        </p:grpSpPr>
        <p:sp>
          <p:nvSpPr>
            <p:cNvPr id="3" name="Oval 2"/>
            <p:cNvSpPr/>
            <p:nvPr/>
          </p:nvSpPr>
          <p:spPr>
            <a:xfrm>
              <a:off x="4419600" y="2346960"/>
              <a:ext cx="6553200" cy="2133600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0" y="2667000"/>
              <a:ext cx="3352800" cy="1447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Book Antiqua" pitchFamily="18" charset="0"/>
                </a:rPr>
                <a:t>Exclamatory </a:t>
              </a:r>
              <a:endParaRPr lang="en-US" b="1" dirty="0" smtClean="0">
                <a:latin typeface="Book Antiqua" pitchFamily="18" charset="0"/>
              </a:endParaRPr>
            </a:p>
            <a:p>
              <a:pPr algn="ctr"/>
              <a:r>
                <a:rPr lang="en-US" b="1" dirty="0" smtClean="0">
                  <a:latin typeface="Book Antiqua" pitchFamily="18" charset="0"/>
                </a:rPr>
                <a:t>Sentence</a:t>
              </a:r>
              <a:endParaRPr lang="en-US" dirty="0"/>
            </a:p>
          </p:txBody>
        </p:sp>
      </p:grpSp>
      <p:sp>
        <p:nvSpPr>
          <p:cNvPr id="6" name="Frame 5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771524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934200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43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5 0.00123 L -0.86065 0.0012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76962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Learning outcomes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11887200" cy="3886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At the end of the lesson, we will be able to –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the definition of exclamatory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the structure of exclamatory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make exclamatory sentences with clues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366847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100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5 0.00123 L -0.86065 0.0012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000000"/>
            </a:gs>
            <a:gs pos="98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609600"/>
            <a:ext cx="8610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is an Exclamatory Sentence?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>
          <a:xfrm>
            <a:off x="-381000" y="338959"/>
            <a:ext cx="7772400" cy="7281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981201"/>
            <a:ext cx="8382000" cy="614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a beautiful flower it is!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3200400"/>
            <a:ext cx="8382000" cy="614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How beautiful the flower is!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267200"/>
            <a:ext cx="7048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The sentence that expresses something surprising, amazing 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and abnormal feelings are called exclamatory sentences.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8429624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7372290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Md. Alamgir Hossain(ass: teacher </a:t>
            </a:r>
            <a:r>
              <a:rPr lang="en-US" sz="2000" b="1" dirty="0" err="1" smtClean="0">
                <a:solidFill>
                  <a:schemeClr val="bg1"/>
                </a:solidFill>
              </a:rPr>
              <a:t>ict</a:t>
            </a:r>
            <a:r>
              <a:rPr lang="en-US" sz="2000" b="1" dirty="0" smtClean="0">
                <a:solidFill>
                  <a:schemeClr val="bg1"/>
                </a:solidFill>
              </a:rPr>
              <a:t>) </a:t>
            </a:r>
            <a:r>
              <a:rPr lang="en-US" sz="2000" b="1" dirty="0" err="1" smtClean="0">
                <a:solidFill>
                  <a:schemeClr val="bg1"/>
                </a:solidFill>
              </a:rPr>
              <a:t>Rahimapur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Fazil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Madrasha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Patnitala,Naogaon</a:t>
            </a:r>
            <a:r>
              <a:rPr lang="en-US" sz="2000" b="1" dirty="0" smtClean="0">
                <a:solidFill>
                  <a:schemeClr val="bg1"/>
                </a:solidFill>
              </a:rPr>
              <a:t>. Mob: 01723626108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5 0.00123 L -0.86065 0.0012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838200"/>
            <a:ext cx="9182100" cy="57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Formation of Exclamatory sentence-1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52400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What a/an or How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152400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152400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Adjective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3600" y="152400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Subject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0" y="152400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Verb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77800" y="152400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!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8540" y="152400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0700" y="152400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96800" y="15240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40154"/>
            <a:ext cx="4566651" cy="78125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62400" y="227642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Book Antiqua" pitchFamily="18" charset="0"/>
              </a:rPr>
              <a:t>What a</a:t>
            </a:r>
            <a:endParaRPr lang="en-US" sz="48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2286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Book Antiqua" pitchFamily="18" charset="0"/>
              </a:rPr>
              <a:t>b</a:t>
            </a:r>
            <a:r>
              <a:rPr lang="en-US" sz="4800" b="1" dirty="0" smtClean="0">
                <a:solidFill>
                  <a:srgbClr val="FFFF00"/>
                </a:solidFill>
                <a:latin typeface="Book Antiqua" pitchFamily="18" charset="0"/>
              </a:rPr>
              <a:t>eautiful bird</a:t>
            </a:r>
            <a:endParaRPr lang="en-US" sz="48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9400" y="2286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Book Antiqua" pitchFamily="18" charset="0"/>
              </a:rPr>
              <a:t>it</a:t>
            </a:r>
            <a:endParaRPr lang="en-US" sz="48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25200" y="2286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Book Antiqua" pitchFamily="18" charset="0"/>
              </a:rPr>
              <a:t>is</a:t>
            </a:r>
            <a:endParaRPr lang="en-US" sz="48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11000" y="23622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Book Antiqua" pitchFamily="18" charset="0"/>
              </a:rPr>
              <a:t>!</a:t>
            </a:r>
            <a:endParaRPr lang="en-US" sz="48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4800600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Book Antiqua" pitchFamily="18" charset="0"/>
              </a:rPr>
              <a:t>How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4800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Book Antiqua" pitchFamily="18" charset="0"/>
              </a:rPr>
              <a:t>beautiful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0" y="4800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ok Antiqua" pitchFamily="18" charset="0"/>
              </a:rPr>
              <a:t>t</a:t>
            </a:r>
            <a:r>
              <a:rPr lang="en-US" sz="5400" b="1" dirty="0" smtClean="0">
                <a:latin typeface="Book Antiqua" pitchFamily="18" charset="0"/>
              </a:rPr>
              <a:t>he bird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25200" y="47244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Book Antiqua" pitchFamily="18" charset="0"/>
              </a:rPr>
              <a:t>is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11000" y="4800600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Book Antiqua" pitchFamily="18" charset="0"/>
              </a:rPr>
              <a:t>!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771524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7010400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30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5 0.00122 L -0.86065 0.00122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350" y="567033"/>
            <a:ext cx="9182100" cy="57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Formation of Exclamatory sentence-2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0885" y="1295404"/>
            <a:ext cx="718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Exclamation word (Alas, Hurrah, Oh)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129540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857" y="12954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!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0" y="1295402"/>
            <a:ext cx="386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Assertive sentence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741" y="6943783"/>
            <a:ext cx="110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Alas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8451" y="6934201"/>
            <a:ext cx="2701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I am undone.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4141" y="6934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!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1104" y="694371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!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5800" y="12954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1772" y="6927871"/>
            <a:ext cx="160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Hurrah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3802" y="6912177"/>
            <a:ext cx="487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We have won the match.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>
          <a:xfrm>
            <a:off x="276297" y="2108781"/>
            <a:ext cx="4365528" cy="474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108780"/>
            <a:ext cx="8401050" cy="4749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28576"/>
            <a:ext cx="13716000" cy="7972424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1439" tIns="55719" rIns="111439" bIns="55719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14391">
              <a:defRPr/>
            </a:pPr>
            <a:endParaRPr lang="en-US" sz="213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2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7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605</Words>
  <Application>Microsoft Office PowerPoint</Application>
  <PresentationFormat>Custom</PresentationFormat>
  <Paragraphs>130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Book Antiqua</vt:lpstr>
      <vt:lpstr>Calibri</vt:lpstr>
      <vt:lpstr>Edwardian Script ITC</vt:lpstr>
      <vt:lpstr>Monotype Corsiva</vt:lpstr>
      <vt:lpstr>Times New Roman</vt:lpstr>
      <vt:lpstr>Vrinda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Alamgir</cp:lastModifiedBy>
  <cp:revision>84</cp:revision>
  <dcterms:created xsi:type="dcterms:W3CDTF">2015-10-18T00:07:59Z</dcterms:created>
  <dcterms:modified xsi:type="dcterms:W3CDTF">2020-11-02T02:31:41Z</dcterms:modified>
</cp:coreProperties>
</file>