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83" r:id="rId3"/>
    <p:sldId id="330" r:id="rId4"/>
    <p:sldId id="297" r:id="rId5"/>
    <p:sldId id="259" r:id="rId6"/>
    <p:sldId id="296" r:id="rId7"/>
    <p:sldId id="290" r:id="rId8"/>
    <p:sldId id="284" r:id="rId9"/>
    <p:sldId id="298" r:id="rId10"/>
    <p:sldId id="300" r:id="rId11"/>
    <p:sldId id="286" r:id="rId12"/>
    <p:sldId id="287" r:id="rId13"/>
    <p:sldId id="288" r:id="rId14"/>
    <p:sldId id="301" r:id="rId15"/>
    <p:sldId id="331" r:id="rId16"/>
    <p:sldId id="266" r:id="rId17"/>
    <p:sldId id="264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A694F-9F2A-4028-8A61-7DEC4481307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2DF84-3CDD-4785-BA09-3F3EFAA6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ADEE-FCAD-4AD3-A983-29A1AFDB16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ADEE-FCAD-4AD3-A983-29A1AFDB16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DAA4-E109-46EA-A47E-AE9933BF9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FE932-CB49-415F-B588-4BD539FC8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27554-D4A9-41EB-B0E8-9D20E30C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4512-D9FF-4591-BADF-4485F2A6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D74B-6ED9-42E4-992D-D9C18A32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5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B6CF-1334-49B1-A99B-1B8CC90E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D85E7-8C70-43F6-82E4-82DF29898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518F-5A39-4728-970E-8EF7CFE2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A4188-47C2-4C8F-88F8-E650BCA5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255B-8256-49E9-9617-EDDE4991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EA1A5-8098-49EA-9202-6279CC27F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1EA30-2D79-47F9-8BDC-689935CFB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0F8F3-F05E-4334-B120-4E99039C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E8E64-0862-4AFB-900B-D80764E6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3752A-EC4C-4063-9C78-69729A62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51DA-500F-494F-984F-E62F59AE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D051-2740-4F5D-8FD9-2FB434E3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DDD1F-A9BF-432C-B3E9-710E1D58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87DD9-DC0B-47FB-87FE-B8F1AD01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23FBE-6D41-42B0-A2DC-ACDE2784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A020-1F9C-45CF-A626-15B46FFF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01E2E-3156-4283-9D21-B51AB6A1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34231-6B28-4E3D-B2A5-F35CE861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8A6F6-B5BA-4A57-9475-1B864AA2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B0B5D-1A2C-4E69-A21B-38954D25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C0D-16FF-4432-B3ED-6A6FD713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1F8D-659F-46CE-88C0-B409712A0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C25D-FE9D-4B21-9A98-C8E4CC65C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413D7-7E0C-470A-9EF1-075693F0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47B82-9276-4EDB-A3E5-C05A485E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CF6A0-8DA5-4B47-BEE7-64627473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E68D-C12A-4D6D-A99E-72F33454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A2A22-FF3E-4976-AFF4-371389D4A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C92CD-9ABB-42C4-9A14-5D1C209AB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C6FB0-712B-4432-8E47-603C52F0E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DFDDD-2DBA-409F-ABFE-F86C403BA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53C9F-6F85-41FA-A235-2385BCC0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BD55D-D9EC-48E6-B4B4-CB2D7B74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6C18F-22C2-4F98-8676-CDBAF7E2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2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6A69-EDF8-4FB1-92A8-5209A193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9251C-A536-4C4E-8C49-617FFD5F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23FAE-8969-4524-8BD9-F2A47280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DB6E-5296-4436-9CE7-E17685FF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8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9BA2B-873B-4524-88EA-7DAC455F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BC234-6502-4BEE-B12D-C5BA660A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10E17-4F60-4CC6-BD4A-4C745210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0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2AD5-355B-4968-9C11-AF6323A0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FFD2-DFCC-42C6-8BF1-A12D6BDA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3792C-379D-4BE3-8D0D-D484A748F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7B016-B3F5-4E62-A593-DC78250D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31875-EEA3-4B55-A208-434E1E5C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26F74-67A6-4B12-BB4D-63BB9492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D155-FD59-4160-8133-D5123AC6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830D8-66E8-4454-99B1-6E68739A7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8035-D853-4795-B2E0-3F24ECCBC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604E6-59F9-4CD7-A2E6-0B381664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FBA80-CE19-4602-B842-FB393F9E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ACD2F-2E2F-4EAA-95ED-C6E2DBAC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31294-E643-4FA8-A33D-F04799E7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ADEC3-3416-4BD6-A903-4862553B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EF35-F73F-4544-897B-BB97216E2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6D5A-2FEA-43E3-98BE-242FB57B96A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8B40F-2422-455C-9595-FB32D3C19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D3F77-4432-43C2-9ABF-083396D63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C7A7-EBAE-4C1C-819E-30E3B09D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8600"/>
            <a:ext cx="6477000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25146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917448"/>
            <a:ext cx="2133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2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ord 1"/>
          <p:cNvSpPr/>
          <p:nvPr/>
        </p:nvSpPr>
        <p:spPr>
          <a:xfrm rot="16200000">
            <a:off x="3467100" y="2857500"/>
            <a:ext cx="3276600" cy="2743200"/>
          </a:xfrm>
          <a:prstGeom prst="chord">
            <a:avLst>
              <a:gd name="adj1" fmla="val 5382414"/>
              <a:gd name="adj2" fmla="val 16200000"/>
            </a:avLst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hord 2"/>
          <p:cNvSpPr/>
          <p:nvPr/>
        </p:nvSpPr>
        <p:spPr>
          <a:xfrm rot="5400000">
            <a:off x="3467100" y="2857500"/>
            <a:ext cx="3276600" cy="2743200"/>
          </a:xfrm>
          <a:prstGeom prst="chord">
            <a:avLst>
              <a:gd name="adj1" fmla="val 5382414"/>
              <a:gd name="adj2" fmla="val 16200000"/>
            </a:avLst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iagonal Stripe 3"/>
          <p:cNvSpPr/>
          <p:nvPr/>
        </p:nvSpPr>
        <p:spPr>
          <a:xfrm rot="18642379" flipH="1">
            <a:off x="-1832769" y="3657137"/>
            <a:ext cx="1314450" cy="792162"/>
          </a:xfrm>
          <a:prstGeom prst="diagStripe">
            <a:avLst>
              <a:gd name="adj" fmla="val 6978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76200"/>
            <a:ext cx="777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 প্রত্যেক ব্যাস বৃত্তকে দুইটি অর্ধবৃত্তে বিভক্ত করে।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এসো চিত্রের সাহায্যে দেখিঃ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utter.jpg"/>
          <p:cNvPicPr>
            <a:picLocks noChangeAspect="1"/>
          </p:cNvPicPr>
          <p:nvPr/>
        </p:nvPicPr>
        <p:blipFill>
          <a:blip r:embed="rId2"/>
          <a:srcRect l="8696" t="8418" r="4349" b="11603"/>
          <a:stretch>
            <a:fillRect/>
          </a:stretch>
        </p:blipFill>
        <p:spPr bwMode="auto">
          <a:xfrm>
            <a:off x="-1905000" y="3372180"/>
            <a:ext cx="1143000" cy="946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97083 -0.0050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2963 L 3.33333E-6 -0.0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0315E-7 L 0.44167 8.60315E-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1" y="669642"/>
            <a:ext cx="3154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1490" y="-916614"/>
            <a:ext cx="2902310" cy="7012614"/>
            <a:chOff x="2590800" y="260814"/>
            <a:chExt cx="2819400" cy="5752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962400" y="22830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23104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6726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29200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6096001" y="25694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cil_cartoon_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649">
            <a:off x="-764252" y="1727214"/>
            <a:ext cx="552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ul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90800" y="3158143"/>
            <a:ext cx="4114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568110" y="2596743"/>
            <a:ext cx="1551149" cy="67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Single Corner Rectangle 15"/>
          <p:cNvSpPr/>
          <p:nvPr/>
        </p:nvSpPr>
        <p:spPr>
          <a:xfrm>
            <a:off x="-52137" y="687357"/>
            <a:ext cx="1600200" cy="480060"/>
          </a:xfrm>
          <a:prstGeom prst="round1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8800" y="57045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00600" y="2843817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7083 L 0.71667 -0.0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0.8967 -0.0266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2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8 -0.01528 L 0.33038 -0.01528 C 0.37205 -0.01274 0.40313 -0.01598 0.42656 -0.01227 C 0.45573 -0.01135 0.47899 -0.01019 0.49115 -0.0088 C 0.5033 -0.00695 0.49965 -0.00695 0.50156 -0.00301 C 0.50226 0.00138 0.50313 0.00995 0.50278 0.01527 C 0.50313 0.02037 0.50313 0.02384 0.5033 0.02708 C 0.50347 0.03055 0.50417 0.03194 0.50434 0.03541 C 0.50451 0.03842 0.50417 0.03634 0.50417 0.04675 C 0.50417 0.05694 0.50365 0.07106 0.50417 0.09768 L 0.50677 0.20856 " pathEditMode="relative" rAng="0" ptsTypes="FfaasaaaaFF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16 -0.04051 L 0.59497 -0.04051 C 0.63212 -0.04051 0.66875 -0.04422 0.67882 -0.03403 L 0.67796 0.21111 " pathEditMode="relative" rAng="0" ptsTypes="FfFF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24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29" grpId="0"/>
      <p:bldP spid="3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1" y="898242"/>
            <a:ext cx="3154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1490" y="-688014"/>
            <a:ext cx="2902310" cy="7012614"/>
            <a:chOff x="2590800" y="260814"/>
            <a:chExt cx="2819400" cy="5752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962400" y="25116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25390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9012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8735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6096001" y="27980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cil_cartoon_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649">
            <a:off x="-702598" y="2820932"/>
            <a:ext cx="552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ul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24250" y="4471939"/>
            <a:ext cx="5048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90448" y="3962400"/>
            <a:ext cx="25009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572363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 যে কোন  দুইটি বিন্দুর সংযোজক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রেখাংশ হলো বৃত্তের একটি জ্যা।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2981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0" y="4063017"/>
            <a:ext cx="14478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54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06389 L 0.76771 -0.0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88003 -0.0043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0.07084 0.05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1445838">
            <a:off x="4595066" y="1631171"/>
            <a:ext cx="3169939" cy="38006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3401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0" name="Oval 9"/>
          <p:cNvSpPr/>
          <p:nvPr/>
        </p:nvSpPr>
        <p:spPr>
          <a:xfrm>
            <a:off x="6096001" y="35356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cil_cartoon_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5649">
            <a:off x="3502949" y="-1224888"/>
            <a:ext cx="552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u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34501">
            <a:off x="-5431104" y="2825185"/>
            <a:ext cx="6340378" cy="113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4227672" y="3239930"/>
            <a:ext cx="2583135" cy="17420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693192" y="1618372"/>
            <a:ext cx="3048000" cy="3788802"/>
            <a:chOff x="6239282" y="847147"/>
            <a:chExt cx="2990772" cy="3825572"/>
          </a:xfrm>
        </p:grpSpPr>
        <p:sp>
          <p:nvSpPr>
            <p:cNvPr id="17" name="Arc 16"/>
            <p:cNvSpPr/>
            <p:nvPr/>
          </p:nvSpPr>
          <p:spPr>
            <a:xfrm rot="20729076">
              <a:off x="6239282" y="847147"/>
              <a:ext cx="2990772" cy="3825572"/>
            </a:xfrm>
            <a:prstGeom prst="arc">
              <a:avLst>
                <a:gd name="adj1" fmla="val 13118983"/>
                <a:gd name="adj2" fmla="val 593260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7" idx="0"/>
              <a:endCxn id="17" idx="2"/>
            </p:cNvCxnSpPr>
            <p:nvPr/>
          </p:nvCxnSpPr>
          <p:spPr>
            <a:xfrm rot="16200000" flipH="1">
              <a:off x="5806224" y="2541317"/>
              <a:ext cx="2568816" cy="16510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208672">
            <a:off x="4601884" y="1395566"/>
            <a:ext cx="3514979" cy="4094983"/>
            <a:chOff x="6624234" y="-29328"/>
            <a:chExt cx="3514979" cy="4094983"/>
          </a:xfrm>
        </p:grpSpPr>
        <p:sp>
          <p:nvSpPr>
            <p:cNvPr id="23" name="Arc 22"/>
            <p:cNvSpPr/>
            <p:nvPr/>
          </p:nvSpPr>
          <p:spPr>
            <a:xfrm rot="11712348">
              <a:off x="6624234" y="-29328"/>
              <a:ext cx="3514979" cy="4094983"/>
            </a:xfrm>
            <a:prstGeom prst="arc">
              <a:avLst>
                <a:gd name="adj1" fmla="val 14901729"/>
                <a:gd name="adj2" fmla="val 12287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5991328" flipH="1">
              <a:off x="6344832" y="1877433"/>
              <a:ext cx="2619089" cy="17470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943600" y="18067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548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4572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ঘ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2634468">
            <a:off x="1647208" y="5883049"/>
            <a:ext cx="533400" cy="630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Down Arrow 25"/>
          <p:cNvSpPr/>
          <p:nvPr/>
        </p:nvSpPr>
        <p:spPr>
          <a:xfrm rot="3212734">
            <a:off x="9994662" y="97899"/>
            <a:ext cx="533400" cy="6286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24001" y="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00601" y="342900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14601" y="5820769"/>
            <a:ext cx="6420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err="1"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বৃত্তের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514600" y="6273225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6434 0.0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15996 L 0.3533 0.848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3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0.02014 L -0.20382 0.020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 -0.11204 L 0.1868 -0.1120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4.81481E-6 L -0.10556 0.1175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3.7037E-6 L 0.06562 -0.103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5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0" grpId="2" animBg="1"/>
      <p:bldP spid="27" grpId="0"/>
      <p:bldP spid="28" grpId="0"/>
      <p:bldP spid="29" grpId="0"/>
      <p:bldP spid="24" grpId="0" animBg="1"/>
      <p:bldP spid="24" grpId="1" animBg="1"/>
      <p:bldP spid="26" grpId="0" animBg="1"/>
      <p:bldP spid="26" grpId="1" animBg="1"/>
      <p:bldP spid="57" grpId="0"/>
      <p:bldP spid="58" grpId="0"/>
      <p:bldP spid="58" grpId="1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2133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4800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বৃত্ত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ও পরিধি সম্পর্কে জানি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7564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পরিধিঃ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বদ্ধ বক্ররেখার সীমান্ত বরাবর দৈর্ঘ্যকে পরিধি বলে।অন্যভাবে বলা যায়, বৃত্তের চতুর্দিকের সীমান্ত বরাবর দৈর্ঘ্য বৃত্তের পরিধি। </a:t>
            </a:r>
          </a:p>
          <a:p>
            <a:pPr algn="just"/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 খ গ বক্ররেখাটি বৃত্তের পরিধি।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3" name="Oval 12"/>
          <p:cNvSpPr/>
          <p:nvPr/>
        </p:nvSpPr>
        <p:spPr>
          <a:xfrm>
            <a:off x="4343401" y="1052856"/>
            <a:ext cx="3154189" cy="3810000"/>
          </a:xfrm>
          <a:prstGeom prst="ellipse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69340" y="-530735"/>
            <a:ext cx="2902310" cy="7012614"/>
            <a:chOff x="2590800" y="260814"/>
            <a:chExt cx="2819400" cy="57525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5867401" y="295271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55B91-098C-4437-99BA-7092481C3536}"/>
              </a:ext>
            </a:extLst>
          </p:cNvPr>
          <p:cNvSpPr txBox="1"/>
          <p:nvPr/>
        </p:nvSpPr>
        <p:spPr>
          <a:xfrm>
            <a:off x="3057993" y="329784"/>
            <a:ext cx="53864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পরিধির নির্ণয়ের সূত্রঃ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E63182-A6A4-48A9-831B-30333532DF71}"/>
                  </a:ext>
                </a:extLst>
              </p:cNvPr>
              <p:cNvSpPr txBox="1"/>
              <p:nvPr/>
            </p:nvSpPr>
            <p:spPr>
              <a:xfrm>
                <a:off x="1182117" y="1341779"/>
                <a:ext cx="507472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6000" dirty="0">
                    <a:cs typeface="NikoshBAN" panose="02000000000000000000" pitchFamily="2" charset="0"/>
                  </a:rPr>
                  <a:t>বৃত্তের পরিধি </a:t>
                </a:r>
                <a:r>
                  <a:rPr lang="en-US" sz="6000" dirty="0">
                    <a:cs typeface="NikoshBAN" panose="02000000000000000000" pitchFamily="2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el-GR" sz="60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E63182-A6A4-48A9-831B-30333532D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17" y="1341779"/>
                <a:ext cx="5074723" cy="1015663"/>
              </a:xfrm>
              <a:prstGeom prst="rect">
                <a:avLst/>
              </a:prstGeom>
              <a:blipFill>
                <a:blip r:embed="rId2"/>
                <a:stretch>
                  <a:fillRect l="-7332" t="-20359" b="-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0AE277-BF5E-470B-B9CC-CAD8C7B0F2D6}"/>
                  </a:ext>
                </a:extLst>
              </p:cNvPr>
              <p:cNvSpPr txBox="1"/>
              <p:nvPr/>
            </p:nvSpPr>
            <p:spPr>
              <a:xfrm>
                <a:off x="6256840" y="1341778"/>
                <a:ext cx="5628400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bn-BD" sz="6000" dirty="0">
                    <a:cs typeface="NikoshBAN" panose="02000000000000000000" pitchFamily="2" charset="0"/>
                  </a:rPr>
                  <a:t>এখানে,</a:t>
                </a:r>
                <a14:m>
                  <m:oMath xmlns:m="http://schemas.openxmlformats.org/officeDocument/2006/math">
                    <m:r>
                      <a:rPr lang="el-GR" sz="60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bn-BD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bn-BD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BD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</m:oMath>
                </a14:m>
                <a:endParaRPr lang="bn-BD" sz="6000" b="0" dirty="0">
                  <a:cs typeface="NikoshBAN" panose="02000000000000000000" pitchFamily="2" charset="0"/>
                </a:endParaRPr>
              </a:p>
              <a:p>
                <a:r>
                  <a:rPr lang="bn-BD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r=বৃত্তের ব্যাসার্ধ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0AE277-BF5E-470B-B9CC-CAD8C7B0F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40" y="1341778"/>
                <a:ext cx="5628400" cy="1938992"/>
              </a:xfrm>
              <a:prstGeom prst="rect">
                <a:avLst/>
              </a:prstGeom>
              <a:blipFill>
                <a:blip r:embed="rId3"/>
                <a:stretch>
                  <a:fillRect l="-6371" t="-8438" b="-19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2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562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Oval 6"/>
          <p:cNvSpPr/>
          <p:nvPr/>
        </p:nvSpPr>
        <p:spPr>
          <a:xfrm>
            <a:off x="4648200" y="1981200"/>
            <a:ext cx="2743200" cy="3200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25243" y="3535682"/>
            <a:ext cx="65314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H="1">
            <a:off x="4648200" y="3554104"/>
            <a:ext cx="2743200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5958028" y="2522464"/>
            <a:ext cx="1131513" cy="9317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  <a:endCxn id="7" idx="5"/>
          </p:cNvCxnSpPr>
          <p:nvPr/>
        </p:nvCxnSpPr>
        <p:spPr>
          <a:xfrm rot="16200000" flipH="1">
            <a:off x="6019800" y="3743046"/>
            <a:ext cx="1588" cy="1939734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35186" y="3301426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64186" y="4673026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7586" y="3301426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5586" y="1905001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4786" y="4673026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3986" y="3606226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7124" y="295870"/>
            <a:ext cx="156389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6" grpId="0"/>
      <p:bldP spid="18" grpId="0"/>
      <p:bldP spid="20" grpId="0"/>
      <p:bldP spid="22" grpId="0"/>
      <p:bldP spid="24" grpId="0"/>
      <p:bldP spid="2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533401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74320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3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বৃত্ত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2286000" y="0"/>
            <a:ext cx="70104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1" y="2743201"/>
            <a:ext cx="2429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54" y="0"/>
            <a:ext cx="653144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3154" y="129069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8ম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বৃত্ত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4A95F4-5E2A-410A-A70A-99212AC0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1309-F6A2-4EFD-A291-7296406FB287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56351"/>
            <a:ext cx="1828800" cy="365125"/>
          </a:xfrm>
        </p:spPr>
        <p:txBody>
          <a:bodyPr/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Bellal Hossain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1C249-6E62-474D-A697-1F4926F09B35}"/>
              </a:ext>
            </a:extLst>
          </p:cNvPr>
          <p:cNvSpPr txBox="1"/>
          <p:nvPr/>
        </p:nvSpPr>
        <p:spPr>
          <a:xfrm>
            <a:off x="1575868" y="4103662"/>
            <a:ext cx="429941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বিল্লাল হোসেন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কৃষি 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ফুলহাতা মাধ্যমিক বিদ্যালয়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মোরেলগঞ্জ,বাগেরহাট।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০১৭২৫৬৬৬১১৬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52F257-1088-4F12-9113-0ED0072E9D1E}"/>
              </a:ext>
            </a:extLst>
          </p:cNvPr>
          <p:cNvGrpSpPr/>
          <p:nvPr/>
        </p:nvGrpSpPr>
        <p:grpSpPr>
          <a:xfrm>
            <a:off x="5968797" y="1296858"/>
            <a:ext cx="581887" cy="3782291"/>
            <a:chOff x="5507183" y="1787236"/>
            <a:chExt cx="581887" cy="378229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65715B9-FBEE-4990-92B9-C46CE13071BC}"/>
                </a:ext>
              </a:extLst>
            </p:cNvPr>
            <p:cNvCxnSpPr/>
            <p:nvPr/>
          </p:nvCxnSpPr>
          <p:spPr>
            <a:xfrm>
              <a:off x="5798127" y="1787236"/>
              <a:ext cx="0" cy="378229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14A8B87-2CA8-45A2-A15B-3A961F43D025}"/>
                </a:ext>
              </a:extLst>
            </p:cNvPr>
            <p:cNvCxnSpPr>
              <a:cxnSpLocks/>
            </p:cNvCxnSpPr>
            <p:nvPr/>
          </p:nvCxnSpPr>
          <p:spPr>
            <a:xfrm>
              <a:off x="5999018" y="2202873"/>
              <a:ext cx="0" cy="31172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E948BD3-6552-46F2-80B9-F1C8643EDA7E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18" y="2202873"/>
              <a:ext cx="0" cy="31172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E479F81-045F-4F09-9922-BEB027E380AB}"/>
                </a:ext>
              </a:extLst>
            </p:cNvPr>
            <p:cNvSpPr/>
            <p:nvPr/>
          </p:nvSpPr>
          <p:spPr>
            <a:xfrm>
              <a:off x="5507183" y="3380508"/>
              <a:ext cx="581887" cy="59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833EAD3-4147-4915-AA51-9CB7D69EACF9}"/>
              </a:ext>
            </a:extLst>
          </p:cNvPr>
          <p:cNvSpPr txBox="1"/>
          <p:nvPr/>
        </p:nvSpPr>
        <p:spPr>
          <a:xfrm>
            <a:off x="1442232" y="700522"/>
            <a:ext cx="4100351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cs typeface="Ekushey Mohua" panose="03080603080002020207" pitchFamily="66"/>
              </a:rPr>
              <a:t>শিক্ষক পরিচিতি </a:t>
            </a:r>
            <a:endParaRPr lang="en-US" sz="4000" dirty="0">
              <a:cs typeface="Ekushey Mohua" panose="03080603080002020207" pitchFamily="66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FE16C-65B6-40D8-AF24-0CE71F2B470D}"/>
              </a:ext>
            </a:extLst>
          </p:cNvPr>
          <p:cNvSpPr txBox="1"/>
          <p:nvPr/>
        </p:nvSpPr>
        <p:spPr>
          <a:xfrm>
            <a:off x="6835422" y="700522"/>
            <a:ext cx="391434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cs typeface="Ekushey Mohua" panose="03080603080002020207" pitchFamily="66"/>
              </a:rPr>
              <a:t>পাঠ পরিচিতি </a:t>
            </a:r>
            <a:endParaRPr lang="en-US" sz="4000" dirty="0">
              <a:cs typeface="Ekushey Mohua" panose="03080603080002020207" pitchFamily="66"/>
            </a:endParaRPr>
          </a:p>
        </p:txBody>
      </p:sp>
      <p:pic>
        <p:nvPicPr>
          <p:cNvPr id="15" name="Picture 14" descr="kh.jpg">
            <a:extLst>
              <a:ext uri="{FF2B5EF4-FFF2-40B4-BE49-F238E27FC236}">
                <a16:creationId xmlns:a16="http://schemas.microsoft.com/office/drawing/2014/main" id="{4686E507-6B6A-461A-9BF2-D6FDA6B38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992" y="1629884"/>
            <a:ext cx="4338339" cy="44645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50CF89-F60E-4D1D-AFD8-9AEA5162907D}"/>
              </a:ext>
            </a:extLst>
          </p:cNvPr>
          <p:cNvSpPr txBox="1"/>
          <p:nvPr/>
        </p:nvSpPr>
        <p:spPr>
          <a:xfrm>
            <a:off x="6897043" y="2340591"/>
            <a:ext cx="42343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8ম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বৃত্ত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kh.jpg">
            <a:extLst>
              <a:ext uri="{FF2B5EF4-FFF2-40B4-BE49-F238E27FC236}">
                <a16:creationId xmlns:a16="http://schemas.microsoft.com/office/drawing/2014/main" id="{C97CFE06-2772-4179-9A01-25C770E4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4908"/>
            <a:ext cx="2938974" cy="3024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EF07C4-23B3-47F5-94DE-3FEB5F2014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02" b="27795"/>
          <a:stretch/>
        </p:blipFill>
        <p:spPr>
          <a:xfrm>
            <a:off x="2564119" y="1463768"/>
            <a:ext cx="2230336" cy="232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1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52400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আকৃতি কেমন বলি</a:t>
            </a:r>
            <a:endParaRPr lang="en-US" sz="3600" dirty="0"/>
          </a:p>
        </p:txBody>
      </p:sp>
      <p:pic>
        <p:nvPicPr>
          <p:cNvPr id="7" name="Picture 6" descr="vgk.jpg"/>
          <p:cNvPicPr>
            <a:picLocks noChangeAspect="1"/>
          </p:cNvPicPr>
          <p:nvPr/>
        </p:nvPicPr>
        <p:blipFill>
          <a:blip r:embed="rId3"/>
          <a:srcRect l="3030" t="6667" r="2564"/>
          <a:stretch>
            <a:fillRect/>
          </a:stretch>
        </p:blipFill>
        <p:spPr>
          <a:xfrm>
            <a:off x="4876800" y="4272888"/>
            <a:ext cx="2286000" cy="19812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 descr="mkl.png"/>
          <p:cNvPicPr>
            <a:picLocks noChangeAspect="1"/>
          </p:cNvPicPr>
          <p:nvPr/>
        </p:nvPicPr>
        <p:blipFill>
          <a:blip r:embed="rId4"/>
          <a:srcRect l="6061" t="5852" r="6061" b="15139"/>
          <a:stretch>
            <a:fillRect/>
          </a:stretch>
        </p:blipFill>
        <p:spPr>
          <a:xfrm>
            <a:off x="1981200" y="4218296"/>
            <a:ext cx="2209800" cy="20574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1" name="Picture 10" descr="u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95400"/>
            <a:ext cx="2188116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</p:pic>
      <p:pic>
        <p:nvPicPr>
          <p:cNvPr id="12" name="Picture 11" descr="uo.jpg"/>
          <p:cNvPicPr>
            <a:picLocks noChangeAspect="1"/>
          </p:cNvPicPr>
          <p:nvPr/>
        </p:nvPicPr>
        <p:blipFill>
          <a:blip r:embed="rId6"/>
          <a:srcRect t="2238" r="13799" b="10113"/>
          <a:stretch>
            <a:fillRect/>
          </a:stretch>
        </p:blipFill>
        <p:spPr>
          <a:xfrm>
            <a:off x="7924800" y="4267200"/>
            <a:ext cx="2286000" cy="1981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13" name="Picture 12" descr="t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792" y="1273792"/>
            <a:ext cx="2133600" cy="2326408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4" name="Picture 13" descr="fv.jpg"/>
          <p:cNvPicPr>
            <a:picLocks noChangeAspect="1"/>
          </p:cNvPicPr>
          <p:nvPr/>
        </p:nvPicPr>
        <p:blipFill>
          <a:blip r:embed="rId8"/>
          <a:srcRect l="54145"/>
          <a:stretch>
            <a:fillRect/>
          </a:stretch>
        </p:blipFill>
        <p:spPr>
          <a:xfrm>
            <a:off x="7924800" y="1281752"/>
            <a:ext cx="2286000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47700"/>
            <a:ext cx="5562600" cy="617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3002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বৃত্ত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76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1816862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1143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9465" y="2133600"/>
            <a:ext cx="62038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বৃত্ত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বৃত্তের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পরিধি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বৃত্তের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পরিধি সম্পর্কে ব্যাখ্যা করতে পারবে। 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2133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4800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বৃত্ত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2883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বৃত্ত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বক্ররেখা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বৃত্ত।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3" name="Oval 12"/>
          <p:cNvSpPr/>
          <p:nvPr/>
        </p:nvSpPr>
        <p:spPr>
          <a:xfrm>
            <a:off x="4343401" y="1052856"/>
            <a:ext cx="3154189" cy="3810000"/>
          </a:xfrm>
          <a:prstGeom prst="ellipse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12890" y="-533400"/>
            <a:ext cx="2902310" cy="7012614"/>
            <a:chOff x="2590800" y="260814"/>
            <a:chExt cx="2819400" cy="57525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5867401" y="295271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1" y="1407225"/>
            <a:ext cx="3154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590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2514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5410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3657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6096001" y="33070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26818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বৃত্তের বিভিন্ন অংশ চিনে নেই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2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9104" y="6150114"/>
            <a:ext cx="891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, কেন্দ্র হলো বৃত্তের ভেতরের এমন একটি বিন্দু যা থেকে বৃত্তের উপরের প্রত্যেক বিন্দুর দূরত্ব  সমান। </a:t>
            </a:r>
          </a:p>
          <a:p>
            <a:pPr>
              <a:buFont typeface="Wingdings" pitchFamily="2" charset="2"/>
              <a:buChar char="Ø"/>
            </a:pPr>
            <a:r>
              <a:rPr lang="bn-BD" sz="2100" dirty="0">
                <a:latin typeface="NikoshBAN" pitchFamily="2" charset="0"/>
                <a:cs typeface="NikoshBAN" pitchFamily="2" charset="0"/>
              </a:rPr>
              <a:t> চিত্রে ঘ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বৃত্তের কেন্দ্র 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00800" y="3352800"/>
            <a:ext cx="1600200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620904" y="-168262"/>
            <a:ext cx="2902310" cy="7012614"/>
            <a:chOff x="2590800" y="260814"/>
            <a:chExt cx="2819400" cy="5752598"/>
          </a:xfrm>
        </p:grpSpPr>
        <p:cxnSp>
          <p:nvCxnSpPr>
            <p:cNvPr id="5" name="Straight Connector 4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083 -2.22222E-6 L 0.1625 -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0" grpId="1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1" y="558607"/>
            <a:ext cx="3154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22534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1" y="24584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cil_cartoon_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5649">
            <a:off x="-653694" y="1616179"/>
            <a:ext cx="552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u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24250" y="3047108"/>
            <a:ext cx="5048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4561495" y="2451624"/>
            <a:ext cx="3166377" cy="27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0" y="4876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5715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বৃত্তের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কেন্দ্রগামী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বৃত্তের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6787009" y="2814191"/>
            <a:ext cx="1437382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06736 L 0.76771 -0.078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22 L 0.9217 -0.02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0.00486 L 0.0875 0.1347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0" grpId="0" animBg="1"/>
      <p:bldP spid="10" grpId="1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408</Words>
  <Application>Microsoft Office PowerPoint</Application>
  <PresentationFormat>Widescreen</PresentationFormat>
  <Paragraphs>105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Bellal Hossain</dc:creator>
  <cp:lastModifiedBy>Md Bellal Hossain</cp:lastModifiedBy>
  <cp:revision>11</cp:revision>
  <dcterms:created xsi:type="dcterms:W3CDTF">2020-10-25T09:01:24Z</dcterms:created>
  <dcterms:modified xsi:type="dcterms:W3CDTF">2020-10-25T12:19:17Z</dcterms:modified>
</cp:coreProperties>
</file>