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13" r:id="rId2"/>
    <p:sldId id="361" r:id="rId3"/>
    <p:sldId id="362" r:id="rId4"/>
    <p:sldId id="331" r:id="rId5"/>
    <p:sldId id="412" r:id="rId6"/>
    <p:sldId id="307" r:id="rId7"/>
    <p:sldId id="414" r:id="rId8"/>
    <p:sldId id="417" r:id="rId9"/>
    <p:sldId id="418" r:id="rId10"/>
    <p:sldId id="421" r:id="rId11"/>
    <p:sldId id="419" r:id="rId12"/>
    <p:sldId id="420" r:id="rId13"/>
    <p:sldId id="404" r:id="rId14"/>
    <p:sldId id="381" r:id="rId15"/>
    <p:sldId id="401" r:id="rId16"/>
    <p:sldId id="402" r:id="rId17"/>
    <p:sldId id="386" r:id="rId18"/>
    <p:sldId id="390" r:id="rId19"/>
    <p:sldId id="382" r:id="rId20"/>
    <p:sldId id="308" r:id="rId21"/>
    <p:sldId id="352" r:id="rId22"/>
    <p:sldId id="328" r:id="rId23"/>
    <p:sldId id="282" r:id="rId24"/>
    <p:sldId id="422" r:id="rId25"/>
  </p:sldIdLst>
  <p:sldSz cx="12161838" cy="6858000"/>
  <p:notesSz cx="6858000" cy="9144000"/>
  <p:defaultTextStyle>
    <a:defPPr>
      <a:defRPr lang="en-US"/>
    </a:defPPr>
    <a:lvl1pPr marL="0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66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32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985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6647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3309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9971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663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329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DB3172"/>
    <a:srgbClr val="DC30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60"/>
  </p:normalViewPr>
  <p:slideViewPr>
    <p:cSldViewPr>
      <p:cViewPr>
        <p:scale>
          <a:sx n="66" d="100"/>
          <a:sy n="66" d="100"/>
        </p:scale>
        <p:origin x="-822" y="35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BE52-4C07-4D0E-B65B-DB0783744E62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1D713-E092-408D-9DC0-4A92D9851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1D713-E092-408D-9DC0-4A92D985190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9" y="2130427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8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8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1" y="4406900"/>
            <a:ext cx="10337562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1" y="2906715"/>
            <a:ext cx="10337562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6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33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66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33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99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6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3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4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4"/>
            <a:ext cx="5373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4"/>
            <a:ext cx="5375702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2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1"/>
            <a:ext cx="6798806" cy="585311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6"/>
            <a:ext cx="7297103" cy="4114800"/>
          </a:xfrm>
        </p:spPr>
        <p:txBody>
          <a:bodyPr/>
          <a:lstStyle>
            <a:lvl1pPr marL="0" indent="0">
              <a:buNone/>
              <a:defRPr sz="3500"/>
            </a:lvl1pPr>
            <a:lvl2pPr marL="496662" indent="0">
              <a:buNone/>
              <a:defRPr sz="3000"/>
            </a:lvl2pPr>
            <a:lvl3pPr marL="993324" indent="0">
              <a:buNone/>
              <a:defRPr sz="2600"/>
            </a:lvl3pPr>
            <a:lvl4pPr marL="1489985" indent="0">
              <a:buNone/>
              <a:defRPr sz="2200"/>
            </a:lvl4pPr>
            <a:lvl5pPr marL="1986647" indent="0">
              <a:buNone/>
              <a:defRPr sz="2200"/>
            </a:lvl5pPr>
            <a:lvl6pPr marL="2483309" indent="0">
              <a:buNone/>
              <a:defRPr sz="2200"/>
            </a:lvl6pPr>
            <a:lvl7pPr marL="2979971" indent="0">
              <a:buNone/>
              <a:defRPr sz="2200"/>
            </a:lvl7pPr>
            <a:lvl8pPr marL="3476632" indent="0">
              <a:buNone/>
              <a:defRPr sz="2200"/>
            </a:lvl8pPr>
            <a:lvl9pPr marL="3973294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40"/>
            <a:ext cx="7297103" cy="804862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 vert="horz" lIns="99332" tIns="49667" rIns="99332" bIns="496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5" cy="4525963"/>
          </a:xfrm>
          <a:prstGeom prst="rect">
            <a:avLst/>
          </a:prstGeom>
        </p:spPr>
        <p:txBody>
          <a:bodyPr vert="horz" lIns="99332" tIns="49667" rIns="99332" bIns="496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9B8D-C1AA-41CE-AF80-AB3A5893AEAA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0"/>
            <a:ext cx="3851249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332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496" indent="-372496" algn="l" defTabSz="9933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7075" indent="-310413" algn="l" defTabSz="9933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654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316" indent="-248331" algn="l" defTabSz="9933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4978" indent="-248331" algn="l" defTabSz="9933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1640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8301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4963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1625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66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32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985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6647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309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9971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663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329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sha বৃষ্টির ছব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9" y="457200"/>
            <a:ext cx="762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62119" y="838200"/>
            <a:ext cx="3810000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বর্ষার      রিমঝিম        	 শুভেচ্ছা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719" y="228600"/>
            <a:ext cx="11582400" cy="6324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2119" y="228600"/>
            <a:ext cx="112776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2নং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7200" b="1" smtClean="0">
                <a:latin typeface="NikoshBAN" pitchFamily="2" charset="0"/>
                <a:cs typeface="NikoshBAN" pitchFamily="2" charset="0"/>
              </a:rPr>
              <a:t>ভারতবর্ষের 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ভৌগোলিক অবস্থান 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(The Geographical Location Of India)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3120" y="3657600"/>
            <a:ext cx="1082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##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ভূখন্ড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বাংলাদেশ,ভারত,পাকিস্তান,নেপাল,ভুটান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।)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##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রাশিয়াকে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আয়তনে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ইউরোপের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65919" y="6172200"/>
            <a:ext cx="3315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বর্তমান,ভারত,পাকিস্তান,নেপাল,ভুটান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।)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119" y="152400"/>
            <a:ext cx="3429000" cy="3276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56519" y="2819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33266" t="13542" r="36280" b="26042"/>
          <a:stretch>
            <a:fillRect/>
          </a:stretch>
        </p:blipFill>
        <p:spPr bwMode="auto">
          <a:xfrm>
            <a:off x="4328319" y="1524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8747919" y="152400"/>
            <a:ext cx="3048000" cy="3352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80719" y="3733800"/>
            <a:ext cx="3429000" cy="24384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919" y="3810000"/>
            <a:ext cx="3429000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38319" y="3657600"/>
            <a:ext cx="3657600" cy="29718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61838" cy="731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85319" y="1524000"/>
            <a:ext cx="4495800" cy="4343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0719" y="228600"/>
            <a:ext cx="251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উত্তর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হিমালয়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15081" y="2971800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975519" y="1143000"/>
            <a:ext cx="251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-উত্তর 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হিমালয়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5919" y="1295400"/>
            <a:ext cx="251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পূর্ব-উত্তর 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হিমালয়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9662319" y="3581400"/>
            <a:ext cx="251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পূর্ব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85919" y="3429000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মিয়ানমার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(ব্রম্মদেশ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18519" y="6858000"/>
            <a:ext cx="3657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Card 13"/>
          <p:cNvSpPr/>
          <p:nvPr/>
        </p:nvSpPr>
        <p:spPr>
          <a:xfrm>
            <a:off x="1508919" y="2895600"/>
            <a:ext cx="1447800" cy="129540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ইরান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uble Wave 14"/>
          <p:cNvSpPr/>
          <p:nvPr/>
        </p:nvSpPr>
        <p:spPr>
          <a:xfrm>
            <a:off x="365919" y="4648200"/>
            <a:ext cx="27432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uble Wave 15"/>
          <p:cNvSpPr/>
          <p:nvPr/>
        </p:nvSpPr>
        <p:spPr>
          <a:xfrm>
            <a:off x="3871119" y="5791200"/>
            <a:ext cx="3810000" cy="8382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2119" y="609600"/>
            <a:ext cx="10287000" cy="5715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23519" y="2514600"/>
            <a:ext cx="2743200" cy="2667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বিন্দ্যা</a:t>
            </a:r>
            <a:r>
              <a:rPr lang="en-US" dirty="0" smtClean="0"/>
              <a:t> </a:t>
            </a:r>
            <a:r>
              <a:rPr lang="en-US" dirty="0" err="1" smtClean="0"/>
              <a:t>পর্বত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23519" y="3810000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0"/>
          </p:cNvCxnSpPr>
          <p:nvPr/>
        </p:nvCxnSpPr>
        <p:spPr>
          <a:xfrm rot="16200000" flipH="1">
            <a:off x="4023519" y="38862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42519" y="1828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আর্যবর্ত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2519" y="5410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দক্ষিণাংশ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দাক্ষিণাত্য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89719" y="152400"/>
            <a:ext cx="1447800" cy="990600"/>
            <a:chOff x="5226" y="648"/>
            <a:chExt cx="2166" cy="234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/>
              <a:r>
                <a:rPr lang="en-US" sz="800" dirty="0" smtClean="0"/>
                <a:t>Abdul Mannan,01958372223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</a:t>
              </a:r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 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pic>
        <p:nvPicPr>
          <p:cNvPr id="9" name="Picture 5" descr="Logo-web-version-300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29119" y="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32719" y="2819400"/>
            <a:ext cx="2514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যুগ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7119" y="990600"/>
            <a:ext cx="80772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ভারতবর্ষে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নৃ-তাত্ত্বিক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বিবর্তন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Ethnical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Evolation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in India)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7119" y="22860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৩নং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2423319" y="2133600"/>
            <a:ext cx="609600" cy="6858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004719" y="2209800"/>
            <a:ext cx="609600" cy="6858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9814719" y="2209800"/>
            <a:ext cx="609600" cy="6858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42719" y="2895600"/>
            <a:ext cx="2514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যুগ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05119" y="2971800"/>
            <a:ext cx="2514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আধুনিক যুগ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0319" y="4038600"/>
            <a:ext cx="2514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85519" y="4191000"/>
            <a:ext cx="3200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৭১২খ্রিস্টাব্দ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১৮৫৭খ্রিস্টাব্দ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19319" y="4343400"/>
            <a:ext cx="3200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১৮৫৮খ্রিস্টাব্দ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423319" y="3505200"/>
            <a:ext cx="609600" cy="6858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080919" y="3505200"/>
            <a:ext cx="609600" cy="6858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9890919" y="3657600"/>
            <a:ext cx="609600" cy="6858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714038" y="0"/>
            <a:ext cx="1447800" cy="914400"/>
            <a:chOff x="5226" y="648"/>
            <a:chExt cx="2166" cy="234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/>
              <a:r>
                <a:rPr lang="en-US" sz="800" dirty="0" smtClean="0"/>
                <a:t>Abdul Mannan,01958372223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</a:t>
              </a:r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 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175919" y="2133600"/>
            <a:ext cx="28956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66719" y="381000"/>
            <a:ext cx="3861856" cy="2660104"/>
            <a:chOff x="6714863" y="457200"/>
            <a:chExt cx="3861856" cy="2660104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Oval 13"/>
            <p:cNvSpPr/>
            <p:nvPr/>
          </p:nvSpPr>
          <p:spPr>
            <a:xfrm>
              <a:off x="7452519" y="457200"/>
              <a:ext cx="3124200" cy="2514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/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6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6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আর্য</a:t>
              </a:r>
              <a:r>
                <a:rPr lang="en-US" sz="6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19781269">
              <a:off x="6714863" y="2126704"/>
              <a:ext cx="965499" cy="990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95319" y="3124200"/>
            <a:ext cx="3886200" cy="2209800"/>
            <a:chOff x="6244690" y="3962400"/>
            <a:chExt cx="3886200" cy="2209800"/>
          </a:xfrm>
          <a:blipFill>
            <a:blip r:embed="rId3"/>
            <a:tile tx="0" ty="0" sx="100000" sy="100000" flip="none" algn="tl"/>
          </a:blipFill>
        </p:grpSpPr>
        <p:sp>
          <p:nvSpPr>
            <p:cNvPr id="11" name="Oval 10"/>
            <p:cNvSpPr/>
            <p:nvPr/>
          </p:nvSpPr>
          <p:spPr>
            <a:xfrm>
              <a:off x="6930489" y="3962400"/>
              <a:ext cx="3200401" cy="2209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/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৪। </a:t>
              </a:r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কুষাণ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 rot="1370659">
              <a:off x="6244690" y="4260101"/>
              <a:ext cx="727184" cy="990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56519" y="228600"/>
            <a:ext cx="3191374" cy="2607501"/>
            <a:chOff x="1356519" y="228600"/>
            <a:chExt cx="3191374" cy="2607501"/>
          </a:xfrm>
          <a:blipFill>
            <a:blip r:embed="rId4"/>
            <a:tile tx="0" ty="0" sx="100000" sy="100000" flip="none" algn="tl"/>
          </a:blipFill>
        </p:grpSpPr>
        <p:sp>
          <p:nvSpPr>
            <p:cNvPr id="13" name="Oval 12"/>
            <p:cNvSpPr/>
            <p:nvPr/>
          </p:nvSpPr>
          <p:spPr>
            <a:xfrm>
              <a:off x="1356519" y="228600"/>
              <a:ext cx="2895600" cy="1981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১।দ্রাবিড়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13211139">
              <a:off x="3760635" y="1845501"/>
              <a:ext cx="787258" cy="990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51719" y="2362200"/>
            <a:ext cx="2893908" cy="2133600"/>
            <a:chOff x="1051719" y="2576208"/>
            <a:chExt cx="2893908" cy="1634247"/>
          </a:xfrm>
          <a:blipFill>
            <a:blip r:embed="rId5"/>
            <a:tile tx="0" ty="0" sx="100000" sy="100000" flip="none" algn="tl"/>
          </a:blipFill>
        </p:grpSpPr>
        <p:sp>
          <p:nvSpPr>
            <p:cNvPr id="12" name="Oval 11"/>
            <p:cNvSpPr/>
            <p:nvPr/>
          </p:nvSpPr>
          <p:spPr>
            <a:xfrm>
              <a:off x="1051719" y="2576208"/>
              <a:ext cx="2209800" cy="163424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/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শক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 rot="11932944">
              <a:off x="3222738" y="3047712"/>
              <a:ext cx="722889" cy="990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94919" y="152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৩নং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80719" y="2743200"/>
            <a:ext cx="2209800" cy="175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 rot="9720431">
            <a:off x="1716395" y="4418366"/>
            <a:ext cx="2724640" cy="1678870"/>
            <a:chOff x="6714863" y="1438434"/>
            <a:chExt cx="2724640" cy="1678870"/>
          </a:xfrm>
          <a:blipFill>
            <a:blip r:embed="rId2"/>
            <a:tile tx="0" ty="0" sx="100000" sy="100000" flip="none" algn="tl"/>
          </a:blipFill>
        </p:grpSpPr>
        <p:sp>
          <p:nvSpPr>
            <p:cNvPr id="27" name="Oval 26"/>
            <p:cNvSpPr/>
            <p:nvPr/>
          </p:nvSpPr>
          <p:spPr>
            <a:xfrm rot="9888159">
              <a:off x="7452520" y="1438434"/>
              <a:ext cx="1986983" cy="153336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/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৫।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হুন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29" name="Right Arrow 28"/>
            <p:cNvSpPr/>
            <p:nvPr/>
          </p:nvSpPr>
          <p:spPr>
            <a:xfrm rot="19781269">
              <a:off x="6714863" y="2126704"/>
              <a:ext cx="965499" cy="990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9719" y="152400"/>
            <a:ext cx="1676400" cy="1600200"/>
            <a:chOff x="5226" y="648"/>
            <a:chExt cx="2166" cy="2340"/>
          </a:xfrm>
          <a:solidFill>
            <a:schemeClr val="bg1"/>
          </a:solidFill>
        </p:grpSpPr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  <a:grpFill/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B050"/>
                  </a:solidFill>
                </a:rPr>
                <a:t>Abdul Mannan</a:t>
              </a:r>
              <a:r>
                <a:rPr lang="en-US" sz="800" b="1" dirty="0" smtClean="0">
                  <a:solidFill>
                    <a:srgbClr val="FF0000"/>
                  </a:solidFill>
                </a:rPr>
                <a:t>,</a:t>
              </a:r>
              <a:r>
                <a:rPr lang="en-US" sz="800" b="1" dirty="0" smtClean="0"/>
                <a:t>Email-</a:t>
              </a:r>
              <a:r>
                <a:rPr lang="en-US" sz="800" b="1" dirty="0" smtClean="0">
                  <a:solidFill>
                    <a:schemeClr val="accent6"/>
                  </a:solidFill>
                </a:rPr>
                <a:t>a.mannan12818@gmail.com</a:t>
              </a:r>
              <a:r>
                <a:rPr lang="en-US" sz="800" dirty="0" smtClean="0">
                  <a:solidFill>
                    <a:srgbClr val="FF0000"/>
                  </a:solidFill>
                </a:rPr>
                <a:t>,</a:t>
              </a: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948" y="1474"/>
              <a:ext cx="722" cy="68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</a:t>
              </a:r>
              <a:r>
                <a:rPr lang="en-US" sz="800" kern="10" spc="0" dirty="0" err="1" smtClean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</a:t>
              </a:r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m¨vi 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99319" y="609599"/>
            <a:ext cx="9448800" cy="5105401"/>
            <a:chOff x="746919" y="457199"/>
            <a:chExt cx="9448800" cy="5105401"/>
          </a:xfrm>
        </p:grpSpPr>
        <p:sp>
          <p:nvSpPr>
            <p:cNvPr id="7" name="Oval 6"/>
            <p:cNvSpPr/>
            <p:nvPr/>
          </p:nvSpPr>
          <p:spPr>
            <a:xfrm>
              <a:off x="3947319" y="2133600"/>
              <a:ext cx="3505200" cy="3352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 dirty="0" smtClean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190912" y="1143000"/>
              <a:ext cx="3004807" cy="2139403"/>
              <a:chOff x="7672456" y="1981200"/>
              <a:chExt cx="3004807" cy="2139403"/>
            </a:xfrm>
            <a:solidFill>
              <a:srgbClr val="00B0F0"/>
            </a:solidFill>
          </p:grpSpPr>
          <p:sp>
            <p:nvSpPr>
              <p:cNvPr id="12" name="Oval 11"/>
              <p:cNvSpPr/>
              <p:nvPr/>
            </p:nvSpPr>
            <p:spPr>
              <a:xfrm>
                <a:off x="8391263" y="1981200"/>
                <a:ext cx="2286000" cy="2057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২।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তুর্কি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19728807">
                <a:off x="7672456" y="3130003"/>
                <a:ext cx="842656" cy="990600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46919" y="3200400"/>
              <a:ext cx="3302430" cy="2362200"/>
              <a:chOff x="746919" y="3310466"/>
              <a:chExt cx="3302430" cy="2099733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8" name="Oval 17"/>
              <p:cNvSpPr/>
              <p:nvPr/>
            </p:nvSpPr>
            <p:spPr>
              <a:xfrm>
                <a:off x="746919" y="3310466"/>
                <a:ext cx="2590800" cy="209973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৩।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আফগান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ight Arrow 18"/>
              <p:cNvSpPr/>
              <p:nvPr/>
            </p:nvSpPr>
            <p:spPr>
              <a:xfrm rot="9710407">
                <a:off x="3373480" y="3676870"/>
                <a:ext cx="675869" cy="990600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270920" y="457199"/>
              <a:ext cx="2362200" cy="2568818"/>
              <a:chOff x="1218737" y="-48607"/>
              <a:chExt cx="3225119" cy="3115005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26" name="Oval 25"/>
              <p:cNvSpPr/>
              <p:nvPr/>
            </p:nvSpPr>
            <p:spPr>
              <a:xfrm>
                <a:off x="1218737" y="-48607"/>
                <a:ext cx="3225119" cy="24948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১।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আরব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Right Arrow 26"/>
              <p:cNvSpPr/>
              <p:nvPr/>
            </p:nvSpPr>
            <p:spPr>
              <a:xfrm rot="13210277">
                <a:off x="3590049" y="2075798"/>
                <a:ext cx="524487" cy="990600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3794919" y="1524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৩নং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2400" dirty="0" smtClean="0"/>
          </a:p>
          <a:p>
            <a:pPr algn="ctr"/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80719" y="3276600"/>
            <a:ext cx="2819400" cy="15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মধ্যযুগের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595519" y="4191000"/>
            <a:ext cx="2286000" cy="2057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৪।মুঘল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898819">
            <a:off x="7527745" y="4149720"/>
            <a:ext cx="1055417" cy="990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71319" y="76200"/>
            <a:ext cx="466344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365919" y="2286000"/>
            <a:ext cx="2133600" cy="2209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পর্তুগিজ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9719" y="152400"/>
            <a:ext cx="1524000" cy="1295400"/>
            <a:chOff x="5226" y="648"/>
            <a:chExt cx="2166" cy="2340"/>
          </a:xfrm>
          <a:solidFill>
            <a:schemeClr val="bg1"/>
          </a:solidFill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  <a:grpFill/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B050"/>
                  </a:solidFill>
                </a:rPr>
                <a:t>Abdul Mannan</a:t>
              </a:r>
              <a:r>
                <a:rPr lang="en-US" sz="800" b="1" dirty="0" smtClean="0">
                  <a:solidFill>
                    <a:srgbClr val="FF0000"/>
                  </a:solidFill>
                </a:rPr>
                <a:t>,</a:t>
              </a:r>
              <a:r>
                <a:rPr lang="en-US" sz="800" b="1" dirty="0" smtClean="0"/>
                <a:t>Email-</a:t>
              </a:r>
              <a:r>
                <a:rPr lang="en-US" sz="800" b="1" dirty="0" smtClean="0">
                  <a:solidFill>
                    <a:schemeClr val="accent6"/>
                  </a:solidFill>
                </a:rPr>
                <a:t>a.mannan12818@gmail.com</a:t>
              </a:r>
              <a:r>
                <a:rPr lang="en-US" sz="800" dirty="0" smtClean="0">
                  <a:solidFill>
                    <a:srgbClr val="FF0000"/>
                  </a:solidFill>
                </a:rPr>
                <a:t>,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948" y="1474"/>
              <a:ext cx="722" cy="68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</a:t>
              </a:r>
              <a:r>
                <a:rPr lang="en-US" sz="800" kern="10" spc="0" dirty="0" err="1" smtClean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</a:t>
              </a:r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m¨vi 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709319" y="3352800"/>
            <a:ext cx="2514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আধুনিক যুগ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51919" y="4343400"/>
            <a:ext cx="5105400" cy="1219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ইংরেজইস্ট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ইন্ডিয়া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76319" y="2362200"/>
            <a:ext cx="1981200" cy="1752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দিনেমা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28119" y="762000"/>
            <a:ext cx="2057400" cy="2209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ওলন্দাজ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14119" y="838200"/>
            <a:ext cx="1981200" cy="2133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ফরাসি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ইন্ডিয়া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9319" y="1600200"/>
            <a:ext cx="10591800" cy="4876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হিন্দু,ইসলাম,বৌদ্ধ,খ্রিষ্টান,জৈন,শিখ,অগ্নি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উপাসক,অন্যান্য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১৭৯টি ভাষা,৫৪৪টি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ভাষা,২০০০টি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উপভাষা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3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9719" y="152400"/>
            <a:ext cx="1676400" cy="1600200"/>
            <a:chOff x="5226" y="648"/>
            <a:chExt cx="2166" cy="2340"/>
          </a:xfrm>
          <a:solidFill>
            <a:schemeClr val="bg1"/>
          </a:solidFill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  <a:grpFill/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B050"/>
                  </a:solidFill>
                </a:rPr>
                <a:t>Abdul Mannan</a:t>
              </a:r>
              <a:r>
                <a:rPr lang="en-US" sz="800" b="1" dirty="0" smtClean="0">
                  <a:solidFill>
                    <a:srgbClr val="FF0000"/>
                  </a:solidFill>
                </a:rPr>
                <a:t>,</a:t>
              </a:r>
              <a:r>
                <a:rPr lang="en-US" sz="800" b="1" dirty="0" smtClean="0"/>
                <a:t>Email-</a:t>
              </a:r>
              <a:r>
                <a:rPr lang="en-US" sz="800" b="1" dirty="0" smtClean="0">
                  <a:solidFill>
                    <a:schemeClr val="accent6"/>
                  </a:solidFill>
                </a:rPr>
                <a:t>a.mannan12818@gmail.com</a:t>
              </a:r>
              <a:r>
                <a:rPr lang="en-US" sz="800" dirty="0" smtClean="0">
                  <a:solidFill>
                    <a:srgbClr val="FF0000"/>
                  </a:solidFill>
                </a:rPr>
                <a:t>,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948" y="1474"/>
              <a:ext cx="722" cy="68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</a:t>
              </a:r>
              <a:r>
                <a:rPr lang="en-US" sz="800" kern="10" spc="0" dirty="0" err="1" smtClean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</a:t>
              </a:r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m¨vi 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519" y="228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3519" y="0"/>
            <a:ext cx="1752600" cy="1676400"/>
            <a:chOff x="5226" y="648"/>
            <a:chExt cx="2166" cy="234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937919" y="228600"/>
            <a:ext cx="510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6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65919" y="1676400"/>
            <a:ext cx="11582400" cy="4953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আইরিশ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ইতিহাসবিদ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ভিনসেন্ট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স্মিথ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“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মানজাতির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ভঙ্গি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নৃতাত্ত্বিক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719" y="1447800"/>
            <a:ext cx="9448800" cy="34778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মান্নান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প্রভাষক-ইসলামের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মেহনাজ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০১৯৫৮৩৭২২২৩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a.mannan12818@gmail.com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B_IMG_1587643651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587" y="4856163"/>
            <a:ext cx="1603251" cy="2001837"/>
          </a:xfrm>
          <a:prstGeom prst="rect">
            <a:avLst/>
          </a:prstGeom>
        </p:spPr>
      </p:pic>
      <p:pic>
        <p:nvPicPr>
          <p:cNvPr id="6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6970" y="0"/>
            <a:ext cx="1935125" cy="1828800"/>
          </a:xfrm>
          <a:prstGeom prst="rect">
            <a:avLst/>
          </a:prstGeom>
          <a:noFill/>
        </p:spPr>
      </p:pic>
      <p:pic>
        <p:nvPicPr>
          <p:cNvPr id="5" name="Picture 4" descr="Logo-web-version-300x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4119" y="228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519" y="1676400"/>
            <a:ext cx="1371600" cy="173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38719" y="5334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1087" y="527405"/>
            <a:ext cx="5977264" cy="911230"/>
            <a:chOff x="641087" y="527405"/>
            <a:chExt cx="5977264" cy="911230"/>
          </a:xfrm>
        </p:grpSpPr>
        <p:pic>
          <p:nvPicPr>
            <p:cNvPr id="12" name="Picture 7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1087" y="527405"/>
              <a:ext cx="1447800" cy="9112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2118519" y="533400"/>
              <a:ext cx="4499832" cy="882654"/>
            </a:xfrm>
            <a:prstGeom prst="chevron">
              <a:avLst>
                <a:gd name="adj" fmla="val 39600"/>
              </a:avLst>
            </a:prstGeom>
            <a:blipFill>
              <a:blip r:embed="rId4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>
                <a:spcBef>
                  <a:spcPct val="20000"/>
                </a:spcBef>
              </a:pPr>
              <a:r>
                <a:rPr lang="en-US" sz="8000" b="1" dirty="0" err="1">
                  <a:latin typeface="NikoshBAN" pitchFamily="2" charset="0"/>
                  <a:ea typeface="Calibri" pitchFamily="34" charset="0"/>
                  <a:cs typeface="NikoshBAN" pitchFamily="2" charset="0"/>
                </a:rPr>
                <a:t>একক</a:t>
              </a:r>
              <a:r>
                <a:rPr lang="en-US" sz="8000" b="1" dirty="0"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8000" b="1" dirty="0" err="1">
                  <a:latin typeface="NikoshBAN" pitchFamily="2" charset="0"/>
                  <a:ea typeface="Calibri" pitchFamily="34" charset="0"/>
                  <a:cs typeface="NikoshBAN" pitchFamily="2" charset="0"/>
                </a:rPr>
                <a:t>কাজ</a:t>
              </a:r>
              <a:endParaRPr lang="en-GB" sz="8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128919" y="304800"/>
            <a:ext cx="1676400" cy="1600200"/>
            <a:chOff x="5226" y="648"/>
            <a:chExt cx="2166" cy="2340"/>
          </a:xfrm>
          <a:solidFill>
            <a:schemeClr val="bg1"/>
          </a:solidFill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  <a:grpFill/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B050"/>
                  </a:solidFill>
                  <a:latin typeface="Old English Text MT" pitchFamily="66" charset="0"/>
                </a:rPr>
                <a:t>Abdul Mannan</a:t>
              </a:r>
              <a:r>
                <a:rPr lang="en-US" sz="800" b="1" dirty="0" smtClean="0">
                  <a:solidFill>
                    <a:srgbClr val="FF0000"/>
                  </a:solidFill>
                  <a:latin typeface="Old English Text MT" pitchFamily="66" charset="0"/>
                </a:rPr>
                <a:t>,</a:t>
              </a:r>
              <a:r>
                <a:rPr lang="en-US" sz="800" b="1" dirty="0" smtClean="0">
                  <a:latin typeface="Old English Text MT" pitchFamily="66" charset="0"/>
                </a:rPr>
                <a:t>Email-</a:t>
              </a:r>
              <a:r>
                <a:rPr lang="en-US" sz="800" b="1" dirty="0" smtClean="0">
                  <a:solidFill>
                    <a:schemeClr val="accent6"/>
                  </a:solidFill>
                  <a:latin typeface="Old English Text MT" pitchFamily="66" charset="0"/>
                </a:rPr>
                <a:t>a.mannan12818@gmail.com</a:t>
              </a:r>
              <a:r>
                <a:rPr lang="en-US" sz="800" dirty="0" smtClean="0">
                  <a:solidFill>
                    <a:srgbClr val="FF0000"/>
                  </a:solidFill>
                  <a:latin typeface="Old English Text MT" pitchFamily="66" charset="0"/>
                </a:rPr>
                <a:t>,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948" y="1474"/>
              <a:ext cx="722" cy="68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</a:t>
              </a:r>
              <a:r>
                <a:rPr lang="en-US" sz="800" kern="10" spc="0" dirty="0" err="1" smtClean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</a:t>
              </a:r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m¨vi 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94519" y="2743200"/>
            <a:ext cx="967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ভারতীয়</a:t>
            </a:r>
            <a:r>
              <a:rPr lang="en-US" sz="36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উপমহাদেশে</a:t>
            </a:r>
            <a:r>
              <a:rPr lang="en-US" sz="36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কতটি</a:t>
            </a:r>
            <a:r>
              <a:rPr lang="en-US" sz="36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আঞ্চলিক</a:t>
            </a:r>
            <a:r>
              <a:rPr lang="en-US" sz="36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ভাষা</a:t>
            </a:r>
            <a:r>
              <a:rPr lang="en-US" sz="36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প্রচলিত</a:t>
            </a:r>
            <a:r>
              <a:rPr lang="en-US" sz="36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3119" y="4038600"/>
            <a:ext cx="6629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৫৪৪টি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6563"/>
          <a:stretch>
            <a:fillRect/>
          </a:stretch>
        </p:blipFill>
        <p:spPr bwMode="auto">
          <a:xfrm>
            <a:off x="213519" y="304800"/>
            <a:ext cx="7315200" cy="3581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6157119" y="609600"/>
            <a:ext cx="3344390" cy="1510691"/>
            <a:chOff x="8214519" y="304800"/>
            <a:chExt cx="3344390" cy="1510691"/>
          </a:xfrm>
        </p:grpSpPr>
        <p:sp>
          <p:nvSpPr>
            <p:cNvPr id="3" name="Cloud Callout 2"/>
            <p:cNvSpPr/>
            <p:nvPr/>
          </p:nvSpPr>
          <p:spPr>
            <a:xfrm>
              <a:off x="8214519" y="304800"/>
              <a:ext cx="3344390" cy="1510691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19319" y="457200"/>
              <a:ext cx="2741373" cy="1107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4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1667" t="16667" r="31944" b="40948"/>
          <a:stretch>
            <a:fillRect/>
          </a:stretch>
        </p:blipFill>
        <p:spPr bwMode="auto">
          <a:xfrm>
            <a:off x="7528719" y="2205790"/>
            <a:ext cx="2209800" cy="23662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013" y="990601"/>
            <a:ext cx="3220825" cy="2514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37719" y="838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ক্লাস</a:t>
            </a:r>
            <a:r>
              <a:rPr lang="en-US" dirty="0" smtClean="0"/>
              <a:t> </a:t>
            </a:r>
            <a:r>
              <a:rPr lang="en-US" dirty="0" err="1" smtClean="0"/>
              <a:t>রুম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71919" y="685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মনিটর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46919" y="4495800"/>
            <a:ext cx="9220200" cy="10668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DC30C3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rgbClr val="DC30C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C30C3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dirty="0" smtClean="0">
                <a:solidFill>
                  <a:srgbClr val="DC30C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C30C3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DC30C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C30C3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DC30C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C30C3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solidFill>
                  <a:srgbClr val="DC30C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C30C3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rgbClr val="DC30C3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DC30C3"/>
                </a:solidFill>
                <a:latin typeface="NikoshBAN" pitchFamily="2" charset="0"/>
                <a:cs typeface="NikoshBAN" pitchFamily="2" charset="0"/>
              </a:rPr>
              <a:t>ভারতবর্ষ</a:t>
            </a:r>
            <a:r>
              <a:rPr lang="en-US" sz="3600" dirty="0" smtClean="0">
                <a:solidFill>
                  <a:srgbClr val="DC30C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C30C3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rgbClr val="DC30C3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DC30C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4119" y="5867400"/>
            <a:ext cx="937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বাঙলাদেশ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নেপাল,ভুটান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35481" y="50292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0925" y="533400"/>
            <a:ext cx="11550913" cy="3255782"/>
            <a:chOff x="641087" y="451205"/>
            <a:chExt cx="11550913" cy="3255782"/>
          </a:xfrm>
        </p:grpSpPr>
        <p:pic>
          <p:nvPicPr>
            <p:cNvPr id="10" name="Picture 9" descr="hom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224" y="451205"/>
              <a:ext cx="4755776" cy="3255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8"/>
            <p:cNvGrpSpPr/>
            <p:nvPr/>
          </p:nvGrpSpPr>
          <p:grpSpPr>
            <a:xfrm>
              <a:off x="641087" y="527405"/>
              <a:ext cx="5534427" cy="911230"/>
              <a:chOff x="641087" y="527405"/>
              <a:chExt cx="5534427" cy="911230"/>
            </a:xfrm>
          </p:grpSpPr>
          <p:pic>
            <p:nvPicPr>
              <p:cNvPr id="13" name="Picture 7" descr="cubo_rosso_architetto_fr_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1087" y="527405"/>
                <a:ext cx="1447800" cy="911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1794950" y="555981"/>
                <a:ext cx="4380564" cy="882654"/>
              </a:xfrm>
              <a:prstGeom prst="chevron">
                <a:avLst>
                  <a:gd name="adj" fmla="val 39600"/>
                </a:avLst>
              </a:prstGeom>
              <a:gradFill rotWithShape="1">
                <a:gsLst>
                  <a:gs pos="0">
                    <a:srgbClr val="929200"/>
                  </a:gs>
                  <a:gs pos="50000">
                    <a:srgbClr val="FFFF00"/>
                  </a:gs>
                  <a:gs pos="100000">
                    <a:srgbClr val="9292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1418" tIns="45710" rIns="91418" bIns="45710" anchor="ctr"/>
              <a:lstStyle/>
              <a:p>
                <a:pPr algn="ctr">
                  <a:defRPr/>
                </a:pPr>
                <a:r>
                  <a:rPr lang="en-US" sz="7200" b="1" kern="10" dirty="0" err="1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>
                      <a:prstShdw prst="shdw13" dist="53882" dir="13500000">
                        <a:srgbClr val="868686">
                          <a:alpha val="50000"/>
                        </a:srgbClr>
                      </a:prstShdw>
                    </a:effectLst>
                    <a:latin typeface="NikoshBAN" pitchFamily="2" charset="0"/>
                    <a:cs typeface="NikoshBAN" pitchFamily="2" charset="0"/>
                  </a:rPr>
                  <a:t>বাড়ীর</a:t>
                </a:r>
                <a:r>
                  <a:rPr lang="bn-BD" sz="7200" b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>
                      <a:prstShdw prst="shdw13" dist="53882" dir="13500000">
                        <a:srgbClr val="868686">
                          <a:alpha val="50000"/>
                        </a:srgbClr>
                      </a:prstShdw>
                    </a:effectLst>
                    <a:latin typeface="NikoshBAN" pitchFamily="2" charset="0"/>
                    <a:cs typeface="NikoshBAN" pitchFamily="2" charset="0"/>
                  </a:rPr>
                  <a:t> কাজ</a:t>
                </a:r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518319" y="4191000"/>
            <a:ext cx="93726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যেসকল</a:t>
            </a:r>
            <a:r>
              <a:rPr lang="en-US" sz="32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জাতি</a:t>
            </a:r>
            <a:r>
              <a:rPr lang="en-US" sz="32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ভারতবর্ষ</a:t>
            </a:r>
            <a:r>
              <a:rPr lang="en-US" sz="32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শাসন</a:t>
            </a:r>
            <a:r>
              <a:rPr lang="en-US" sz="32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করেছিল</a:t>
            </a:r>
            <a:r>
              <a:rPr lang="en-US" sz="32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 l="41667" b="2764"/>
          <a:stretch>
            <a:fillRect/>
          </a:stretch>
        </p:blipFill>
        <p:spPr>
          <a:xfrm rot="465338">
            <a:off x="3252412" y="1558795"/>
            <a:ext cx="1911379" cy="237947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2119" y="5181600"/>
            <a:ext cx="952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(jpg)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কমেন্টে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পোস্ট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675678" y="3056236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 descr="C:\Users\Aptech Computer\Desktop\New folder\Fresh-flower-e1501429371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719" y="0"/>
            <a:ext cx="8686800" cy="5029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8319" y="5334000"/>
            <a:ext cx="10972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7319" y="838200"/>
            <a:ext cx="7696200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ইসলামের ইতিহাসও সংস্কৃতি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অধ্যায়-প্রথম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৬০মিনিট</a:t>
            </a:r>
            <a:endParaRPr lang="bn-BD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940" t="47916" r="69076" b="13542"/>
          <a:stretch>
            <a:fillRect/>
          </a:stretch>
        </p:blipFill>
        <p:spPr bwMode="auto">
          <a:xfrm>
            <a:off x="518319" y="1295400"/>
            <a:ext cx="3200400" cy="408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pic>
        <p:nvPicPr>
          <p:cNvPr id="5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  <p:pic>
        <p:nvPicPr>
          <p:cNvPr id="6" name="Picture 5" descr="Logo-web-version-300x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4119" y="2286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9519" y="381000"/>
            <a:ext cx="4953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pic>
        <p:nvPicPr>
          <p:cNvPr id="8" name="Picture 5" descr="Logo-web-version-300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519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8290719" y="457200"/>
            <a:ext cx="2743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119" y="1600200"/>
            <a:ext cx="10591800" cy="5029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19" t="14326" r="15565" b="36703"/>
          <a:stretch/>
        </p:blipFill>
        <p:spPr bwMode="auto">
          <a:xfrm>
            <a:off x="289719" y="330193"/>
            <a:ext cx="10591800" cy="187960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519" y="2439412"/>
            <a:ext cx="11582400" cy="3046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ভারতবর্ষ পরিচিত </a:t>
            </a:r>
          </a:p>
          <a:p>
            <a:pPr algn="ctr"/>
            <a:r>
              <a:rPr lang="en-US" sz="9600" b="1" dirty="0" smtClean="0"/>
              <a:t>Introduction to India</a:t>
            </a:r>
            <a:endParaRPr lang="en-US" sz="9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519" y="3048000"/>
            <a:ext cx="1089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35481" y="50292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3200" dirty="0" smtClean="0">
                <a:latin typeface="Wide Latin" pitchFamily="18" charset="0"/>
              </a:rPr>
              <a:t>M</a:t>
            </a:r>
            <a:r>
              <a:rPr lang="en-US" sz="32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32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85722" y="71735"/>
            <a:ext cx="5429480" cy="830997"/>
            <a:chOff x="6004720" y="224135"/>
            <a:chExt cx="3687761" cy="830997"/>
          </a:xfrm>
        </p:grpSpPr>
        <p:sp>
          <p:nvSpPr>
            <p:cNvPr id="12" name="Rectangle 11"/>
            <p:cNvSpPr/>
            <p:nvPr/>
          </p:nvSpPr>
          <p:spPr>
            <a:xfrm>
              <a:off x="6004720" y="224135"/>
              <a:ext cx="291508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অধ্যায়-প্রথম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ভারতে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মুসলিম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শাসন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প্রতিষ্ঠা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746919" y="2514600"/>
            <a:ext cx="9601200" cy="3429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ভারতবর্ষ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(The Naming of India)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ভারতের ভৌগোলিক অবস্থান (The Geographical Location Of India)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ভারতবর্ষে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নৃ-তাত্ত্বিক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বিবর্তন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(Ethnical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Evolation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in India)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37319" y="0"/>
            <a:ext cx="12024519" cy="2419529"/>
            <a:chOff x="137319" y="0"/>
            <a:chExt cx="12024519" cy="2419529"/>
          </a:xfrm>
        </p:grpSpPr>
        <p:grpSp>
          <p:nvGrpSpPr>
            <p:cNvPr id="22" name="Group 21"/>
            <p:cNvGrpSpPr/>
            <p:nvPr/>
          </p:nvGrpSpPr>
          <p:grpSpPr>
            <a:xfrm>
              <a:off x="137319" y="0"/>
              <a:ext cx="11673841" cy="2419529"/>
              <a:chOff x="137319" y="0"/>
              <a:chExt cx="11673841" cy="241952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66119" y="1219200"/>
                <a:ext cx="984504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7200" b="1" dirty="0" err="1" smtClean="0">
                    <a:ln w="11430"/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7200" b="1" dirty="0" smtClean="0">
                    <a:ln w="11430"/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dirty="0" err="1">
                    <a:ln w="11430"/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7200" b="1" dirty="0">
                    <a:ln w="11430"/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dirty="0" err="1">
                    <a:ln w="11430"/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sz="7200" b="1" dirty="0">
                    <a:ln w="11430"/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dirty="0" err="1">
                    <a:ln w="11430"/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7200" b="1" dirty="0">
                    <a:ln w="11430"/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- 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7319" y="457200"/>
                <a:ext cx="98450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dirty="0" err="1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শিখন</a:t>
                </a:r>
                <a:r>
                  <a:rPr lang="en-US" sz="5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dirty="0" err="1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ফল</a:t>
                </a:r>
                <a:endParaRPr lang="en-US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6" name="Group 2"/>
              <p:cNvGrpSpPr>
                <a:grpSpLocks/>
              </p:cNvGrpSpPr>
              <p:nvPr/>
            </p:nvGrpSpPr>
            <p:grpSpPr bwMode="auto">
              <a:xfrm>
                <a:off x="213519" y="0"/>
                <a:ext cx="1752600" cy="1676400"/>
                <a:chOff x="5226" y="648"/>
                <a:chExt cx="2166" cy="2340"/>
              </a:xfrm>
            </p:grpSpPr>
            <p:sp>
              <p:nvSpPr>
                <p:cNvPr id="17" name="Oval 3"/>
                <p:cNvSpPr>
                  <a:spLocks noChangeArrowheads="1"/>
                </p:cNvSpPr>
                <p:nvPr/>
              </p:nvSpPr>
              <p:spPr bwMode="auto">
                <a:xfrm>
                  <a:off x="5226" y="648"/>
                  <a:ext cx="2166" cy="2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WordArt 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11" y="1008"/>
                  <a:ext cx="1620" cy="162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5408925"/>
                    </a:avLst>
                  </a:prstTxWarp>
                </a:bodyPr>
                <a:lstStyle/>
                <a:p>
                  <a:pPr algn="ctr" rtl="0"/>
                  <a:r>
                    <a:rPr lang="en-US" sz="800" kern="10" spc="0" dirty="0" err="1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SutonnyMJ"/>
                      <a:cs typeface="SutonnyMJ"/>
                    </a:rPr>
                    <a:t>Avãyj</a:t>
                  </a:r>
                  <a:r>
                    <a:rPr lang="en-US" sz="800" kern="10" spc="0" dirty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SutonnyMJ"/>
                      <a:cs typeface="SutonnyMJ"/>
                    </a:rPr>
                    <a:t> gvbœvb,01722887751  </a:t>
                  </a:r>
                  <a:endParaRPr lang="en-US" sz="8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SutonnyMJ"/>
                    <a:cs typeface="SutonnyMJ"/>
                  </a:endParaRPr>
                </a:p>
              </p:txBody>
            </p:sp>
            <p:sp>
              <p:nvSpPr>
                <p:cNvPr id="19" name="Oval 5"/>
                <p:cNvSpPr>
                  <a:spLocks noChangeArrowheads="1"/>
                </p:cNvSpPr>
                <p:nvPr/>
              </p:nvSpPr>
              <p:spPr bwMode="auto">
                <a:xfrm>
                  <a:off x="5739" y="1188"/>
                  <a:ext cx="1197" cy="12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WordArt 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96" y="1368"/>
                  <a:ext cx="969" cy="90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4227"/>
                    </a:avLst>
                  </a:prstTxWarp>
                </a:bodyPr>
                <a:lstStyle/>
                <a:p>
                  <a:pPr algn="ctr" rtl="0"/>
                  <a:r>
                    <a:rPr lang="en-US" sz="800" kern="10" spc="0" dirty="0" smtClean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>
                        <a:outerShdw dist="45791" dir="2021404" algn="ctr" rotWithShape="0">
                          <a:srgbClr val="C0C0C0"/>
                        </a:outerShdw>
                      </a:effectLst>
                      <a:latin typeface="SutonnyMJ"/>
                      <a:cs typeface="SutonnyMJ"/>
                    </a:rPr>
                    <a:t>gvbœvb m¨vi</a:t>
                  </a:r>
                  <a:endParaRPr lang="en-US" sz="8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2021404" algn="ctr" rotWithShape="0">
                        <a:srgbClr val="C0C0C0"/>
                      </a:outerShdw>
                    </a:effectLst>
                    <a:latin typeface="SutonnyMJ"/>
                    <a:cs typeface="SutonnyMJ"/>
                  </a:endParaRPr>
                </a:p>
              </p:txBody>
            </p:sp>
          </p:grpSp>
        </p:grpSp>
        <p:pic>
          <p:nvPicPr>
            <p:cNvPr id="21" name="Picture 6" descr="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29864" y="0"/>
              <a:ext cx="1531974" cy="1447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119" y="228600"/>
            <a:ext cx="112776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ভারতবর্ষ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519" y="2057400"/>
            <a:ext cx="10439400" cy="1200329"/>
          </a:xfrm>
          <a:prstGeom prst="rect">
            <a:avLst/>
          </a:prstGeom>
          <a:ln w="76200"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এশিয়া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অবস্থিত ভারতবর্ষ সাধারণভাবে “ভারত উপমহাদেশ’ নামে পরিচিত।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3119" y="3733800"/>
            <a:ext cx="9906000" cy="2438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6000" b="1" dirty="0" smtClean="0">
                <a:latin typeface="NikoshBAN" pitchFamily="2" charset="0"/>
                <a:cs typeface="NikoshBAN" pitchFamily="2" charset="0"/>
              </a:rPr>
              <a:t>ভারতবর্ষ নামকরণের ঐতিহাসিক ব্যাখ্যা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400" dirty="0" smtClean="0">
                <a:latin typeface="NikoshBAN" pitchFamily="2" charset="0"/>
                <a:cs typeface="NikoshBAN" pitchFamily="2" charset="0"/>
              </a:rPr>
              <a:t>[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Historical derivation of the country's name ]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9719" y="152400"/>
            <a:ext cx="1295400" cy="1066800"/>
            <a:chOff x="5226" y="648"/>
            <a:chExt cx="2166" cy="2340"/>
          </a:xfrm>
          <a:solidFill>
            <a:schemeClr val="bg1"/>
          </a:solidFill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  <a:grpFill/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B050"/>
                  </a:solidFill>
                </a:rPr>
                <a:t>Abdul Mannan</a:t>
              </a:r>
              <a:r>
                <a:rPr lang="en-US" sz="800" b="1" dirty="0" smtClean="0">
                  <a:solidFill>
                    <a:srgbClr val="FF0000"/>
                  </a:solidFill>
                </a:rPr>
                <a:t>,</a:t>
              </a:r>
              <a:r>
                <a:rPr lang="en-US" sz="800" b="1" dirty="0" smtClean="0"/>
                <a:t>Email-</a:t>
              </a:r>
              <a:r>
                <a:rPr lang="en-US" sz="800" b="1" dirty="0" smtClean="0">
                  <a:solidFill>
                    <a:schemeClr val="accent6"/>
                  </a:solidFill>
                </a:rPr>
                <a:t>a.mannan12818@gmail.com</a:t>
              </a:r>
              <a:r>
                <a:rPr lang="en-US" sz="800" dirty="0" smtClean="0">
                  <a:solidFill>
                    <a:srgbClr val="FF0000"/>
                  </a:solidFill>
                </a:rPr>
                <a:t>,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948" y="1474"/>
              <a:ext cx="722" cy="68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</a:t>
              </a:r>
              <a:r>
                <a:rPr lang="en-US" sz="800" kern="10" spc="0" dirty="0" err="1" smtClean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</a:t>
              </a:r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m¨vi 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5919" y="381000"/>
            <a:ext cx="11506200" cy="609600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0719" y="838200"/>
            <a:ext cx="10668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ভারতবর্ষের নামকরণ সম্পর্কে বিভিন্ন মতামত প্রচলিত আছে । যেমন </a:t>
            </a:r>
          </a:p>
          <a:p>
            <a:pPr algn="just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(ক) পৌরাণিক যুগের সাগর বংশের সন্তান রাজা ভরতের নাম থেকে আমাদের দেশের নামটি এসেছে ভারত বা ভারতবর্ষ ।</a:t>
            </a:r>
          </a:p>
          <a:p>
            <a:pPr algn="just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(খ) বিষ্ণু পুরাণে বলা হয়েছে মহাসাগরের উত্তরে এবং বরফে ঢাকা পাহাড়ের দক্ষিণে অর্থাৎ  হিমালয়ের দক্ষিণে অবস্থিত দেশের নাম ভারতবর্ষ এবং এই দেশের মানুষকে অভিহিত করা হয়েছে 'ভারতসন্ততি' রূপে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(গ) খ্রিষ্টপূর্ব পঞ্চম শতকের গ্রিক লেখক হেরডটাস-এর মতে ভারতের জনসংখ্যা ছিল সব চেয়ে বেশি । সেই কারণে ভারত নামের সঙ্গে বর্ষ শব্দটি যোগ করে দেওয়া হয় ।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519" y="228600"/>
            <a:ext cx="11734800" cy="6324600"/>
            <a:chOff x="213519" y="1752600"/>
            <a:chExt cx="11734800" cy="4800600"/>
          </a:xfrm>
        </p:grpSpPr>
        <p:sp>
          <p:nvSpPr>
            <p:cNvPr id="3" name="Rectangle 2"/>
            <p:cNvSpPr/>
            <p:nvPr/>
          </p:nvSpPr>
          <p:spPr>
            <a:xfrm>
              <a:off x="213519" y="1752600"/>
              <a:ext cx="11734800" cy="4800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65919" y="1905000"/>
              <a:ext cx="11430000" cy="44958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just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	</a:t>
              </a:r>
              <a:endPara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94519" y="533400"/>
            <a:ext cx="10896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(ঘ)  ঐতিহাসিক ড: রামশরণ শর্মার মতে ভরত নামে এক প্রাচীন উপজাতির নাম অনুসারে এই দেশের নাম ভারতবর্ষ হয়েছে  </a:t>
            </a:r>
          </a:p>
          <a:p>
            <a:pPr algn="just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(ঙ)  কলিঙ্গ সম্রাট খারবেল-এর হস্তিগুম্ফা শিলালিপিতে 'ভারধবস' শব্দের ব্যবহার দেখা যায় এবং এই নাম গুপ্ত যুগে ভারতবর্ষ নামে খ্যাত হয়েছিল ।   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(চ)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প্রাচীন পারসিক লিপিতে 'সপ্ত সিন্ধু' কে বলা হয়েছে হপ্ত হিন্দু । সিন্ধু তীরবর্তী বসবাসকারী মানুষকে বিদেশীরা হিন্দু বলত এবং তার থেকেই হিন্দুস্থান কথাটি এসেছে।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(ছ)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গ্রিকরা সিন্ধুকে বলত ইন্দাস [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Indus]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আর এই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Indus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কথাটি থেকে ইন্ডিয়া  [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INDIA]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কথাটি এসেছে।</a:t>
            </a:r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483</Words>
  <Application>Microsoft Office PowerPoint</Application>
  <PresentationFormat>Custom</PresentationFormat>
  <Paragraphs>142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Net</dc:creator>
  <cp:lastModifiedBy>Ma</cp:lastModifiedBy>
  <cp:revision>382</cp:revision>
  <dcterms:created xsi:type="dcterms:W3CDTF">2019-07-14T12:34:24Z</dcterms:created>
  <dcterms:modified xsi:type="dcterms:W3CDTF">2020-11-02T16:52:52Z</dcterms:modified>
</cp:coreProperties>
</file>