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2"/>
  </p:notesMasterIdLst>
  <p:sldIdLst>
    <p:sldId id="257" r:id="rId2"/>
    <p:sldId id="297" r:id="rId3"/>
    <p:sldId id="258" r:id="rId4"/>
    <p:sldId id="276" r:id="rId5"/>
    <p:sldId id="263" r:id="rId6"/>
    <p:sldId id="277" r:id="rId7"/>
    <p:sldId id="271" r:id="rId8"/>
    <p:sldId id="259" r:id="rId9"/>
    <p:sldId id="278" r:id="rId10"/>
    <p:sldId id="291" r:id="rId11"/>
    <p:sldId id="295" r:id="rId12"/>
    <p:sldId id="292" r:id="rId13"/>
    <p:sldId id="300" r:id="rId14"/>
    <p:sldId id="296" r:id="rId15"/>
    <p:sldId id="293" r:id="rId16"/>
    <p:sldId id="298" r:id="rId17"/>
    <p:sldId id="294" r:id="rId18"/>
    <p:sldId id="301" r:id="rId19"/>
    <p:sldId id="299" r:id="rId20"/>
    <p:sldId id="287" r:id="rId21"/>
    <p:sldId id="302" r:id="rId22"/>
    <p:sldId id="303" r:id="rId23"/>
    <p:sldId id="304" r:id="rId24"/>
    <p:sldId id="305" r:id="rId25"/>
    <p:sldId id="274" r:id="rId26"/>
    <p:sldId id="267" r:id="rId27"/>
    <p:sldId id="275" r:id="rId28"/>
    <p:sldId id="273" r:id="rId29"/>
    <p:sldId id="268" r:id="rId30"/>
    <p:sldId id="266" r:id="rId31"/>
  </p:sldIdLst>
  <p:sldSz cx="12161838" cy="6858000"/>
  <p:notesSz cx="6858000" cy="9144000"/>
  <p:defaultTextStyle>
    <a:defPPr>
      <a:defRPr lang="en-US"/>
    </a:defPPr>
    <a:lvl1pPr marL="0" algn="l" defTabSz="1123340" rtl="0" eaLnBrk="1" latinLnBrk="0" hangingPunct="1">
      <a:defRPr sz="2200" kern="1200">
        <a:solidFill>
          <a:schemeClr val="tx1"/>
        </a:solidFill>
        <a:latin typeface="+mn-lt"/>
        <a:ea typeface="+mn-ea"/>
        <a:cs typeface="+mn-cs"/>
      </a:defRPr>
    </a:lvl1pPr>
    <a:lvl2pPr marL="561670" algn="l" defTabSz="1123340" rtl="0" eaLnBrk="1" latinLnBrk="0" hangingPunct="1">
      <a:defRPr sz="2200" kern="1200">
        <a:solidFill>
          <a:schemeClr val="tx1"/>
        </a:solidFill>
        <a:latin typeface="+mn-lt"/>
        <a:ea typeface="+mn-ea"/>
        <a:cs typeface="+mn-cs"/>
      </a:defRPr>
    </a:lvl2pPr>
    <a:lvl3pPr marL="1123340" algn="l" defTabSz="1123340" rtl="0" eaLnBrk="1" latinLnBrk="0" hangingPunct="1">
      <a:defRPr sz="2200" kern="1200">
        <a:solidFill>
          <a:schemeClr val="tx1"/>
        </a:solidFill>
        <a:latin typeface="+mn-lt"/>
        <a:ea typeface="+mn-ea"/>
        <a:cs typeface="+mn-cs"/>
      </a:defRPr>
    </a:lvl3pPr>
    <a:lvl4pPr marL="1685011" algn="l" defTabSz="1123340" rtl="0" eaLnBrk="1" latinLnBrk="0" hangingPunct="1">
      <a:defRPr sz="2200" kern="1200">
        <a:solidFill>
          <a:schemeClr val="tx1"/>
        </a:solidFill>
        <a:latin typeface="+mn-lt"/>
        <a:ea typeface="+mn-ea"/>
        <a:cs typeface="+mn-cs"/>
      </a:defRPr>
    </a:lvl4pPr>
    <a:lvl5pPr marL="2246681" algn="l" defTabSz="1123340" rtl="0" eaLnBrk="1" latinLnBrk="0" hangingPunct="1">
      <a:defRPr sz="2200" kern="1200">
        <a:solidFill>
          <a:schemeClr val="tx1"/>
        </a:solidFill>
        <a:latin typeface="+mn-lt"/>
        <a:ea typeface="+mn-ea"/>
        <a:cs typeface="+mn-cs"/>
      </a:defRPr>
    </a:lvl5pPr>
    <a:lvl6pPr marL="2808351" algn="l" defTabSz="1123340" rtl="0" eaLnBrk="1" latinLnBrk="0" hangingPunct="1">
      <a:defRPr sz="2200" kern="1200">
        <a:solidFill>
          <a:schemeClr val="tx1"/>
        </a:solidFill>
        <a:latin typeface="+mn-lt"/>
        <a:ea typeface="+mn-ea"/>
        <a:cs typeface="+mn-cs"/>
      </a:defRPr>
    </a:lvl6pPr>
    <a:lvl7pPr marL="3370021" algn="l" defTabSz="1123340" rtl="0" eaLnBrk="1" latinLnBrk="0" hangingPunct="1">
      <a:defRPr sz="2200" kern="1200">
        <a:solidFill>
          <a:schemeClr val="tx1"/>
        </a:solidFill>
        <a:latin typeface="+mn-lt"/>
        <a:ea typeface="+mn-ea"/>
        <a:cs typeface="+mn-cs"/>
      </a:defRPr>
    </a:lvl7pPr>
    <a:lvl8pPr marL="3931691" algn="l" defTabSz="1123340" rtl="0" eaLnBrk="1" latinLnBrk="0" hangingPunct="1">
      <a:defRPr sz="2200" kern="1200">
        <a:solidFill>
          <a:schemeClr val="tx1"/>
        </a:solidFill>
        <a:latin typeface="+mn-lt"/>
        <a:ea typeface="+mn-ea"/>
        <a:cs typeface="+mn-cs"/>
      </a:defRPr>
    </a:lvl8pPr>
    <a:lvl9pPr marL="4493362" algn="l" defTabSz="112334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7" autoAdjust="0"/>
    <p:restoredTop sz="95179" autoAdjust="0"/>
  </p:normalViewPr>
  <p:slideViewPr>
    <p:cSldViewPr snapToGrid="0">
      <p:cViewPr varScale="1">
        <p:scale>
          <a:sx n="44" d="100"/>
          <a:sy n="44" d="100"/>
        </p:scale>
        <p:origin x="-1602" y="-90"/>
      </p:cViewPr>
      <p:guideLst>
        <p:guide orient="horz" pos="2160"/>
        <p:guide pos="383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9" d="100"/>
          <a:sy n="49" d="100"/>
        </p:scale>
        <p:origin x="-286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1A3FC-5A95-466B-9BD5-9A45DB3CCE5D}" type="datetimeFigureOut">
              <a:rPr lang="en-US" smtClean="0"/>
              <a:pPr/>
              <a:t>11/2/2020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4B17D-1437-4D21-AD58-E0C3BCD52B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23340" rtl="0" eaLnBrk="1" latinLnBrk="0" hangingPunct="1">
      <a:defRPr sz="1500" kern="1200">
        <a:solidFill>
          <a:schemeClr val="tx1"/>
        </a:solidFill>
        <a:latin typeface="+mn-lt"/>
        <a:ea typeface="+mn-ea"/>
        <a:cs typeface="+mn-cs"/>
      </a:defRPr>
    </a:lvl1pPr>
    <a:lvl2pPr marL="561670" algn="l" defTabSz="1123340" rtl="0" eaLnBrk="1" latinLnBrk="0" hangingPunct="1">
      <a:defRPr sz="1500" kern="1200">
        <a:solidFill>
          <a:schemeClr val="tx1"/>
        </a:solidFill>
        <a:latin typeface="+mn-lt"/>
        <a:ea typeface="+mn-ea"/>
        <a:cs typeface="+mn-cs"/>
      </a:defRPr>
    </a:lvl2pPr>
    <a:lvl3pPr marL="1123340" algn="l" defTabSz="1123340" rtl="0" eaLnBrk="1" latinLnBrk="0" hangingPunct="1">
      <a:defRPr sz="1500" kern="1200">
        <a:solidFill>
          <a:schemeClr val="tx1"/>
        </a:solidFill>
        <a:latin typeface="+mn-lt"/>
        <a:ea typeface="+mn-ea"/>
        <a:cs typeface="+mn-cs"/>
      </a:defRPr>
    </a:lvl3pPr>
    <a:lvl4pPr marL="1685011" algn="l" defTabSz="1123340" rtl="0" eaLnBrk="1" latinLnBrk="0" hangingPunct="1">
      <a:defRPr sz="1500" kern="1200">
        <a:solidFill>
          <a:schemeClr val="tx1"/>
        </a:solidFill>
        <a:latin typeface="+mn-lt"/>
        <a:ea typeface="+mn-ea"/>
        <a:cs typeface="+mn-cs"/>
      </a:defRPr>
    </a:lvl4pPr>
    <a:lvl5pPr marL="2246681" algn="l" defTabSz="1123340" rtl="0" eaLnBrk="1" latinLnBrk="0" hangingPunct="1">
      <a:defRPr sz="1500" kern="1200">
        <a:solidFill>
          <a:schemeClr val="tx1"/>
        </a:solidFill>
        <a:latin typeface="+mn-lt"/>
        <a:ea typeface="+mn-ea"/>
        <a:cs typeface="+mn-cs"/>
      </a:defRPr>
    </a:lvl5pPr>
    <a:lvl6pPr marL="2808351" algn="l" defTabSz="1123340" rtl="0" eaLnBrk="1" latinLnBrk="0" hangingPunct="1">
      <a:defRPr sz="1500" kern="1200">
        <a:solidFill>
          <a:schemeClr val="tx1"/>
        </a:solidFill>
        <a:latin typeface="+mn-lt"/>
        <a:ea typeface="+mn-ea"/>
        <a:cs typeface="+mn-cs"/>
      </a:defRPr>
    </a:lvl6pPr>
    <a:lvl7pPr marL="3370021" algn="l" defTabSz="1123340" rtl="0" eaLnBrk="1" latinLnBrk="0" hangingPunct="1">
      <a:defRPr sz="1500" kern="1200">
        <a:solidFill>
          <a:schemeClr val="tx1"/>
        </a:solidFill>
        <a:latin typeface="+mn-lt"/>
        <a:ea typeface="+mn-ea"/>
        <a:cs typeface="+mn-cs"/>
      </a:defRPr>
    </a:lvl7pPr>
    <a:lvl8pPr marL="3931691" algn="l" defTabSz="1123340" rtl="0" eaLnBrk="1" latinLnBrk="0" hangingPunct="1">
      <a:defRPr sz="1500" kern="1200">
        <a:solidFill>
          <a:schemeClr val="tx1"/>
        </a:solidFill>
        <a:latin typeface="+mn-lt"/>
        <a:ea typeface="+mn-ea"/>
        <a:cs typeface="+mn-cs"/>
      </a:defRPr>
    </a:lvl8pPr>
    <a:lvl9pPr marL="4493362" algn="l" defTabSz="112334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4B17D-1437-4D21-AD58-E0C3BCD52B2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4"/>
            <a:ext cx="9121379" cy="2387600"/>
          </a:xfrm>
        </p:spPr>
        <p:txBody>
          <a:bodyPr anchor="b"/>
          <a:lstStyle>
            <a:lvl1pPr algn="ctr">
              <a:defRPr sz="5500"/>
            </a:lvl1pPr>
          </a:lstStyle>
          <a:p>
            <a:r>
              <a:rPr lang="en-US" smtClean="0"/>
              <a:t>Click to edit Master title style</a:t>
            </a:r>
            <a:endParaRPr lang="en-US"/>
          </a:p>
        </p:txBody>
      </p:sp>
      <p:sp>
        <p:nvSpPr>
          <p:cNvPr id="3" name="Subtitle 2"/>
          <p:cNvSpPr>
            <a:spLocks noGrp="1"/>
          </p:cNvSpPr>
          <p:nvPr>
            <p:ph type="subTitle" idx="1"/>
          </p:nvPr>
        </p:nvSpPr>
        <p:spPr>
          <a:xfrm>
            <a:off x="1520230" y="3602038"/>
            <a:ext cx="9121379" cy="1655762"/>
          </a:xfrm>
        </p:spPr>
        <p:txBody>
          <a:bodyPr/>
          <a:lstStyle>
            <a:lvl1pPr marL="0" indent="0" algn="ctr">
              <a:buNone/>
              <a:defRPr sz="2200"/>
            </a:lvl1pPr>
            <a:lvl2pPr marL="421253" indent="0" algn="ctr">
              <a:buNone/>
              <a:defRPr sz="1800"/>
            </a:lvl2pPr>
            <a:lvl3pPr marL="842505" indent="0" algn="ctr">
              <a:buNone/>
              <a:defRPr sz="1700"/>
            </a:lvl3pPr>
            <a:lvl4pPr marL="1263758" indent="0" algn="ctr">
              <a:buNone/>
              <a:defRPr sz="1500"/>
            </a:lvl4pPr>
            <a:lvl5pPr marL="1685011" indent="0" algn="ctr">
              <a:buNone/>
              <a:defRPr sz="1500"/>
            </a:lvl5pPr>
            <a:lvl6pPr marL="2106263" indent="0" algn="ctr">
              <a:buNone/>
              <a:defRPr sz="1500"/>
            </a:lvl6pPr>
            <a:lvl7pPr marL="2527516" indent="0" algn="ctr">
              <a:buNone/>
              <a:defRPr sz="1500"/>
            </a:lvl7pPr>
            <a:lvl8pPr marL="2948769" indent="0" algn="ctr">
              <a:buNone/>
              <a:defRPr sz="1500"/>
            </a:lvl8pPr>
            <a:lvl9pPr marL="3370021" indent="0" algn="ctr">
              <a:buNone/>
              <a:defRPr sz="15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09BD2B-EF49-4E91-AFC7-BBFE499DA76C}"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2482104145"/>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9BD2B-EF49-4E91-AFC7-BBFE499DA76C}"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4157930952"/>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5"/>
            <a:ext cx="2622397"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29" y="365125"/>
            <a:ext cx="771516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9BD2B-EF49-4E91-AFC7-BBFE499DA76C}"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271370280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9BD2B-EF49-4E91-AFC7-BBFE499DA76C}"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366164881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40"/>
            <a:ext cx="10489585" cy="2852737"/>
          </a:xfrm>
        </p:spPr>
        <p:txBody>
          <a:bodyPr anchor="b"/>
          <a:lstStyle>
            <a:lvl1pPr>
              <a:defRPr sz="5500"/>
            </a:lvl1pPr>
          </a:lstStyle>
          <a:p>
            <a:r>
              <a:rPr lang="en-US" smtClean="0"/>
              <a:t>Click to edit Master title style</a:t>
            </a:r>
            <a:endParaRPr lang="en-US"/>
          </a:p>
        </p:txBody>
      </p:sp>
      <p:sp>
        <p:nvSpPr>
          <p:cNvPr id="3" name="Text Placeholder 2"/>
          <p:cNvSpPr>
            <a:spLocks noGrp="1"/>
          </p:cNvSpPr>
          <p:nvPr>
            <p:ph type="body" idx="1"/>
          </p:nvPr>
        </p:nvSpPr>
        <p:spPr>
          <a:xfrm>
            <a:off x="829792" y="4589464"/>
            <a:ext cx="10489585" cy="1500187"/>
          </a:xfrm>
        </p:spPr>
        <p:txBody>
          <a:bodyPr/>
          <a:lstStyle>
            <a:lvl1pPr marL="0" indent="0">
              <a:buNone/>
              <a:defRPr sz="2200">
                <a:solidFill>
                  <a:schemeClr val="tx1">
                    <a:tint val="75000"/>
                  </a:schemeClr>
                </a:solidFill>
              </a:defRPr>
            </a:lvl1pPr>
            <a:lvl2pPr marL="421253" indent="0">
              <a:buNone/>
              <a:defRPr sz="1800">
                <a:solidFill>
                  <a:schemeClr val="tx1">
                    <a:tint val="75000"/>
                  </a:schemeClr>
                </a:solidFill>
              </a:defRPr>
            </a:lvl2pPr>
            <a:lvl3pPr marL="842505" indent="0">
              <a:buNone/>
              <a:defRPr sz="1700">
                <a:solidFill>
                  <a:schemeClr val="tx1">
                    <a:tint val="75000"/>
                  </a:schemeClr>
                </a:solidFill>
              </a:defRPr>
            </a:lvl3pPr>
            <a:lvl4pPr marL="1263758" indent="0">
              <a:buNone/>
              <a:defRPr sz="1500">
                <a:solidFill>
                  <a:schemeClr val="tx1">
                    <a:tint val="75000"/>
                  </a:schemeClr>
                </a:solidFill>
              </a:defRPr>
            </a:lvl4pPr>
            <a:lvl5pPr marL="1685011" indent="0">
              <a:buNone/>
              <a:defRPr sz="1500">
                <a:solidFill>
                  <a:schemeClr val="tx1">
                    <a:tint val="75000"/>
                  </a:schemeClr>
                </a:solidFill>
              </a:defRPr>
            </a:lvl5pPr>
            <a:lvl6pPr marL="2106263" indent="0">
              <a:buNone/>
              <a:defRPr sz="1500">
                <a:solidFill>
                  <a:schemeClr val="tx1">
                    <a:tint val="75000"/>
                  </a:schemeClr>
                </a:solidFill>
              </a:defRPr>
            </a:lvl6pPr>
            <a:lvl7pPr marL="2527516" indent="0">
              <a:buNone/>
              <a:defRPr sz="1500">
                <a:solidFill>
                  <a:schemeClr val="tx1">
                    <a:tint val="75000"/>
                  </a:schemeClr>
                </a:solidFill>
              </a:defRPr>
            </a:lvl7pPr>
            <a:lvl8pPr marL="2948769" indent="0">
              <a:buNone/>
              <a:defRPr sz="1500">
                <a:solidFill>
                  <a:schemeClr val="tx1">
                    <a:tint val="75000"/>
                  </a:schemeClr>
                </a:solidFill>
              </a:defRPr>
            </a:lvl8pPr>
            <a:lvl9pPr marL="3370021"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9BD2B-EF49-4E91-AFC7-BBFE499DA76C}"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3179751519"/>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126"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931"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09BD2B-EF49-4E91-AFC7-BBFE499DA76C}"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1751425689"/>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0" y="365128"/>
            <a:ext cx="1048958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7712" y="1681164"/>
            <a:ext cx="5145027" cy="823912"/>
          </a:xfrm>
        </p:spPr>
        <p:txBody>
          <a:bodyPr anchor="b"/>
          <a:lstStyle>
            <a:lvl1pPr marL="0" indent="0">
              <a:buNone/>
              <a:defRPr sz="2200" b="1"/>
            </a:lvl1pPr>
            <a:lvl2pPr marL="421253" indent="0">
              <a:buNone/>
              <a:defRPr sz="1800" b="1"/>
            </a:lvl2pPr>
            <a:lvl3pPr marL="842505" indent="0">
              <a:buNone/>
              <a:defRPr sz="1700" b="1"/>
            </a:lvl3pPr>
            <a:lvl4pPr marL="1263758" indent="0">
              <a:buNone/>
              <a:defRPr sz="1500" b="1"/>
            </a:lvl4pPr>
            <a:lvl5pPr marL="1685011" indent="0">
              <a:buNone/>
              <a:defRPr sz="1500" b="1"/>
            </a:lvl5pPr>
            <a:lvl6pPr marL="2106263" indent="0">
              <a:buNone/>
              <a:defRPr sz="1500" b="1"/>
            </a:lvl6pPr>
            <a:lvl7pPr marL="2527516" indent="0">
              <a:buNone/>
              <a:defRPr sz="1500" b="1"/>
            </a:lvl7pPr>
            <a:lvl8pPr marL="2948769" indent="0">
              <a:buNone/>
              <a:defRPr sz="1500" b="1"/>
            </a:lvl8pPr>
            <a:lvl9pPr marL="337002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837712" y="2505075"/>
            <a:ext cx="514502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931" y="1681164"/>
            <a:ext cx="5170365" cy="823912"/>
          </a:xfrm>
        </p:spPr>
        <p:txBody>
          <a:bodyPr anchor="b"/>
          <a:lstStyle>
            <a:lvl1pPr marL="0" indent="0">
              <a:buNone/>
              <a:defRPr sz="2200" b="1"/>
            </a:lvl1pPr>
            <a:lvl2pPr marL="421253" indent="0">
              <a:buNone/>
              <a:defRPr sz="1800" b="1"/>
            </a:lvl2pPr>
            <a:lvl3pPr marL="842505" indent="0">
              <a:buNone/>
              <a:defRPr sz="1700" b="1"/>
            </a:lvl3pPr>
            <a:lvl4pPr marL="1263758" indent="0">
              <a:buNone/>
              <a:defRPr sz="1500" b="1"/>
            </a:lvl4pPr>
            <a:lvl5pPr marL="1685011" indent="0">
              <a:buNone/>
              <a:defRPr sz="1500" b="1"/>
            </a:lvl5pPr>
            <a:lvl6pPr marL="2106263" indent="0">
              <a:buNone/>
              <a:defRPr sz="1500" b="1"/>
            </a:lvl6pPr>
            <a:lvl7pPr marL="2527516" indent="0">
              <a:buNone/>
              <a:defRPr sz="1500" b="1"/>
            </a:lvl7pPr>
            <a:lvl8pPr marL="2948769" indent="0">
              <a:buNone/>
              <a:defRPr sz="1500" b="1"/>
            </a:lvl8pPr>
            <a:lvl9pPr marL="337002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09BD2B-EF49-4E91-AFC7-BBFE499DA76C}"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249790223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09BD2B-EF49-4E91-AFC7-BBFE499DA76C}"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2958300556"/>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9BD2B-EF49-4E91-AFC7-BBFE499DA76C}"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1754245893"/>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4" y="457200"/>
            <a:ext cx="3922509" cy="1600200"/>
          </a:xfrm>
        </p:spPr>
        <p:txBody>
          <a:bodyPr anchor="b"/>
          <a:lstStyle>
            <a:lvl1pPr>
              <a:defRPr sz="2900"/>
            </a:lvl1pPr>
          </a:lstStyle>
          <a:p>
            <a:r>
              <a:rPr lang="en-US" smtClean="0"/>
              <a:t>Click to edit Master title style</a:t>
            </a:r>
            <a:endParaRPr lang="en-US"/>
          </a:p>
        </p:txBody>
      </p:sp>
      <p:sp>
        <p:nvSpPr>
          <p:cNvPr id="3" name="Content Placeholder 2"/>
          <p:cNvSpPr>
            <a:spLocks noGrp="1"/>
          </p:cNvSpPr>
          <p:nvPr>
            <p:ph idx="1"/>
          </p:nvPr>
        </p:nvSpPr>
        <p:spPr>
          <a:xfrm>
            <a:off x="5170366" y="987426"/>
            <a:ext cx="6156930" cy="4873625"/>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14" y="2057400"/>
            <a:ext cx="3922509" cy="3811588"/>
          </a:xfrm>
        </p:spPr>
        <p:txBody>
          <a:bodyPr/>
          <a:lstStyle>
            <a:lvl1pPr marL="0" indent="0">
              <a:buNone/>
              <a:defRPr sz="1500"/>
            </a:lvl1pPr>
            <a:lvl2pPr marL="421253" indent="0">
              <a:buNone/>
              <a:defRPr sz="1300"/>
            </a:lvl2pPr>
            <a:lvl3pPr marL="842505" indent="0">
              <a:buNone/>
              <a:defRPr sz="1100"/>
            </a:lvl3pPr>
            <a:lvl4pPr marL="1263758" indent="0">
              <a:buNone/>
              <a:defRPr sz="900"/>
            </a:lvl4pPr>
            <a:lvl5pPr marL="1685011" indent="0">
              <a:buNone/>
              <a:defRPr sz="900"/>
            </a:lvl5pPr>
            <a:lvl6pPr marL="2106263" indent="0">
              <a:buNone/>
              <a:defRPr sz="900"/>
            </a:lvl6pPr>
            <a:lvl7pPr marL="2527516" indent="0">
              <a:buNone/>
              <a:defRPr sz="900"/>
            </a:lvl7pPr>
            <a:lvl8pPr marL="2948769" indent="0">
              <a:buNone/>
              <a:defRPr sz="900"/>
            </a:lvl8pPr>
            <a:lvl9pPr marL="33700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9BD2B-EF49-4E91-AFC7-BBFE499DA76C}"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2315752285"/>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4" y="457200"/>
            <a:ext cx="3922509" cy="1600200"/>
          </a:xfrm>
        </p:spPr>
        <p:txBody>
          <a:bodyPr anchor="b"/>
          <a:lstStyle>
            <a:lvl1pPr>
              <a:defRPr sz="2900"/>
            </a:lvl1pPr>
          </a:lstStyle>
          <a:p>
            <a:r>
              <a:rPr lang="en-US" smtClean="0"/>
              <a:t>Click to edit Master title style</a:t>
            </a:r>
            <a:endParaRPr lang="en-US"/>
          </a:p>
        </p:txBody>
      </p:sp>
      <p:sp>
        <p:nvSpPr>
          <p:cNvPr id="3" name="Picture Placeholder 2"/>
          <p:cNvSpPr>
            <a:spLocks noGrp="1"/>
          </p:cNvSpPr>
          <p:nvPr>
            <p:ph type="pic" idx="1"/>
          </p:nvPr>
        </p:nvSpPr>
        <p:spPr>
          <a:xfrm>
            <a:off x="5170366" y="987426"/>
            <a:ext cx="6156930" cy="4873625"/>
          </a:xfrm>
        </p:spPr>
        <p:txBody>
          <a:bodyPr/>
          <a:lstStyle>
            <a:lvl1pPr marL="0" indent="0">
              <a:buNone/>
              <a:defRPr sz="2900"/>
            </a:lvl1pPr>
            <a:lvl2pPr marL="421253" indent="0">
              <a:buNone/>
              <a:defRPr sz="2600"/>
            </a:lvl2pPr>
            <a:lvl3pPr marL="842505" indent="0">
              <a:buNone/>
              <a:defRPr sz="2200"/>
            </a:lvl3pPr>
            <a:lvl4pPr marL="1263758" indent="0">
              <a:buNone/>
              <a:defRPr sz="1800"/>
            </a:lvl4pPr>
            <a:lvl5pPr marL="1685011" indent="0">
              <a:buNone/>
              <a:defRPr sz="1800"/>
            </a:lvl5pPr>
            <a:lvl6pPr marL="2106263" indent="0">
              <a:buNone/>
              <a:defRPr sz="1800"/>
            </a:lvl6pPr>
            <a:lvl7pPr marL="2527516" indent="0">
              <a:buNone/>
              <a:defRPr sz="1800"/>
            </a:lvl7pPr>
            <a:lvl8pPr marL="2948769" indent="0">
              <a:buNone/>
              <a:defRPr sz="1800"/>
            </a:lvl8pPr>
            <a:lvl9pPr marL="3370021" indent="0">
              <a:buNone/>
              <a:defRPr sz="1800"/>
            </a:lvl9pPr>
          </a:lstStyle>
          <a:p>
            <a:endParaRPr lang="en-US"/>
          </a:p>
        </p:txBody>
      </p:sp>
      <p:sp>
        <p:nvSpPr>
          <p:cNvPr id="4" name="Text Placeholder 3"/>
          <p:cNvSpPr>
            <a:spLocks noGrp="1"/>
          </p:cNvSpPr>
          <p:nvPr>
            <p:ph type="body" sz="half" idx="2"/>
          </p:nvPr>
        </p:nvSpPr>
        <p:spPr>
          <a:xfrm>
            <a:off x="837714" y="2057400"/>
            <a:ext cx="3922509" cy="3811588"/>
          </a:xfrm>
        </p:spPr>
        <p:txBody>
          <a:bodyPr/>
          <a:lstStyle>
            <a:lvl1pPr marL="0" indent="0">
              <a:buNone/>
              <a:defRPr sz="1500"/>
            </a:lvl1pPr>
            <a:lvl2pPr marL="421253" indent="0">
              <a:buNone/>
              <a:defRPr sz="1300"/>
            </a:lvl2pPr>
            <a:lvl3pPr marL="842505" indent="0">
              <a:buNone/>
              <a:defRPr sz="1100"/>
            </a:lvl3pPr>
            <a:lvl4pPr marL="1263758" indent="0">
              <a:buNone/>
              <a:defRPr sz="900"/>
            </a:lvl4pPr>
            <a:lvl5pPr marL="1685011" indent="0">
              <a:buNone/>
              <a:defRPr sz="900"/>
            </a:lvl5pPr>
            <a:lvl6pPr marL="2106263" indent="0">
              <a:buNone/>
              <a:defRPr sz="900"/>
            </a:lvl6pPr>
            <a:lvl7pPr marL="2527516" indent="0">
              <a:buNone/>
              <a:defRPr sz="900"/>
            </a:lvl7pPr>
            <a:lvl8pPr marL="2948769" indent="0">
              <a:buNone/>
              <a:defRPr sz="900"/>
            </a:lvl8pPr>
            <a:lvl9pPr marL="33700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9BD2B-EF49-4E91-AFC7-BBFE499DA76C}"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2941902785"/>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8"/>
            <a:ext cx="10489585" cy="1325563"/>
          </a:xfrm>
          <a:prstGeom prst="rect">
            <a:avLst/>
          </a:prstGeom>
        </p:spPr>
        <p:txBody>
          <a:bodyPr vert="horz" lIns="112334" tIns="56167" rIns="112334" bIns="561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6127" y="1825625"/>
            <a:ext cx="10489585" cy="4351338"/>
          </a:xfrm>
          <a:prstGeom prst="rect">
            <a:avLst/>
          </a:prstGeom>
        </p:spPr>
        <p:txBody>
          <a:bodyPr vert="horz" lIns="112334" tIns="56167" rIns="112334" bIns="561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6126" y="6356351"/>
            <a:ext cx="2736414" cy="365125"/>
          </a:xfrm>
          <a:prstGeom prst="rect">
            <a:avLst/>
          </a:prstGeom>
        </p:spPr>
        <p:txBody>
          <a:bodyPr vert="horz" lIns="112334" tIns="56167" rIns="112334" bIns="56167" rtlCol="0" anchor="ctr"/>
          <a:lstStyle>
            <a:lvl1pPr algn="l">
              <a:defRPr sz="1100">
                <a:solidFill>
                  <a:schemeClr val="tx1">
                    <a:tint val="75000"/>
                  </a:schemeClr>
                </a:solidFill>
              </a:defRPr>
            </a:lvl1pPr>
          </a:lstStyle>
          <a:p>
            <a:fld id="{4109BD2B-EF49-4E91-AFC7-BBFE499DA76C}" type="datetimeFigureOut">
              <a:rPr lang="en-US" smtClean="0"/>
              <a:pPr/>
              <a:t>11/2/2020</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112334" tIns="56167" rIns="112334" bIns="56167"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112334" tIns="56167" rIns="112334" bIns="56167" rtlCol="0" anchor="ctr"/>
          <a:lstStyle>
            <a:lvl1pPr algn="r">
              <a:defRPr sz="1100">
                <a:solidFill>
                  <a:schemeClr val="tx1">
                    <a:tint val="75000"/>
                  </a:schemeClr>
                </a:solidFill>
              </a:defRPr>
            </a:lvl1pPr>
          </a:lstStyle>
          <a:p>
            <a:fld id="{81E5F1CB-9FF3-4AFA-B359-0F49E604A3EA}" type="slidenum">
              <a:rPr lang="en-US" smtClean="0"/>
              <a:pPr/>
              <a:t>‹#›</a:t>
            </a:fld>
            <a:endParaRPr lang="en-US"/>
          </a:p>
        </p:txBody>
      </p:sp>
    </p:spTree>
    <p:extLst>
      <p:ext uri="{BB962C8B-B14F-4D97-AF65-F5344CB8AC3E}">
        <p14:creationId xmlns="" xmlns:p14="http://schemas.microsoft.com/office/powerpoint/2010/main" val="39236658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push dir="u"/>
  </p:transition>
  <p:timing>
    <p:tnLst>
      <p:par>
        <p:cTn id="1" dur="indefinite" restart="never" nodeType="tmRoot"/>
      </p:par>
    </p:tnLst>
  </p:timing>
  <p:txStyles>
    <p:titleStyle>
      <a:lvl1pPr algn="l" defTabSz="842505"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0626" indent="-210626" algn="l" defTabSz="842505" rtl="0" eaLnBrk="1" latinLnBrk="0" hangingPunct="1">
        <a:lnSpc>
          <a:spcPct val="90000"/>
        </a:lnSpc>
        <a:spcBef>
          <a:spcPts val="921"/>
        </a:spcBef>
        <a:buFont typeface="Arial" panose="020B0604020202020204" pitchFamily="34" charset="0"/>
        <a:buChar char="•"/>
        <a:defRPr sz="2600" kern="1200">
          <a:solidFill>
            <a:schemeClr val="tx1"/>
          </a:solidFill>
          <a:latin typeface="+mn-lt"/>
          <a:ea typeface="+mn-ea"/>
          <a:cs typeface="+mn-cs"/>
        </a:defRPr>
      </a:lvl1pPr>
      <a:lvl2pPr marL="631879" indent="-210626" algn="l" defTabSz="842505" rtl="0" eaLnBrk="1" latinLnBrk="0" hangingPunct="1">
        <a:lnSpc>
          <a:spcPct val="90000"/>
        </a:lnSpc>
        <a:spcBef>
          <a:spcPts val="461"/>
        </a:spcBef>
        <a:buFont typeface="Arial" panose="020B0604020202020204" pitchFamily="34" charset="0"/>
        <a:buChar char="•"/>
        <a:defRPr sz="2200" kern="1200">
          <a:solidFill>
            <a:schemeClr val="tx1"/>
          </a:solidFill>
          <a:latin typeface="+mn-lt"/>
          <a:ea typeface="+mn-ea"/>
          <a:cs typeface="+mn-cs"/>
        </a:defRPr>
      </a:lvl2pPr>
      <a:lvl3pPr marL="1053132" indent="-210626" algn="l" defTabSz="842505" rtl="0" eaLnBrk="1" latinLnBrk="0" hangingPunct="1">
        <a:lnSpc>
          <a:spcPct val="90000"/>
        </a:lnSpc>
        <a:spcBef>
          <a:spcPts val="461"/>
        </a:spcBef>
        <a:buFont typeface="Arial" panose="020B0604020202020204" pitchFamily="34" charset="0"/>
        <a:buChar char="•"/>
        <a:defRPr sz="1800" kern="1200">
          <a:solidFill>
            <a:schemeClr val="tx1"/>
          </a:solidFill>
          <a:latin typeface="+mn-lt"/>
          <a:ea typeface="+mn-ea"/>
          <a:cs typeface="+mn-cs"/>
        </a:defRPr>
      </a:lvl3pPr>
      <a:lvl4pPr marL="1474384" indent="-210626" algn="l" defTabSz="842505" rtl="0" eaLnBrk="1" latinLnBrk="0" hangingPunct="1">
        <a:lnSpc>
          <a:spcPct val="90000"/>
        </a:lnSpc>
        <a:spcBef>
          <a:spcPts val="461"/>
        </a:spcBef>
        <a:buFont typeface="Arial" panose="020B0604020202020204" pitchFamily="34" charset="0"/>
        <a:buChar char="•"/>
        <a:defRPr sz="1700" kern="1200">
          <a:solidFill>
            <a:schemeClr val="tx1"/>
          </a:solidFill>
          <a:latin typeface="+mn-lt"/>
          <a:ea typeface="+mn-ea"/>
          <a:cs typeface="+mn-cs"/>
        </a:defRPr>
      </a:lvl4pPr>
      <a:lvl5pPr marL="1895637" indent="-210626" algn="l" defTabSz="842505" rtl="0" eaLnBrk="1" latinLnBrk="0" hangingPunct="1">
        <a:lnSpc>
          <a:spcPct val="90000"/>
        </a:lnSpc>
        <a:spcBef>
          <a:spcPts val="461"/>
        </a:spcBef>
        <a:buFont typeface="Arial" panose="020B0604020202020204" pitchFamily="34" charset="0"/>
        <a:buChar char="•"/>
        <a:defRPr sz="1700" kern="1200">
          <a:solidFill>
            <a:schemeClr val="tx1"/>
          </a:solidFill>
          <a:latin typeface="+mn-lt"/>
          <a:ea typeface="+mn-ea"/>
          <a:cs typeface="+mn-cs"/>
        </a:defRPr>
      </a:lvl5pPr>
      <a:lvl6pPr marL="2316890" indent="-210626" algn="l" defTabSz="842505" rtl="0" eaLnBrk="1" latinLnBrk="0" hangingPunct="1">
        <a:lnSpc>
          <a:spcPct val="90000"/>
        </a:lnSpc>
        <a:spcBef>
          <a:spcPts val="461"/>
        </a:spcBef>
        <a:buFont typeface="Arial" panose="020B0604020202020204" pitchFamily="34" charset="0"/>
        <a:buChar char="•"/>
        <a:defRPr sz="1700" kern="1200">
          <a:solidFill>
            <a:schemeClr val="tx1"/>
          </a:solidFill>
          <a:latin typeface="+mn-lt"/>
          <a:ea typeface="+mn-ea"/>
          <a:cs typeface="+mn-cs"/>
        </a:defRPr>
      </a:lvl6pPr>
      <a:lvl7pPr marL="2738142" indent="-210626" algn="l" defTabSz="842505" rtl="0" eaLnBrk="1" latinLnBrk="0" hangingPunct="1">
        <a:lnSpc>
          <a:spcPct val="90000"/>
        </a:lnSpc>
        <a:spcBef>
          <a:spcPts val="461"/>
        </a:spcBef>
        <a:buFont typeface="Arial" panose="020B0604020202020204" pitchFamily="34" charset="0"/>
        <a:buChar char="•"/>
        <a:defRPr sz="1700" kern="1200">
          <a:solidFill>
            <a:schemeClr val="tx1"/>
          </a:solidFill>
          <a:latin typeface="+mn-lt"/>
          <a:ea typeface="+mn-ea"/>
          <a:cs typeface="+mn-cs"/>
        </a:defRPr>
      </a:lvl7pPr>
      <a:lvl8pPr marL="3159395" indent="-210626" algn="l" defTabSz="842505" rtl="0" eaLnBrk="1" latinLnBrk="0" hangingPunct="1">
        <a:lnSpc>
          <a:spcPct val="90000"/>
        </a:lnSpc>
        <a:spcBef>
          <a:spcPts val="461"/>
        </a:spcBef>
        <a:buFont typeface="Arial" panose="020B0604020202020204" pitchFamily="34" charset="0"/>
        <a:buChar char="•"/>
        <a:defRPr sz="1700" kern="1200">
          <a:solidFill>
            <a:schemeClr val="tx1"/>
          </a:solidFill>
          <a:latin typeface="+mn-lt"/>
          <a:ea typeface="+mn-ea"/>
          <a:cs typeface="+mn-cs"/>
        </a:defRPr>
      </a:lvl8pPr>
      <a:lvl9pPr marL="3580648" indent="-210626" algn="l" defTabSz="842505" rtl="0" eaLnBrk="1" latinLnBrk="0" hangingPunct="1">
        <a:lnSpc>
          <a:spcPct val="90000"/>
        </a:lnSpc>
        <a:spcBef>
          <a:spcPts val="461"/>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2505" rtl="0" eaLnBrk="1" latinLnBrk="0" hangingPunct="1">
        <a:defRPr sz="1700" kern="1200">
          <a:solidFill>
            <a:schemeClr val="tx1"/>
          </a:solidFill>
          <a:latin typeface="+mn-lt"/>
          <a:ea typeface="+mn-ea"/>
          <a:cs typeface="+mn-cs"/>
        </a:defRPr>
      </a:lvl1pPr>
      <a:lvl2pPr marL="421253" algn="l" defTabSz="842505" rtl="0" eaLnBrk="1" latinLnBrk="0" hangingPunct="1">
        <a:defRPr sz="1700" kern="1200">
          <a:solidFill>
            <a:schemeClr val="tx1"/>
          </a:solidFill>
          <a:latin typeface="+mn-lt"/>
          <a:ea typeface="+mn-ea"/>
          <a:cs typeface="+mn-cs"/>
        </a:defRPr>
      </a:lvl2pPr>
      <a:lvl3pPr marL="842505" algn="l" defTabSz="842505" rtl="0" eaLnBrk="1" latinLnBrk="0" hangingPunct="1">
        <a:defRPr sz="1700" kern="1200">
          <a:solidFill>
            <a:schemeClr val="tx1"/>
          </a:solidFill>
          <a:latin typeface="+mn-lt"/>
          <a:ea typeface="+mn-ea"/>
          <a:cs typeface="+mn-cs"/>
        </a:defRPr>
      </a:lvl3pPr>
      <a:lvl4pPr marL="1263758" algn="l" defTabSz="842505" rtl="0" eaLnBrk="1" latinLnBrk="0" hangingPunct="1">
        <a:defRPr sz="1700" kern="1200">
          <a:solidFill>
            <a:schemeClr val="tx1"/>
          </a:solidFill>
          <a:latin typeface="+mn-lt"/>
          <a:ea typeface="+mn-ea"/>
          <a:cs typeface="+mn-cs"/>
        </a:defRPr>
      </a:lvl4pPr>
      <a:lvl5pPr marL="1685011" algn="l" defTabSz="842505" rtl="0" eaLnBrk="1" latinLnBrk="0" hangingPunct="1">
        <a:defRPr sz="1700" kern="1200">
          <a:solidFill>
            <a:schemeClr val="tx1"/>
          </a:solidFill>
          <a:latin typeface="+mn-lt"/>
          <a:ea typeface="+mn-ea"/>
          <a:cs typeface="+mn-cs"/>
        </a:defRPr>
      </a:lvl5pPr>
      <a:lvl6pPr marL="2106263" algn="l" defTabSz="842505" rtl="0" eaLnBrk="1" latinLnBrk="0" hangingPunct="1">
        <a:defRPr sz="1700" kern="1200">
          <a:solidFill>
            <a:schemeClr val="tx1"/>
          </a:solidFill>
          <a:latin typeface="+mn-lt"/>
          <a:ea typeface="+mn-ea"/>
          <a:cs typeface="+mn-cs"/>
        </a:defRPr>
      </a:lvl6pPr>
      <a:lvl7pPr marL="2527516" algn="l" defTabSz="842505" rtl="0" eaLnBrk="1" latinLnBrk="0" hangingPunct="1">
        <a:defRPr sz="1700" kern="1200">
          <a:solidFill>
            <a:schemeClr val="tx1"/>
          </a:solidFill>
          <a:latin typeface="+mn-lt"/>
          <a:ea typeface="+mn-ea"/>
          <a:cs typeface="+mn-cs"/>
        </a:defRPr>
      </a:lvl7pPr>
      <a:lvl8pPr marL="2948769" algn="l" defTabSz="842505" rtl="0" eaLnBrk="1" latinLnBrk="0" hangingPunct="1">
        <a:defRPr sz="1700" kern="1200">
          <a:solidFill>
            <a:schemeClr val="tx1"/>
          </a:solidFill>
          <a:latin typeface="+mn-lt"/>
          <a:ea typeface="+mn-ea"/>
          <a:cs typeface="+mn-cs"/>
        </a:defRPr>
      </a:lvl8pPr>
      <a:lvl9pPr marL="3370021" algn="l" defTabSz="84250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kol-1\Desktop\globalrose-flower-bouquets-prime-100-red-roses-64_1000.jpg"/>
          <p:cNvPicPr>
            <a:picLocks noChangeAspect="1" noChangeArrowheads="1"/>
          </p:cNvPicPr>
          <p:nvPr/>
        </p:nvPicPr>
        <p:blipFill>
          <a:blip r:embed="rId2"/>
          <a:srcRect/>
          <a:stretch>
            <a:fillRect/>
          </a:stretch>
        </p:blipFill>
        <p:spPr bwMode="auto">
          <a:xfrm>
            <a:off x="2000819" y="2492480"/>
            <a:ext cx="9219458" cy="4306528"/>
          </a:xfrm>
          <a:prstGeom prst="rect">
            <a:avLst/>
          </a:prstGeom>
          <a:noFill/>
        </p:spPr>
      </p:pic>
      <p:sp>
        <p:nvSpPr>
          <p:cNvPr id="3" name="TextBox 2"/>
          <p:cNvSpPr txBox="1"/>
          <p:nvPr/>
        </p:nvSpPr>
        <p:spPr>
          <a:xfrm>
            <a:off x="2177361" y="294963"/>
            <a:ext cx="8468925" cy="2267867"/>
          </a:xfrm>
          <a:prstGeom prst="rect">
            <a:avLst/>
          </a:prstGeom>
          <a:ln/>
        </p:spPr>
        <p:style>
          <a:lnRef idx="1">
            <a:schemeClr val="accent6"/>
          </a:lnRef>
          <a:fillRef idx="2">
            <a:schemeClr val="accent6"/>
          </a:fillRef>
          <a:effectRef idx="1">
            <a:schemeClr val="accent6"/>
          </a:effectRef>
          <a:fontRef idx="minor">
            <a:schemeClr val="dk1"/>
          </a:fontRef>
        </p:style>
        <p:txBody>
          <a:bodyPr wrap="square" lIns="112334" tIns="56167" rIns="112334" bIns="56167" rtlCol="0">
            <a:spAutoFit/>
          </a:bodyPr>
          <a:lstStyle/>
          <a:p>
            <a:pPr algn="ctr"/>
            <a:r>
              <a:rPr lang="bn-IN" sz="14000" b="1" dirty="0" smtClean="0">
                <a:solidFill>
                  <a:srgbClr val="FFFF00"/>
                </a:solidFill>
                <a:latin typeface="swaNikoshBAN"/>
                <a:cs typeface="NikoshBAN" panose="02000000000000000000" pitchFamily="2" charset="0"/>
              </a:rPr>
              <a:t>স্বাগত</a:t>
            </a:r>
            <a:endParaRPr lang="en-US" sz="14000" b="1" dirty="0">
              <a:solidFill>
                <a:srgbClr val="FFFF00"/>
              </a:solidFill>
              <a:latin typeface="swaNikoshBAN"/>
              <a:cs typeface="NikoshBAN" panose="02000000000000000000" pitchFamily="2" charset="0"/>
            </a:endParaRPr>
          </a:p>
        </p:txBody>
      </p:sp>
      <p:sp>
        <p:nvSpPr>
          <p:cNvPr id="7170" name="AutoShape 2" descr="Related image"/>
          <p:cNvSpPr>
            <a:spLocks noChangeAspect="1" noChangeArrowheads="1"/>
          </p:cNvSpPr>
          <p:nvPr/>
        </p:nvSpPr>
        <p:spPr bwMode="auto">
          <a:xfrm>
            <a:off x="206921" y="-136524"/>
            <a:ext cx="394838" cy="296863"/>
          </a:xfrm>
          <a:prstGeom prst="rect">
            <a:avLst/>
          </a:prstGeom>
          <a:noFill/>
        </p:spPr>
        <p:txBody>
          <a:bodyPr vert="horz" wrap="square" lIns="112334" tIns="56167" rIns="112334" bIns="56167" numCol="1" anchor="t" anchorCtr="0" compatLnSpc="1">
            <a:prstTxWarp prst="textNoShape">
              <a:avLst/>
            </a:prstTxWarp>
          </a:bodyPr>
          <a:lstStyle/>
          <a:p>
            <a:endParaRPr lang="en-US"/>
          </a:p>
        </p:txBody>
      </p:sp>
      <p:sp>
        <p:nvSpPr>
          <p:cNvPr id="7172" name="AutoShape 4" descr="Related image"/>
          <p:cNvSpPr>
            <a:spLocks noChangeAspect="1" noChangeArrowheads="1"/>
          </p:cNvSpPr>
          <p:nvPr/>
        </p:nvSpPr>
        <p:spPr bwMode="auto">
          <a:xfrm>
            <a:off x="206921" y="-136524"/>
            <a:ext cx="394838" cy="296863"/>
          </a:xfrm>
          <a:prstGeom prst="rect">
            <a:avLst/>
          </a:prstGeom>
          <a:noFill/>
        </p:spPr>
        <p:txBody>
          <a:bodyPr vert="horz" wrap="square" lIns="112334" tIns="56167" rIns="112334" bIns="56167"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4201503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75" y="697424"/>
            <a:ext cx="11701220" cy="5632311"/>
          </a:xfrm>
          <a:prstGeom prst="rect">
            <a:avLst/>
          </a:prstGeom>
        </p:spPr>
        <p:txBody>
          <a:bodyPr wrap="square">
            <a:spAutoFit/>
          </a:bodyPr>
          <a:lstStyle/>
          <a:p>
            <a:pPr algn="just"/>
            <a:r>
              <a:rPr lang="as-IN" sz="3600" dirty="0" smtClean="0">
                <a:latin typeface="NikoshBAN" pitchFamily="2" charset="0"/>
                <a:cs typeface="NikoshBAN" pitchFamily="2" charset="0"/>
              </a:rPr>
              <a:t>সিন্ধু অভিযানের কারণ : </a:t>
            </a:r>
            <a:endParaRPr lang="en-US" sz="3600" dirty="0" smtClean="0">
              <a:latin typeface="NikoshBAN" pitchFamily="2" charset="0"/>
              <a:cs typeface="NikoshBAN" pitchFamily="2" charset="0"/>
            </a:endParaRPr>
          </a:p>
          <a:p>
            <a:pPr algn="just"/>
            <a:r>
              <a:rPr lang="as-IN" sz="3600" dirty="0" smtClean="0">
                <a:solidFill>
                  <a:srgbClr val="FF0000"/>
                </a:solidFill>
                <a:latin typeface="NikoshBAN" pitchFamily="2" charset="0"/>
                <a:cs typeface="NikoshBAN" pitchFamily="2" charset="0"/>
              </a:rPr>
              <a:t>প্রথমত:</a:t>
            </a:r>
            <a:r>
              <a:rPr lang="en-US" sz="3600" dirty="0" err="1" smtClean="0">
                <a:solidFill>
                  <a:srgbClr val="FF0000"/>
                </a:solidFill>
                <a:latin typeface="NikoshBAN" pitchFamily="2" charset="0"/>
                <a:cs typeface="NikoshBAN" pitchFamily="2" charset="0"/>
              </a:rPr>
              <a:t>সম্প্রসারণবাদঃ</a:t>
            </a:r>
            <a:r>
              <a:rPr lang="en-US" sz="3600" dirty="0" smtClean="0">
                <a:solidFill>
                  <a:srgbClr val="FF0000"/>
                </a:solidFill>
                <a:latin typeface="NikoshBAN" pitchFamily="2" charset="0"/>
                <a:cs typeface="NikoshBAN" pitchFamily="2" charset="0"/>
              </a:rPr>
              <a:t> </a:t>
            </a:r>
            <a:r>
              <a:rPr lang="as-IN" sz="3600" dirty="0" smtClean="0">
                <a:latin typeface="NikoshBAN" pitchFamily="2" charset="0"/>
                <a:cs typeface="NikoshBAN" pitchFamily="2" charset="0"/>
              </a:rPr>
              <a:t>উমাইয়া খলিফা প্রথম ওয়ালিদের রাজত্বকালে সম্প্রসারণবাদের যে বলিষ্ঠ পদক্ষেপ গ্রহণ করা হয়, উহাই সিন্ধু অভিযানের অন্যতম কারণ। খলিফা প্রথম ওয়ালিদের সময় রাজনৈতিক, ধর্মীয় ও অর্থনৈতিক কারণে ইসলামী সাম্রাজ্য সম্প্রসারণ অপরিহার্য হয়ে পড়ে। এরই প্রেক্ষিতে মুহম্মদ বিন কাসিমের নেতৃত্বে আরবরা ভারতবর্ষের সিন্ধুতে অভিযান পরিচালনা করে। </a:t>
            </a:r>
            <a:r>
              <a:rPr lang="en-US" sz="3600" dirty="0" smtClean="0">
                <a:latin typeface="NikoshBAN" pitchFamily="2" charset="0"/>
                <a:cs typeface="NikoshBAN" pitchFamily="2" charset="0"/>
              </a:rPr>
              <a:t> </a:t>
            </a:r>
          </a:p>
          <a:p>
            <a:pPr algn="just"/>
            <a:r>
              <a:rPr lang="as-IN" sz="3600" dirty="0" smtClean="0">
                <a:solidFill>
                  <a:srgbClr val="FF0000"/>
                </a:solidFill>
                <a:latin typeface="NikoshBAN" pitchFamily="2" charset="0"/>
                <a:cs typeface="NikoshBAN" pitchFamily="2" charset="0"/>
              </a:rPr>
              <a:t>দ্বিতীয়ত :</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পারস্য</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বাহিনীকে</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হিন্দু</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রাজন্যবর্গের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সহযোগিতাঃ</a:t>
            </a:r>
            <a:r>
              <a:rPr lang="as-IN" sz="3600" dirty="0" smtClean="0">
                <a:solidFill>
                  <a:srgbClr val="FF0000"/>
                </a:solidFill>
                <a:latin typeface="NikoshBAN" pitchFamily="2" charset="0"/>
                <a:cs typeface="NikoshBAN" pitchFamily="2" charset="0"/>
              </a:rPr>
              <a:t> </a:t>
            </a:r>
            <a:r>
              <a:rPr lang="as-IN" sz="3600" dirty="0" smtClean="0">
                <a:latin typeface="NikoshBAN" pitchFamily="2" charset="0"/>
                <a:cs typeface="NikoshBAN" pitchFamily="2" charset="0"/>
              </a:rPr>
              <a:t>মুসলমানদের পারস্য অভিযানকালে ভারতের হিন্দুরাজন্যবর্গ বিশেষ করে সিন্ধুর রাজা পারস্য বাহিনীকে অস্ত্রশস্ত্র ও সৈন্যসামন্ত দিয়ে সহায়তা করে। এতে ভারতবর্ষের হিন্দু রাজাদের বৈরী মনোভাব প্রকাশিত হয়। যা পরবর্তীতে মুসলমানদের সিন্ধু অভিযানে বাধ্য করে। </a:t>
            </a:r>
            <a:endParaRPr lang="en-US" sz="3600" dirty="0" smtClean="0">
              <a:latin typeface="NikoshBAN" pitchFamily="2" charset="0"/>
              <a:cs typeface="NikoshBAN" pitchFamily="2" charset="0"/>
            </a:endParaRPr>
          </a:p>
        </p:txBody>
      </p:sp>
      <p:sp>
        <p:nvSpPr>
          <p:cNvPr id="3" name="Rectangle 2"/>
          <p:cNvSpPr/>
          <p:nvPr/>
        </p:nvSpPr>
        <p:spPr>
          <a:xfrm>
            <a:off x="4091552" y="232475"/>
            <a:ext cx="3829041" cy="728984"/>
          </a:xfrm>
          <a:prstGeom prst="rect">
            <a:avLst/>
          </a:prstGeom>
          <a:blipFill>
            <a:blip r:embed="rId2"/>
            <a:stretch>
              <a:fillRect/>
            </a:stretch>
          </a:blipFill>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4000" b="1" dirty="0" smtClean="0">
                <a:solidFill>
                  <a:schemeClr val="tx1"/>
                </a:solidFill>
                <a:latin typeface="NikoshBAN" panose="02000000000000000000" pitchFamily="2" charset="0"/>
                <a:cs typeface="NikoshBAN" panose="02000000000000000000" pitchFamily="2" charset="0"/>
              </a:rPr>
              <a:t>1নং </a:t>
            </a:r>
            <a:r>
              <a:rPr lang="bn-IN" sz="4000" b="1" dirty="0" smtClean="0">
                <a:solidFill>
                  <a:schemeClr val="tx1"/>
                </a:solidFill>
                <a:latin typeface="NikoshBAN" panose="02000000000000000000" pitchFamily="2" charset="0"/>
                <a:cs typeface="NikoshBAN" panose="02000000000000000000" pitchFamily="2" charset="0"/>
              </a:rPr>
              <a:t>শিখন ফলঃ</a:t>
            </a:r>
            <a:r>
              <a:rPr lang="en-US" sz="4000" b="1" dirty="0" smtClean="0">
                <a:solidFill>
                  <a:schemeClr val="tx1"/>
                </a:solidFill>
                <a:latin typeface="NikoshBAN" panose="02000000000000000000" pitchFamily="2" charset="0"/>
                <a:cs typeface="NikoshBAN" panose="02000000000000000000" pitchFamily="2" charset="0"/>
              </a:rPr>
              <a:t> </a:t>
            </a:r>
            <a:endParaRPr lang="bn-IN" sz="4000" b="1" dirty="0" smtClean="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0" y="0"/>
            <a:ext cx="201478"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6617777"/>
            <a:ext cx="12161838" cy="24022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960360" y="0"/>
            <a:ext cx="201478"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12161838" cy="24022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a:grpSpLocks/>
          </p:cNvGrpSpPr>
          <p:nvPr/>
        </p:nvGrpSpPr>
        <p:grpSpPr bwMode="auto">
          <a:xfrm>
            <a:off x="10409238" y="0"/>
            <a:ext cx="1477962" cy="1317356"/>
            <a:chOff x="5226" y="648"/>
            <a:chExt cx="2166" cy="2340"/>
          </a:xfrm>
        </p:grpSpPr>
        <p:sp>
          <p:nvSpPr>
            <p:cNvPr id="9" name="Oval 8"/>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smtClean="0">
                  <a:ln w="9525">
                    <a:solidFill>
                      <a:srgbClr val="000000"/>
                    </a:solidFill>
                    <a:round/>
                    <a:headEnd/>
                    <a:tailEnd/>
                  </a:ln>
                  <a:solidFill>
                    <a:srgbClr val="000000"/>
                  </a:solidFill>
                  <a:effectLst/>
                  <a:latin typeface="SutonnyMJ"/>
                  <a:cs typeface="SutonnyMJ"/>
                </a:rPr>
                <a:t>Avãyj</a:t>
              </a:r>
              <a:r>
                <a:rPr lang="en-US" sz="800" kern="10" spc="0" dirty="0" smtClean="0">
                  <a:ln w="9525">
                    <a:solidFill>
                      <a:srgbClr val="000000"/>
                    </a:solidFill>
                    <a:round/>
                    <a:headEnd/>
                    <a:tailEnd/>
                  </a:ln>
                  <a:solidFill>
                    <a:srgbClr val="000000"/>
                  </a:solidFill>
                  <a:effectLst/>
                  <a:latin typeface="SutonnyMJ"/>
                  <a:cs typeface="SutonnyMJ"/>
                </a:rPr>
                <a:t> gvbœvb,01722887751  </a:t>
              </a:r>
              <a:endParaRPr lang="en-US" sz="800" kern="10" spc="0" dirty="0">
                <a:ln w="9525">
                  <a:solidFill>
                    <a:srgbClr val="000000"/>
                  </a:solidFill>
                  <a:round/>
                  <a:headEnd/>
                  <a:tailEnd/>
                </a:ln>
                <a:solidFill>
                  <a:srgbClr val="000000"/>
                </a:solidFill>
                <a:effectLst/>
                <a:latin typeface="SutonnyMJ"/>
                <a:cs typeface="SutonnyMJ"/>
              </a:endParaRPr>
            </a:p>
          </p:txBody>
        </p:sp>
        <p:sp>
          <p:nvSpPr>
            <p:cNvPr id="11" name="Oval 10"/>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smtClean="0">
                  <a:ln w="9525">
                    <a:noFill/>
                    <a:round/>
                    <a:headEnd/>
                    <a:tailEnd/>
                  </a:ln>
                  <a:solidFill>
                    <a:srgbClr val="000000"/>
                  </a:solidFill>
                  <a:effectLst>
                    <a:outerShdw dist="45791" dir="2021404" algn="ctr" rotWithShape="0">
                      <a:srgbClr val="C0C0C0"/>
                    </a:outerShdw>
                  </a:effectLst>
                  <a:latin typeface="SutonnyMJ"/>
                  <a:cs typeface="SutonnyMJ"/>
                </a:rPr>
                <a:t>gvbœvb m¨vi</a:t>
              </a:r>
              <a:endPar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endParaRPr>
            </a:p>
          </p:txBody>
        </p:sp>
      </p:gr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61838" cy="3673098"/>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63471" y="139482"/>
            <a:ext cx="11685722" cy="34716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7085"/>
            <a:ext cx="12161838" cy="3060915"/>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01478" y="3921071"/>
            <a:ext cx="11701220" cy="2665709"/>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7" name="Rectangle 6"/>
          <p:cNvSpPr/>
          <p:nvPr/>
        </p:nvSpPr>
        <p:spPr>
          <a:xfrm>
            <a:off x="511445" y="216977"/>
            <a:ext cx="11422250" cy="6370975"/>
          </a:xfrm>
          <a:prstGeom prst="rect">
            <a:avLst/>
          </a:prstGeom>
        </p:spPr>
        <p:txBody>
          <a:bodyPr wrap="square">
            <a:spAutoFit/>
          </a:bodyPr>
          <a:lstStyle/>
          <a:p>
            <a:pPr algn="just"/>
            <a:r>
              <a:rPr lang="as-IN" sz="3400" dirty="0" smtClean="0">
                <a:solidFill>
                  <a:srgbClr val="FF0000"/>
                </a:solidFill>
                <a:latin typeface="NikoshBAN" pitchFamily="2" charset="0"/>
                <a:cs typeface="NikoshBAN" pitchFamily="2" charset="0"/>
              </a:rPr>
              <a:t>তৃতীয়ত </a:t>
            </a:r>
            <a:r>
              <a:rPr lang="en-US" sz="3400" dirty="0" smtClean="0">
                <a:solidFill>
                  <a:srgbClr val="FF0000"/>
                </a:solidFill>
                <a:latin typeface="NikoshBAN" pitchFamily="2" charset="0"/>
                <a:cs typeface="NikoshBAN" pitchFamily="2" charset="0"/>
              </a:rPr>
              <a:t>:</a:t>
            </a:r>
            <a:r>
              <a:rPr lang="en-US" sz="3400" dirty="0" err="1" smtClean="0">
                <a:solidFill>
                  <a:srgbClr val="FF0000"/>
                </a:solidFill>
                <a:latin typeface="NikoshBAN" pitchFamily="2" charset="0"/>
                <a:cs typeface="NikoshBAN" pitchFamily="2" charset="0"/>
              </a:rPr>
              <a:t>আরবদের</a:t>
            </a:r>
            <a:r>
              <a:rPr lang="en-US" sz="3400" dirty="0" smtClean="0">
                <a:solidFill>
                  <a:srgbClr val="FF0000"/>
                </a:solidFill>
                <a:latin typeface="NikoshBAN" pitchFamily="2" charset="0"/>
                <a:cs typeface="NikoshBAN" pitchFamily="2" charset="0"/>
              </a:rPr>
              <a:t> </a:t>
            </a:r>
            <a:r>
              <a:rPr lang="en-US" sz="3400" dirty="0" err="1" smtClean="0">
                <a:solidFill>
                  <a:srgbClr val="FF0000"/>
                </a:solidFill>
                <a:latin typeface="NikoshBAN" pitchFamily="2" charset="0"/>
                <a:cs typeface="NikoshBAN" pitchFamily="2" charset="0"/>
              </a:rPr>
              <a:t>সাথে</a:t>
            </a:r>
            <a:r>
              <a:rPr lang="en-US" sz="3400" dirty="0" smtClean="0">
                <a:solidFill>
                  <a:srgbClr val="FF0000"/>
                </a:solidFill>
                <a:latin typeface="NikoshBAN" pitchFamily="2" charset="0"/>
                <a:cs typeface="NikoshBAN" pitchFamily="2" charset="0"/>
              </a:rPr>
              <a:t> </a:t>
            </a:r>
            <a:r>
              <a:rPr lang="en-US" sz="3400" dirty="0" err="1" smtClean="0">
                <a:solidFill>
                  <a:srgbClr val="FF0000"/>
                </a:solidFill>
                <a:latin typeface="NikoshBAN" pitchFamily="2" charset="0"/>
                <a:cs typeface="NikoshBAN" pitchFamily="2" charset="0"/>
              </a:rPr>
              <a:t>বানিজ্যিক</a:t>
            </a:r>
            <a:r>
              <a:rPr lang="en-US" sz="3400" dirty="0" smtClean="0">
                <a:solidFill>
                  <a:srgbClr val="FF0000"/>
                </a:solidFill>
                <a:latin typeface="NikoshBAN" pitchFamily="2" charset="0"/>
                <a:cs typeface="NikoshBAN" pitchFamily="2" charset="0"/>
              </a:rPr>
              <a:t> </a:t>
            </a:r>
            <a:r>
              <a:rPr lang="en-US" sz="3400" dirty="0" err="1" smtClean="0">
                <a:solidFill>
                  <a:srgbClr val="FF0000"/>
                </a:solidFill>
                <a:latin typeface="NikoshBAN" pitchFamily="2" charset="0"/>
                <a:cs typeface="NikoshBAN" pitchFamily="2" charset="0"/>
              </a:rPr>
              <a:t>সম্পর্কঃ</a:t>
            </a:r>
            <a:r>
              <a:rPr lang="en-US" sz="3400" dirty="0" smtClean="0">
                <a:solidFill>
                  <a:srgbClr val="FF0000"/>
                </a:solidFill>
                <a:latin typeface="NikoshBAN" pitchFamily="2" charset="0"/>
                <a:cs typeface="NikoshBAN" pitchFamily="2" charset="0"/>
              </a:rPr>
              <a:t> </a:t>
            </a:r>
            <a:r>
              <a:rPr lang="as-IN" sz="3400" dirty="0" smtClean="0">
                <a:latin typeface="NikoshBAN" pitchFamily="2" charset="0"/>
                <a:cs typeface="NikoshBAN" pitchFamily="2" charset="0"/>
              </a:rPr>
              <a:t>বহু যুগ আগে হতে সাহসী আরব নাবিকগণ ভারত মহাসাগর পাড়ি দিয়ে ক্রমান্বয়ে তাদের বাণিজ্যিক ক্ষেত্র সম্প্রসারিত করতে থাকে। হরমুজবং ও পারস্যের অন্যান্য বন্দর হতে আরব বণিকগণ ভারতের পশ্চিম উপকূল এবং সিংহলে (শ্রীলংকা) সমুদ্র যাত্রা করতো। ব্যবসা-বাণিজ্যের জন্য অসংখ্য আরব বণিক এ সমস্ত অঞ্চলে বসবাস করতেন। ব্যবসার সম্প্রসারণ এবং ভারতের অফুরন্ত ধনসম্পদ আহরণের জন্য আরবরা সিন্ধু অভিযানে প্রলুব্ধ হয় বলে মনে করা হয়। </a:t>
            </a:r>
            <a:endParaRPr lang="en-US" sz="3400" dirty="0" smtClean="0">
              <a:latin typeface="NikoshBAN" pitchFamily="2" charset="0"/>
              <a:cs typeface="NikoshBAN" pitchFamily="2" charset="0"/>
            </a:endParaRPr>
          </a:p>
          <a:p>
            <a:pPr algn="just"/>
            <a:endParaRPr lang="en-US" sz="3400" dirty="0" smtClean="0">
              <a:solidFill>
                <a:srgbClr val="FF0000"/>
              </a:solidFill>
              <a:latin typeface="NikoshBAN" pitchFamily="2" charset="0"/>
              <a:cs typeface="NikoshBAN" pitchFamily="2" charset="0"/>
            </a:endParaRPr>
          </a:p>
          <a:p>
            <a:pPr algn="just"/>
            <a:r>
              <a:rPr lang="as-IN" sz="3400" dirty="0" smtClean="0">
                <a:solidFill>
                  <a:srgbClr val="FF0000"/>
                </a:solidFill>
                <a:latin typeface="NikoshBAN" pitchFamily="2" charset="0"/>
                <a:cs typeface="NikoshBAN" pitchFamily="2" charset="0"/>
              </a:rPr>
              <a:t>চতুর্থত : </a:t>
            </a:r>
            <a:r>
              <a:rPr lang="en-US" sz="3400" dirty="0" smtClean="0">
                <a:solidFill>
                  <a:srgbClr val="FF0000"/>
                </a:solidFill>
                <a:latin typeface="NikoshBAN" pitchFamily="2" charset="0"/>
                <a:cs typeface="NikoshBAN" pitchFamily="2" charset="0"/>
              </a:rPr>
              <a:t>বিদ্রোহীদের </a:t>
            </a:r>
            <a:r>
              <a:rPr lang="en-US" sz="3400" dirty="0" err="1" smtClean="0">
                <a:solidFill>
                  <a:srgbClr val="FF0000"/>
                </a:solidFill>
                <a:latin typeface="NikoshBAN" pitchFamily="2" charset="0"/>
                <a:cs typeface="NikoshBAN" pitchFamily="2" charset="0"/>
              </a:rPr>
              <a:t>আশ্রয়</a:t>
            </a:r>
            <a:r>
              <a:rPr lang="en-US" sz="3400" dirty="0" smtClean="0">
                <a:solidFill>
                  <a:srgbClr val="FF0000"/>
                </a:solidFill>
                <a:latin typeface="NikoshBAN" pitchFamily="2" charset="0"/>
                <a:cs typeface="NikoshBAN" pitchFamily="2" charset="0"/>
              </a:rPr>
              <a:t> </a:t>
            </a:r>
            <a:r>
              <a:rPr lang="en-US" sz="3400" dirty="0" err="1" smtClean="0">
                <a:solidFill>
                  <a:srgbClr val="FF0000"/>
                </a:solidFill>
                <a:latin typeface="NikoshBAN" pitchFamily="2" charset="0"/>
                <a:cs typeface="NikoshBAN" pitchFamily="2" charset="0"/>
              </a:rPr>
              <a:t>দানঃ</a:t>
            </a:r>
            <a:r>
              <a:rPr lang="en-US" sz="3400" dirty="0" smtClean="0">
                <a:latin typeface="NikoshBAN" pitchFamily="2" charset="0"/>
                <a:cs typeface="NikoshBAN" pitchFamily="2" charset="0"/>
              </a:rPr>
              <a:t> </a:t>
            </a:r>
            <a:r>
              <a:rPr lang="as-IN" sz="3400" dirty="0" smtClean="0">
                <a:latin typeface="NikoshBAN" pitchFamily="2" charset="0"/>
                <a:cs typeface="NikoshBAN" pitchFamily="2" charset="0"/>
              </a:rPr>
              <a:t>হাজ্জাজ বিন ইউসুফের নির্মম অত্যাচার এবং নৃশংসতার হাত থেকে রক্ষা পাবার জন্য কিছু ইরাকী বিদ্রোহী সিন্ধুর রাজা দাহিরের নিকট আশ্রয় গ্রহণ করে। হাজ্জাজ বিন ইউসুফ আশ্রিত বিদ্রোহীদের ফেরত চাইলে দাহির তা প্রত্যাখ্যান করে। এতে হাজ্জাজ বিন ইউসুফ ক্রুদ্ধ হন এবং সিন্ধুর রাজা দাহিরকে সমুচিত শিক্ষা দেয়ার জন্য সিন্ধুতে অভিযান পরিচালনার সিদ্ধান্ত নেন।</a:t>
            </a:r>
            <a:endParaRPr lang="en-US" sz="3400"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61838"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94468" y="216976"/>
            <a:ext cx="11670224" cy="6416299"/>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448" y="666420"/>
            <a:ext cx="10972800" cy="5078313"/>
          </a:xfrm>
          <a:prstGeom prst="rect">
            <a:avLst/>
          </a:prstGeom>
        </p:spPr>
        <p:txBody>
          <a:bodyPr wrap="square">
            <a:spAutoFit/>
          </a:bodyPr>
          <a:lstStyle/>
          <a:p>
            <a:pPr algn="just"/>
            <a:r>
              <a:rPr lang="as-IN" sz="3600" dirty="0" smtClean="0">
                <a:solidFill>
                  <a:srgbClr val="FF0000"/>
                </a:solidFill>
                <a:latin typeface="NikoshBAN" pitchFamily="2" charset="0"/>
                <a:cs typeface="NikoshBAN" pitchFamily="2" charset="0"/>
              </a:rPr>
              <a:t>পঞ্চমত :</a:t>
            </a:r>
            <a:r>
              <a:rPr lang="en-US" sz="3600" dirty="0" smtClean="0">
                <a:solidFill>
                  <a:srgbClr val="FF0000"/>
                </a:solidFill>
                <a:latin typeface="NikoshBAN" pitchFamily="2" charset="0"/>
                <a:cs typeface="NikoshBAN" pitchFamily="2" charset="0"/>
              </a:rPr>
              <a:t> </a:t>
            </a:r>
            <a:r>
              <a:rPr lang="as-IN" sz="3600" dirty="0" smtClean="0">
                <a:solidFill>
                  <a:srgbClr val="FF0000"/>
                </a:solidFill>
                <a:latin typeface="NikoshBAN" pitchFamily="2" charset="0"/>
                <a:cs typeface="NikoshBAN" pitchFamily="2" charset="0"/>
              </a:rPr>
              <a:t>আবরদের সিন্ধু অভিযানের প্রত্যক্ষ কারণ হচ্ছে-</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সিন্ধুর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দেবল</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বন্দরে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জলদস্যুদের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কর্তৃক</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মুসলমানদের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জাহাজ</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লুন্ঠনঃ</a:t>
            </a:r>
            <a:r>
              <a:rPr lang="as-IN" sz="3600" dirty="0" smtClean="0">
                <a:solidFill>
                  <a:srgbClr val="FF0000"/>
                </a:solidFill>
                <a:latin typeface="NikoshBAN" pitchFamily="2" charset="0"/>
                <a:cs typeface="NikoshBAN" pitchFamily="2" charset="0"/>
              </a:rPr>
              <a:t> </a:t>
            </a:r>
            <a:r>
              <a:rPr lang="as-IN" sz="3600" dirty="0" smtClean="0">
                <a:latin typeface="NikoshBAN" pitchFamily="2" charset="0"/>
                <a:cs typeface="NikoshBAN" pitchFamily="2" charset="0"/>
              </a:rPr>
              <a:t>সিন্ধুর রাজা দাহিরের সমুদ্র বন্দর দিবালের নিকটে সিন্ধী জলদস্যু কর্তৃক আটটি আরব জাহাজ লুণ্ঠন, সিংহলে ব্যবসা উপলক্ষে অবস্থারনরত কতিপয় বণিকের মুত্যৃ হলে সিংহলের রাজা মৃত কয়েকজন বণিকের বিধবা স্ত্রী ও এতিম পুত্রকন্যাকে প্রাচ্যের (ইরাক) গভর্নর হাজ্জাজের নিকট ৮টি জাহাজে করে বসরায় পাঠানোর ব্যবস্থা করেন। সঙ্গে আল ওয়ালিদ ও হাজ্জাজের জন্য বহু মূল্যবান উপঢৌকন পাঠান। জাহাজগুলো দিবাল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দেবল</a:t>
            </a:r>
            <a:r>
              <a:rPr lang="en-US" sz="3600" dirty="0" smtClean="0">
                <a:latin typeface="NikoshBAN" pitchFamily="2" charset="0"/>
                <a:cs typeface="NikoshBAN" pitchFamily="2" charset="0"/>
              </a:rPr>
              <a:t>)</a:t>
            </a:r>
            <a:r>
              <a:rPr lang="as-IN" sz="3600" dirty="0" smtClean="0">
                <a:latin typeface="NikoshBAN" pitchFamily="2" charset="0"/>
                <a:cs typeface="NikoshBAN" pitchFamily="2" charset="0"/>
              </a:rPr>
              <a:t> বন্দরের নিকট উপস্থিত হলে জলদস্যুরা জাহাজ ভর্তি উপঢৌকন লুণ্ঠন করে এবং নিহত বণিকদের পরিজনদের বন্দী করে।</a:t>
            </a:r>
            <a:endParaRPr lang="en-US" sz="3600"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61838"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94468" y="340963"/>
            <a:ext cx="11670224" cy="632330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448" y="371958"/>
            <a:ext cx="10972800" cy="5632311"/>
          </a:xfrm>
          <a:prstGeom prst="rect">
            <a:avLst/>
          </a:prstGeom>
        </p:spPr>
        <p:txBody>
          <a:bodyPr wrap="square">
            <a:spAutoFit/>
          </a:bodyPr>
          <a:lstStyle/>
          <a:p>
            <a:pPr algn="just"/>
            <a:r>
              <a:rPr lang="en-US" sz="3600" dirty="0" smtClean="0">
                <a:latin typeface="NikoshBAN" pitchFamily="2" charset="0"/>
                <a:cs typeface="NikoshBAN" pitchFamily="2" charset="0"/>
              </a:rPr>
              <a:t>  	</a:t>
            </a:r>
            <a:r>
              <a:rPr lang="as-IN" sz="3600" dirty="0" smtClean="0">
                <a:latin typeface="NikoshBAN" pitchFamily="2" charset="0"/>
                <a:cs typeface="NikoshBAN" pitchFamily="2" charset="0"/>
              </a:rPr>
              <a:t>এ ঘটনার জন্য হাজ্জাজ বিন ইউসুফ সিন্ধুর রাজা দাহিরকে দায়ী করে এবং অনতিবিলম্বে নিহত বণিকদের পরিবার-পরিজন এবং লুণ্ঠিত ধনসম্পদ ফেরত দেয়ার দাবি জানায়। কিন্তু জলদস্যুদের ওপর সিন্ধুর রাজা দাহিরের কোনো কর্তৃত্ব নাই বলে তিনি হাজ্জাজের দাবি প্রত্যাখ্যান করেন। এতে হাজ্জাজ বিন ইউসুফ অত্যন্ত ক্রুদ্ধ হয়ে সিন্ধুর রাজা দাহিরকে সমুচিত জবাব দেয়ার জন্য সিন্ধুতে অভিযান করার সিদ্ধান্ত নেন। হাজ্জাজ বিন ইউসুফ প্রথমে উবায়দুল্লাহ এবং পরে বুদায়েলের নেতৃত্বে দু'টি অভিযান প্রেরণ করেন। কিন্তু সি</a:t>
            </a:r>
            <a:r>
              <a:rPr lang="en-US" sz="3600" dirty="0" err="1" smtClean="0">
                <a:latin typeface="NikoshBAN" pitchFamily="2" charset="0"/>
                <a:cs typeface="NikoshBAN" pitchFamily="2" charset="0"/>
              </a:rPr>
              <a:t>ন্ধু</a:t>
            </a:r>
            <a:r>
              <a:rPr lang="as-IN" sz="3600" dirty="0" smtClean="0">
                <a:latin typeface="NikoshBAN" pitchFamily="2" charset="0"/>
                <a:cs typeface="NikoshBAN" pitchFamily="2" charset="0"/>
              </a:rPr>
              <a:t>তে প্রেরিত প্রাথমিক দু'টি অভিযান প্রতিকূল পরিস্থিতির কারণে ব্যর্থতায় পর্যবসিত হয়। অতঃপর হাজ্জাজ তার </a:t>
            </a:r>
            <a:r>
              <a:rPr lang="en-US" sz="3600" dirty="0" smtClean="0">
                <a:latin typeface="NikoshBAN" pitchFamily="2" charset="0"/>
                <a:cs typeface="NikoshBAN" pitchFamily="2" charset="0"/>
              </a:rPr>
              <a:t>ভ্রাতুষ্পুত্র</a:t>
            </a:r>
            <a:r>
              <a:rPr lang="as-IN" sz="3600" dirty="0" smtClean="0">
                <a:latin typeface="NikoshBAN" pitchFamily="2" charset="0"/>
                <a:cs typeface="NikoshBAN" pitchFamily="2" charset="0"/>
              </a:rPr>
              <a:t> ও জামাতা সপ্তদশবর্ষীয় মুহম্মদ বিন কাসিমের নেতৃত্বে সিন্ধুতে অভিযান করার সিদ্ধান্ত নেন।</a:t>
            </a:r>
            <a:endParaRPr lang="en-US" sz="3600"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501" y="1941528"/>
            <a:ext cx="6986157" cy="646331"/>
          </a:xfrm>
          <a:prstGeom prst="rect">
            <a:avLst/>
          </a:prstGeom>
          <a:noFill/>
        </p:spPr>
        <p:txBody>
          <a:bodyPr wrap="square" rtlCol="0">
            <a:spAutoFit/>
          </a:bodyPr>
          <a:lstStyle/>
          <a:p>
            <a:r>
              <a:rPr lang="en-US" sz="3600" dirty="0" err="1" smtClean="0">
                <a:latin typeface="NikoshBAN" pitchFamily="2" charset="0"/>
                <a:cs typeface="NikoshBAN" pitchFamily="2" charset="0"/>
              </a:rPr>
              <a:t>মুহাম্মদ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সিন্ধু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অভিযানের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ঘটনাঃ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3" name="Rectangle 2"/>
          <p:cNvSpPr/>
          <p:nvPr/>
        </p:nvSpPr>
        <p:spPr>
          <a:xfrm>
            <a:off x="2138766" y="363898"/>
            <a:ext cx="8229600" cy="1406093"/>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4800" b="1" dirty="0" smtClean="0">
                <a:solidFill>
                  <a:schemeClr val="tx1"/>
                </a:solidFill>
                <a:latin typeface="NikoshBAN" panose="02000000000000000000" pitchFamily="2" charset="0"/>
                <a:cs typeface="NikoshBAN" panose="02000000000000000000" pitchFamily="2" charset="0"/>
              </a:rPr>
              <a:t>২নং </a:t>
            </a:r>
            <a:r>
              <a:rPr lang="bn-IN" sz="4800" b="1" dirty="0" smtClean="0">
                <a:solidFill>
                  <a:schemeClr val="tx1"/>
                </a:solidFill>
                <a:latin typeface="NikoshBAN" panose="02000000000000000000" pitchFamily="2" charset="0"/>
                <a:cs typeface="NikoshBAN" panose="02000000000000000000" pitchFamily="2" charset="0"/>
              </a:rPr>
              <a:t>শিখন ফলঃ</a:t>
            </a:r>
            <a:r>
              <a:rPr lang="en-US" sz="4800" b="1" dirty="0" smtClean="0">
                <a:solidFill>
                  <a:schemeClr val="tx1"/>
                </a:solidFill>
                <a:latin typeface="NikoshBAN" panose="02000000000000000000" pitchFamily="2" charset="0"/>
                <a:cs typeface="NikoshBAN" panose="02000000000000000000" pitchFamily="2" charset="0"/>
              </a:rPr>
              <a:t> </a:t>
            </a:r>
          </a:p>
          <a:p>
            <a:pPr algn="ctr"/>
            <a:r>
              <a:rPr lang="bn-IN" sz="3600" dirty="0" smtClean="0">
                <a:solidFill>
                  <a:schemeClr val="tx1"/>
                </a:solidFill>
                <a:latin typeface="NikoshBAN" panose="02000000000000000000" pitchFamily="2" charset="0"/>
                <a:cs typeface="NikoshBAN" panose="02000000000000000000" pitchFamily="2" charset="0"/>
              </a:rPr>
              <a:t>২। </a:t>
            </a:r>
            <a:r>
              <a:rPr lang="en-US" sz="3600" dirty="0" err="1" smtClean="0">
                <a:solidFill>
                  <a:schemeClr val="tx1"/>
                </a:solidFill>
                <a:latin typeface="NikoshBAN" panose="02000000000000000000" pitchFamily="2" charset="0"/>
                <a:cs typeface="NikoshBAN" panose="02000000000000000000" pitchFamily="2" charset="0"/>
              </a:rPr>
              <a:t>সিন্ধু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বিজয়ের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বিবরণ</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পারবে</a:t>
            </a:r>
            <a:r>
              <a:rPr lang="en-US" sz="3600" dirty="0" smtClean="0">
                <a:solidFill>
                  <a:schemeClr val="tx1"/>
                </a:solidFill>
                <a:latin typeface="NikoshBAN" panose="02000000000000000000" pitchFamily="2" charset="0"/>
                <a:cs typeface="NikoshBAN" panose="02000000000000000000" pitchFamily="2" charset="0"/>
              </a:rPr>
              <a:t>।</a:t>
            </a:r>
            <a:endParaRPr lang="bn-IN" sz="4800" b="1" dirty="0" smtClean="0">
              <a:solidFill>
                <a:schemeClr val="tx1"/>
              </a:solidFill>
              <a:latin typeface="NikoshBAN" panose="02000000000000000000" pitchFamily="2" charset="0"/>
              <a:cs typeface="NikoshBAN" panose="02000000000000000000" pitchFamily="2" charset="0"/>
            </a:endParaRPr>
          </a:p>
        </p:txBody>
      </p:sp>
      <p:grpSp>
        <p:nvGrpSpPr>
          <p:cNvPr id="4" name="Group 3"/>
          <p:cNvGrpSpPr>
            <a:grpSpLocks/>
          </p:cNvGrpSpPr>
          <p:nvPr/>
        </p:nvGrpSpPr>
        <p:grpSpPr bwMode="auto">
          <a:xfrm>
            <a:off x="10409238" y="0"/>
            <a:ext cx="1477962" cy="1317356"/>
            <a:chOff x="5226" y="648"/>
            <a:chExt cx="2166" cy="2340"/>
          </a:xfrm>
        </p:grpSpPr>
        <p:sp>
          <p:nvSpPr>
            <p:cNvPr id="5" name="Oval 4"/>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smtClean="0">
                  <a:ln w="9525">
                    <a:solidFill>
                      <a:srgbClr val="000000"/>
                    </a:solidFill>
                    <a:round/>
                    <a:headEnd/>
                    <a:tailEnd/>
                  </a:ln>
                  <a:solidFill>
                    <a:srgbClr val="000000"/>
                  </a:solidFill>
                  <a:effectLst/>
                  <a:latin typeface="SutonnyMJ"/>
                  <a:cs typeface="SutonnyMJ"/>
                </a:rPr>
                <a:t>Avãyj</a:t>
              </a:r>
              <a:r>
                <a:rPr lang="en-US" sz="800" kern="10" spc="0" dirty="0" smtClean="0">
                  <a:ln w="9525">
                    <a:solidFill>
                      <a:srgbClr val="000000"/>
                    </a:solidFill>
                    <a:round/>
                    <a:headEnd/>
                    <a:tailEnd/>
                  </a:ln>
                  <a:solidFill>
                    <a:srgbClr val="000000"/>
                  </a:solidFill>
                  <a:effectLst/>
                  <a:latin typeface="SutonnyMJ"/>
                  <a:cs typeface="SutonnyMJ"/>
                </a:rPr>
                <a:t> gvbœvb,01722887751  </a:t>
              </a:r>
              <a:endParaRPr lang="en-US" sz="800" kern="10" spc="0" dirty="0">
                <a:ln w="9525">
                  <a:solidFill>
                    <a:srgbClr val="000000"/>
                  </a:solidFill>
                  <a:round/>
                  <a:headEnd/>
                  <a:tailEnd/>
                </a:ln>
                <a:solidFill>
                  <a:srgbClr val="000000"/>
                </a:solidFill>
                <a:effectLst/>
                <a:latin typeface="SutonnyMJ"/>
                <a:cs typeface="SutonnyMJ"/>
              </a:endParaRPr>
            </a:p>
          </p:txBody>
        </p:sp>
        <p:sp>
          <p:nvSpPr>
            <p:cNvPr id="7" name="Oval 6"/>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smtClean="0">
                  <a:ln w="9525">
                    <a:noFill/>
                    <a:round/>
                    <a:headEnd/>
                    <a:tailEnd/>
                  </a:ln>
                  <a:solidFill>
                    <a:srgbClr val="000000"/>
                  </a:solidFill>
                  <a:effectLst>
                    <a:outerShdw dist="45791" dir="2021404" algn="ctr" rotWithShape="0">
                      <a:srgbClr val="C0C0C0"/>
                    </a:outerShdw>
                  </a:effectLst>
                  <a:latin typeface="SutonnyMJ"/>
                  <a:cs typeface="SutonnyMJ"/>
                </a:rPr>
                <a:t>gvbœvb m¨vi</a:t>
              </a:r>
              <a:endPar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endParaRPr>
            </a:p>
          </p:txBody>
        </p:sp>
      </p:grpSp>
      <p:grpSp>
        <p:nvGrpSpPr>
          <p:cNvPr id="9" name="Group 8"/>
          <p:cNvGrpSpPr>
            <a:grpSpLocks/>
          </p:cNvGrpSpPr>
          <p:nvPr/>
        </p:nvGrpSpPr>
        <p:grpSpPr bwMode="auto">
          <a:xfrm>
            <a:off x="263471" y="0"/>
            <a:ext cx="1676400" cy="1600200"/>
            <a:chOff x="5226" y="648"/>
            <a:chExt cx="2166" cy="2340"/>
          </a:xfrm>
          <a:solidFill>
            <a:schemeClr val="bg1"/>
          </a:solidFill>
        </p:grpSpPr>
        <p:sp>
          <p:nvSpPr>
            <p:cNvPr id="10" name="Oval 9"/>
            <p:cNvSpPr>
              <a:spLocks noChangeArrowheads="1"/>
            </p:cNvSpPr>
            <p:nvPr/>
          </p:nvSpPr>
          <p:spPr bwMode="auto">
            <a:xfrm>
              <a:off x="5226" y="648"/>
              <a:ext cx="2166" cy="2340"/>
            </a:xfrm>
            <a:prstGeom prst="ellipse">
              <a:avLst/>
            </a:prstGeom>
            <a:grp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WordArt 4"/>
            <p:cNvSpPr>
              <a:spLocks noChangeArrowheads="1" noChangeShapeType="1" noTextEdit="1"/>
            </p:cNvSpPr>
            <p:nvPr/>
          </p:nvSpPr>
          <p:spPr bwMode="auto">
            <a:xfrm>
              <a:off x="5511" y="1008"/>
              <a:ext cx="1620" cy="1620"/>
            </a:xfrm>
            <a:prstGeom prst="rect">
              <a:avLst/>
            </a:prstGeom>
            <a:grpFill/>
          </p:spPr>
          <p:txBody>
            <a:bodyPr wrap="none" fromWordArt="1">
              <a:prstTxWarp prst="textArchUp">
                <a:avLst>
                  <a:gd name="adj" fmla="val 5408925"/>
                </a:avLst>
              </a:prstTxWarp>
            </a:bodyPr>
            <a:lstStyle/>
            <a:p>
              <a:pPr algn="ctr"/>
              <a:r>
                <a:rPr lang="en-US" sz="800" b="1" dirty="0" smtClean="0">
                  <a:solidFill>
                    <a:srgbClr val="00B050"/>
                  </a:solidFill>
                </a:rPr>
                <a:t>Abdul Mannan</a:t>
              </a:r>
              <a:r>
                <a:rPr lang="en-US" sz="800" b="1" dirty="0" smtClean="0">
                  <a:solidFill>
                    <a:srgbClr val="FF0000"/>
                  </a:solidFill>
                </a:rPr>
                <a:t>,</a:t>
              </a:r>
              <a:r>
                <a:rPr lang="en-US" sz="800" b="1" dirty="0" smtClean="0"/>
                <a:t>Email-</a:t>
              </a:r>
              <a:r>
                <a:rPr lang="en-US" sz="800" b="1" dirty="0" smtClean="0">
                  <a:solidFill>
                    <a:schemeClr val="accent6"/>
                  </a:solidFill>
                </a:rPr>
                <a:t>a.mannan12818@gmail.com</a:t>
              </a:r>
              <a:r>
                <a:rPr lang="en-US" sz="800" dirty="0" smtClean="0">
                  <a:solidFill>
                    <a:srgbClr val="FF0000"/>
                  </a:solidFill>
                </a:rPr>
                <a:t>,</a:t>
              </a:r>
            </a:p>
          </p:txBody>
        </p:sp>
        <p:sp>
          <p:nvSpPr>
            <p:cNvPr id="12" name="Oval 11"/>
            <p:cNvSpPr>
              <a:spLocks noChangeArrowheads="1"/>
            </p:cNvSpPr>
            <p:nvPr/>
          </p:nvSpPr>
          <p:spPr bwMode="auto">
            <a:xfrm>
              <a:off x="5739" y="1188"/>
              <a:ext cx="1197" cy="1260"/>
            </a:xfrm>
            <a:prstGeom prst="ellipse">
              <a:avLst/>
            </a:prstGeom>
            <a:grp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WordArt 6"/>
            <p:cNvSpPr>
              <a:spLocks noChangeArrowheads="1" noChangeShapeType="1" noTextEdit="1"/>
            </p:cNvSpPr>
            <p:nvPr/>
          </p:nvSpPr>
          <p:spPr bwMode="auto">
            <a:xfrm>
              <a:off x="5948" y="1474"/>
              <a:ext cx="722" cy="688"/>
            </a:xfrm>
            <a:prstGeom prst="rect">
              <a:avLst/>
            </a:prstGeom>
            <a:grpFill/>
          </p:spPr>
          <p:txBody>
            <a:bodyPr wrap="none" fromWordArt="1">
              <a:prstTxWarp prst="textPlain">
                <a:avLst>
                  <a:gd name="adj" fmla="val 54227"/>
                </a:avLst>
              </a:prstTxWarp>
            </a:bodyPr>
            <a:lstStyle/>
            <a:p>
              <a:pPr algn="ctr" rtl="0"/>
              <a:r>
                <a:rPr lang="en-US" sz="800" kern="10" dirty="0" smtClean="0">
                  <a:ln w="9525">
                    <a:noFill/>
                    <a:round/>
                    <a:headEnd/>
                    <a:tailEnd/>
                  </a:ln>
                  <a:solidFill>
                    <a:srgbClr val="000000"/>
                  </a:solidFill>
                  <a:effectLst>
                    <a:outerShdw dist="45791" dir="2021404" algn="ctr" rotWithShape="0">
                      <a:srgbClr val="C0C0C0"/>
                    </a:outerShdw>
                  </a:effectLst>
                  <a:latin typeface="SutonnyMJ"/>
                  <a:cs typeface="SutonnyMJ"/>
                </a:rPr>
                <a:t> </a:t>
              </a:r>
              <a:r>
                <a:rPr lang="en-US" sz="800" kern="10" spc="0" dirty="0" smtClean="0">
                  <a:ln w="9525">
                    <a:noFill/>
                    <a:round/>
                    <a:headEnd/>
                    <a:tailEnd/>
                  </a:ln>
                  <a:effectLst>
                    <a:outerShdw dist="45791" dir="2021404" algn="ctr" rotWithShape="0">
                      <a:srgbClr val="C0C0C0"/>
                    </a:outerShdw>
                  </a:effectLst>
                  <a:latin typeface="SutonnyMJ"/>
                  <a:cs typeface="SutonnyMJ"/>
                </a:rPr>
                <a:t>gvbœvb m¨vi </a:t>
              </a:r>
              <a:endParaRPr lang="en-US" sz="800" kern="10" spc="0" dirty="0">
                <a:ln w="9525">
                  <a:noFill/>
                  <a:round/>
                  <a:headEnd/>
                  <a:tailEnd/>
                </a:ln>
                <a:effectLst>
                  <a:outerShdw dist="45791" dir="2021404" algn="ctr" rotWithShape="0">
                    <a:srgbClr val="C0C0C0"/>
                  </a:outerShdw>
                </a:effectLst>
                <a:latin typeface="SutonnyMJ"/>
                <a:cs typeface="SutonnyMJ"/>
              </a:endParaRPr>
            </a:p>
          </p:txBody>
        </p:sp>
      </p:grpSp>
      <p:sp>
        <p:nvSpPr>
          <p:cNvPr id="14" name="Rounded Rectangle 13"/>
          <p:cNvSpPr/>
          <p:nvPr/>
        </p:nvSpPr>
        <p:spPr>
          <a:xfrm>
            <a:off x="185981" y="1906292"/>
            <a:ext cx="11716718" cy="4695986"/>
          </a:xfrm>
          <a:prstGeom prst="roundRect">
            <a:avLst/>
          </a:prstGeom>
          <a:blipFill>
            <a:blip r:embed="rId2"/>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latin typeface="NikoshBAN" pitchFamily="2" charset="0"/>
                <a:cs typeface="NikoshBAN" pitchFamily="2" charset="0"/>
              </a:rPr>
              <a:t>	</a:t>
            </a:r>
            <a:r>
              <a:rPr lang="as-IN" sz="3600" dirty="0" smtClean="0">
                <a:solidFill>
                  <a:schemeClr val="tx1"/>
                </a:solidFill>
                <a:latin typeface="NikoshBAN" pitchFamily="2" charset="0"/>
                <a:cs typeface="NikoshBAN" pitchFamily="2" charset="0"/>
              </a:rPr>
              <a:t>মুহাম্মদ বিন কাসিম হাজ্জা</a:t>
            </a:r>
            <a:r>
              <a:rPr lang="en-US" sz="3600" dirty="0" smtClean="0">
                <a:solidFill>
                  <a:schemeClr val="tx1"/>
                </a:solidFill>
                <a:latin typeface="NikoshBAN" pitchFamily="2" charset="0"/>
                <a:cs typeface="NikoshBAN" pitchFamily="2" charset="0"/>
              </a:rPr>
              <a:t>জ </a:t>
            </a:r>
            <a:r>
              <a:rPr lang="en-US" sz="3600" dirty="0" err="1" smtClean="0">
                <a:solidFill>
                  <a:schemeClr val="tx1"/>
                </a:solidFill>
                <a:latin typeface="NikoshBAN" pitchFamily="2" charset="0"/>
                <a:cs typeface="NikoshBAN" pitchFamily="2" charset="0"/>
              </a:rPr>
              <a:t>বিন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ইউসুফের</a:t>
            </a:r>
            <a:r>
              <a:rPr lang="en-US" sz="3600" dirty="0" smtClean="0">
                <a:solidFill>
                  <a:schemeClr val="tx1"/>
                </a:solidFill>
                <a:latin typeface="NikoshBAN" pitchFamily="2" charset="0"/>
                <a:cs typeface="NikoshBAN" pitchFamily="2" charset="0"/>
              </a:rPr>
              <a:t> </a:t>
            </a:r>
            <a:r>
              <a:rPr lang="as-IN" sz="3600" dirty="0" smtClean="0">
                <a:solidFill>
                  <a:schemeClr val="tx1"/>
                </a:solidFill>
                <a:latin typeface="NikoshBAN" pitchFamily="2" charset="0"/>
                <a:cs typeface="NikoshBAN" pitchFamily="2" charset="0"/>
              </a:rPr>
              <a:t> নির্দেশে ৭১২ খৃস্টাব্দে ৬০০০ সিরীয় ও ইরাকী যোদ্ধা, ৬০০০ উষ্ট্রারোহী এবং ৩০০০ ব্যাকট্রিয় ভারবাহী পশুর সমন্বয়ে গঠিত সুসজ্জিত বাহিনী নিয়ে বাগদাদ থেকে সিন্ধুর উদ্দেশ্যে যাত্রা শুরু করেন। রায় ও সিরাজ হয়ে তিনি মেকরানে উপস্থিত হলেন এবং তথায় আরব শাসনকর্তা মুহম্মদ হারুন মুহম্মদ বিন কাসিমকে বহু রসদ, অস্ত্রাদি এবং দুর্গ ধ্বংসকারী যন্ত্রাদি সরবরাহ করেন। ৭১২ খৃস্টাব্দে মেকরানে উপস্থিত হওয়ার পর দাহিরের অত্যাচারে অতিষ্ঠ জাঠ এবং মেঠ সৈন্য কাসিমের সেনাবাহিনীতে যোগদান করে। </a:t>
            </a:r>
            <a:endParaRPr lang="en-US" sz="3600" dirty="0">
              <a:solidFill>
                <a:schemeClr val="tx1"/>
              </a:solidFill>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956" y="208918"/>
            <a:ext cx="9965410"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২নং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b="1" dirty="0" smtClean="0">
                <a:solidFill>
                  <a:schemeClr val="tx1"/>
                </a:solidFill>
                <a:latin typeface="NikoshBAN" panose="02000000000000000000" pitchFamily="2" charset="0"/>
                <a:cs typeface="NikoshBAN" panose="02000000000000000000" pitchFamily="2" charset="0"/>
              </a:rPr>
              <a:t> (২য় </a:t>
            </a:r>
            <a:r>
              <a:rPr lang="en-US" sz="3600" b="1" dirty="0" err="1" smtClean="0">
                <a:solidFill>
                  <a:schemeClr val="tx1"/>
                </a:solidFill>
                <a:latin typeface="NikoshBAN" panose="02000000000000000000" pitchFamily="2" charset="0"/>
                <a:cs typeface="NikoshBAN" panose="02000000000000000000" pitchFamily="2" charset="0"/>
              </a:rPr>
              <a:t>অংশ</a:t>
            </a:r>
            <a:r>
              <a:rPr lang="en-US" sz="3600" b="1"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সিন্ধু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বিজয়ের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বিবরণ</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পারবে</a:t>
            </a:r>
            <a:r>
              <a:rPr lang="en-US" sz="3600" dirty="0" smtClean="0">
                <a:solidFill>
                  <a:schemeClr val="tx1"/>
                </a:solidFill>
                <a:latin typeface="NikoshBAN" panose="02000000000000000000" pitchFamily="2" charset="0"/>
                <a:cs typeface="NikoshBAN" panose="02000000000000000000" pitchFamily="2" charset="0"/>
              </a:rPr>
              <a:t>। </a:t>
            </a:r>
            <a:endParaRPr lang="bn-IN" sz="3600" b="1" dirty="0" smtClean="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356461" y="976393"/>
            <a:ext cx="11515242" cy="5610387"/>
          </a:xfrm>
          <a:prstGeom prst="roundRect">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just"/>
            <a:r>
              <a:rPr lang="as-IN" sz="3500" dirty="0" smtClean="0">
                <a:solidFill>
                  <a:schemeClr val="tx1"/>
                </a:solidFill>
                <a:latin typeface="NikoshBAN" pitchFamily="2" charset="0"/>
                <a:cs typeface="NikoshBAN" pitchFamily="2" charset="0"/>
              </a:rPr>
              <a:t>অতঃপর কাসিম তাঁর সুসজ্জিত বাহিনী নিয়ে দাহিরের সমুদ্রবন্দর দিবালের দিকে অগ্রসর হন এবং দিবাল বন্দর পদানত করেন। ইতোমধ্যে সমুদ্রপথে অস্ত্রশস্ত্র এবং সৈন্যসামন্ত পৌঁছলে কাসিমের শক্তি বৃদ্ধি পায়। দিবাল সমুদ্রবন্দর পদানত করার পর মুসলিম বাহিনী দিবাল দুর্গের দিকে ধাবিত হয়। দিবাল</a:t>
            </a:r>
            <a:r>
              <a:rPr lang="en-US" sz="3500" dirty="0" smtClean="0">
                <a:latin typeface="NikoshBAN" pitchFamily="2" charset="0"/>
                <a:cs typeface="NikoshBAN" pitchFamily="2" charset="0"/>
              </a:rPr>
              <a:t> </a:t>
            </a:r>
            <a:r>
              <a:rPr lang="en-US" sz="3500" dirty="0" smtClean="0">
                <a:solidFill>
                  <a:srgbClr val="FF0000"/>
                </a:solidFill>
                <a:latin typeface="NikoshBAN" pitchFamily="2" charset="0"/>
                <a:cs typeface="NikoshBAN" pitchFamily="2" charset="0"/>
              </a:rPr>
              <a:t>(</a:t>
            </a:r>
            <a:r>
              <a:rPr lang="en-US" sz="3500" dirty="0" err="1" smtClean="0">
                <a:solidFill>
                  <a:srgbClr val="FF0000"/>
                </a:solidFill>
                <a:latin typeface="NikoshBAN" pitchFamily="2" charset="0"/>
                <a:cs typeface="NikoshBAN" pitchFamily="2" charset="0"/>
              </a:rPr>
              <a:t>দেবল</a:t>
            </a:r>
            <a:r>
              <a:rPr lang="en-US" sz="3500" dirty="0" smtClean="0">
                <a:solidFill>
                  <a:srgbClr val="FF0000"/>
                </a:solidFill>
                <a:latin typeface="NikoshBAN" pitchFamily="2" charset="0"/>
                <a:cs typeface="NikoshBAN" pitchFamily="2" charset="0"/>
              </a:rPr>
              <a:t>)</a:t>
            </a:r>
            <a:r>
              <a:rPr lang="as-IN" sz="3500" dirty="0" smtClean="0">
                <a:solidFill>
                  <a:srgbClr val="FF0000"/>
                </a:solidFill>
                <a:latin typeface="NikoshBAN" pitchFamily="2" charset="0"/>
                <a:cs typeface="NikoshBAN" pitchFamily="2" charset="0"/>
              </a:rPr>
              <a:t> </a:t>
            </a:r>
            <a:r>
              <a:rPr lang="as-IN" sz="3500" dirty="0" smtClean="0">
                <a:solidFill>
                  <a:schemeClr val="tx1"/>
                </a:solidFill>
                <a:latin typeface="NikoshBAN" pitchFamily="2" charset="0"/>
                <a:cs typeface="NikoshBAN" pitchFamily="2" charset="0"/>
              </a:rPr>
              <a:t>দুর্গের চতুর্দিকে পরিখা খনন করে মুসলিম সৈন্যগণ অবরোধ শুরু করে এবং বধূ নামে একটি দুর্গ ধ্বংসকারী যন্ত্র স্থাপন করে। মুসলিম বাহিনী বীরবিক্রমে দিবাল</a:t>
            </a:r>
            <a:r>
              <a:rPr lang="en-US" sz="3500" dirty="0" smtClean="0">
                <a:latin typeface="NikoshBAN" pitchFamily="2" charset="0"/>
                <a:cs typeface="NikoshBAN" pitchFamily="2" charset="0"/>
              </a:rPr>
              <a:t> </a:t>
            </a:r>
            <a:r>
              <a:rPr lang="en-US" sz="3500" dirty="0" smtClean="0">
                <a:solidFill>
                  <a:srgbClr val="FF0000"/>
                </a:solidFill>
                <a:latin typeface="NikoshBAN" pitchFamily="2" charset="0"/>
                <a:cs typeface="NikoshBAN" pitchFamily="2" charset="0"/>
              </a:rPr>
              <a:t>(</a:t>
            </a:r>
            <a:r>
              <a:rPr lang="en-US" sz="3500" dirty="0" err="1" smtClean="0">
                <a:solidFill>
                  <a:srgbClr val="FF0000"/>
                </a:solidFill>
                <a:latin typeface="NikoshBAN" pitchFamily="2" charset="0"/>
                <a:cs typeface="NikoshBAN" pitchFamily="2" charset="0"/>
              </a:rPr>
              <a:t>দেবল</a:t>
            </a:r>
            <a:r>
              <a:rPr lang="en-US" sz="3500" dirty="0" smtClean="0">
                <a:solidFill>
                  <a:srgbClr val="FF0000"/>
                </a:solidFill>
                <a:latin typeface="NikoshBAN" pitchFamily="2" charset="0"/>
                <a:cs typeface="NikoshBAN" pitchFamily="2" charset="0"/>
              </a:rPr>
              <a:t>)</a:t>
            </a:r>
            <a:r>
              <a:rPr lang="as-IN" sz="3500" dirty="0" smtClean="0">
                <a:solidFill>
                  <a:srgbClr val="FF0000"/>
                </a:solidFill>
                <a:latin typeface="NikoshBAN" pitchFamily="2" charset="0"/>
                <a:cs typeface="NikoshBAN" pitchFamily="2" charset="0"/>
              </a:rPr>
              <a:t> </a:t>
            </a:r>
            <a:r>
              <a:rPr lang="as-IN" sz="3500" dirty="0" smtClean="0">
                <a:solidFill>
                  <a:schemeClr val="tx1"/>
                </a:solidFill>
                <a:latin typeface="NikoshBAN" pitchFamily="2" charset="0"/>
                <a:cs typeface="NikoshBAN" pitchFamily="2" charset="0"/>
              </a:rPr>
              <a:t>দুর্গ আক্রমণ করে এবং হিন্দুবাহিনীকে পরাজিত করে দিবাল</a:t>
            </a:r>
            <a:r>
              <a:rPr lang="en-US" sz="3500" dirty="0" smtClean="0">
                <a:latin typeface="NikoshBAN" pitchFamily="2" charset="0"/>
                <a:cs typeface="NikoshBAN" pitchFamily="2" charset="0"/>
              </a:rPr>
              <a:t> </a:t>
            </a:r>
            <a:r>
              <a:rPr lang="en-US" sz="3500" dirty="0" smtClean="0">
                <a:solidFill>
                  <a:srgbClr val="FF0000"/>
                </a:solidFill>
                <a:latin typeface="NikoshBAN" pitchFamily="2" charset="0"/>
                <a:cs typeface="NikoshBAN" pitchFamily="2" charset="0"/>
              </a:rPr>
              <a:t>(</a:t>
            </a:r>
            <a:r>
              <a:rPr lang="en-US" sz="3500" dirty="0" err="1" smtClean="0">
                <a:solidFill>
                  <a:srgbClr val="FF0000"/>
                </a:solidFill>
                <a:latin typeface="NikoshBAN" pitchFamily="2" charset="0"/>
                <a:cs typeface="NikoshBAN" pitchFamily="2" charset="0"/>
              </a:rPr>
              <a:t>দেবল</a:t>
            </a:r>
            <a:r>
              <a:rPr lang="en-US" sz="3500" dirty="0" smtClean="0">
                <a:solidFill>
                  <a:srgbClr val="FF0000"/>
                </a:solidFill>
                <a:latin typeface="NikoshBAN" pitchFamily="2" charset="0"/>
                <a:cs typeface="NikoshBAN" pitchFamily="2" charset="0"/>
              </a:rPr>
              <a:t>)</a:t>
            </a:r>
            <a:r>
              <a:rPr lang="as-IN" sz="3500" dirty="0" smtClean="0">
                <a:solidFill>
                  <a:srgbClr val="FF0000"/>
                </a:solidFill>
                <a:latin typeface="NikoshBAN" pitchFamily="2" charset="0"/>
                <a:cs typeface="NikoshBAN" pitchFamily="2" charset="0"/>
              </a:rPr>
              <a:t> </a:t>
            </a:r>
            <a:r>
              <a:rPr lang="as-IN" sz="3500" dirty="0" smtClean="0">
                <a:solidFill>
                  <a:schemeClr val="tx1"/>
                </a:solidFill>
                <a:latin typeface="NikoshBAN" pitchFamily="2" charset="0"/>
                <a:cs typeface="NikoshBAN" pitchFamily="2" charset="0"/>
              </a:rPr>
              <a:t>দুর্গ অধিকার করে। মুসলিম বাহিনীর প্রচন্ড আক্রমণে দিবাল</a:t>
            </a:r>
            <a:r>
              <a:rPr lang="en-US" sz="3500" dirty="0" smtClean="0">
                <a:latin typeface="NikoshBAN" pitchFamily="2" charset="0"/>
                <a:cs typeface="NikoshBAN" pitchFamily="2" charset="0"/>
              </a:rPr>
              <a:t> </a:t>
            </a:r>
            <a:r>
              <a:rPr lang="en-US" sz="3500" dirty="0" smtClean="0">
                <a:solidFill>
                  <a:srgbClr val="FF0000"/>
                </a:solidFill>
                <a:latin typeface="NikoshBAN" pitchFamily="2" charset="0"/>
                <a:cs typeface="NikoshBAN" pitchFamily="2" charset="0"/>
              </a:rPr>
              <a:t>(</a:t>
            </a:r>
            <a:r>
              <a:rPr lang="en-US" sz="3500" dirty="0" err="1" smtClean="0">
                <a:solidFill>
                  <a:srgbClr val="FF0000"/>
                </a:solidFill>
                <a:latin typeface="NikoshBAN" pitchFamily="2" charset="0"/>
                <a:cs typeface="NikoshBAN" pitchFamily="2" charset="0"/>
              </a:rPr>
              <a:t>দেবল</a:t>
            </a:r>
            <a:r>
              <a:rPr lang="en-US" sz="3500" dirty="0" smtClean="0">
                <a:solidFill>
                  <a:srgbClr val="FF0000"/>
                </a:solidFill>
                <a:latin typeface="NikoshBAN" pitchFamily="2" charset="0"/>
                <a:cs typeface="NikoshBAN" pitchFamily="2" charset="0"/>
              </a:rPr>
              <a:t>)</a:t>
            </a:r>
            <a:r>
              <a:rPr lang="as-IN" sz="3500" dirty="0" smtClean="0">
                <a:solidFill>
                  <a:srgbClr val="FF0000"/>
                </a:solidFill>
                <a:latin typeface="NikoshBAN" pitchFamily="2" charset="0"/>
                <a:cs typeface="NikoshBAN" pitchFamily="2" charset="0"/>
              </a:rPr>
              <a:t> </a:t>
            </a:r>
            <a:r>
              <a:rPr lang="as-IN" sz="3500" dirty="0" smtClean="0">
                <a:solidFill>
                  <a:schemeClr val="tx1"/>
                </a:solidFill>
                <a:latin typeface="NikoshBAN" pitchFamily="2" charset="0"/>
                <a:cs typeface="NikoshBAN" pitchFamily="2" charset="0"/>
              </a:rPr>
              <a:t>দুর্গ ধ্বংস হয়। </a:t>
            </a:r>
            <a:r>
              <a:rPr lang="as-IN" sz="3500" b="1" dirty="0" smtClean="0">
                <a:solidFill>
                  <a:schemeClr val="tx1"/>
                </a:solidFill>
                <a:latin typeface="NikoshBAN" pitchFamily="2" charset="0"/>
                <a:cs typeface="NikoshBAN" pitchFamily="2" charset="0"/>
              </a:rPr>
              <a:t>উল্লেখ্য, দাহিরের সমুদ্রবন্দর দিবাল সম্ভবত বর্তমান করাচীর চল্লিশ মাইল দক্ষিণ-পূর্বে অবস্থিত এবং এটি বানবোর নামে পরিচিত। </a:t>
            </a:r>
            <a:endParaRPr lang="en-US" sz="3500" dirty="0">
              <a:solidFill>
                <a:schemeClr val="tx1"/>
              </a:solidFill>
            </a:endParaRPr>
          </a:p>
        </p:txBody>
      </p:sp>
      <p:sp>
        <p:nvSpPr>
          <p:cNvPr id="5" name="Rectangle 4"/>
          <p:cNvSpPr/>
          <p:nvPr/>
        </p:nvSpPr>
        <p:spPr>
          <a:xfrm>
            <a:off x="356462" y="991893"/>
            <a:ext cx="11484244" cy="646331"/>
          </a:xfrm>
          <a:prstGeom prst="rect">
            <a:avLst/>
          </a:prstGeom>
        </p:spPr>
        <p:txBody>
          <a:bodyPr wrap="square">
            <a:spAutoFit/>
          </a:bodyPr>
          <a:lstStyle/>
          <a:p>
            <a:pPr algn="just"/>
            <a:r>
              <a:rPr lang="en-US" sz="3600"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32475"/>
            <a:ext cx="9965410"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২নং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b="1" dirty="0" smtClean="0">
                <a:solidFill>
                  <a:schemeClr val="tx1"/>
                </a:solidFill>
                <a:latin typeface="NikoshBAN" panose="02000000000000000000" pitchFamily="2" charset="0"/>
                <a:cs typeface="NikoshBAN" panose="02000000000000000000" pitchFamily="2" charset="0"/>
              </a:rPr>
              <a:t> (৩য় </a:t>
            </a:r>
            <a:r>
              <a:rPr lang="en-US" sz="3600" b="1" dirty="0" err="1" smtClean="0">
                <a:solidFill>
                  <a:schemeClr val="tx1"/>
                </a:solidFill>
                <a:latin typeface="NikoshBAN" panose="02000000000000000000" pitchFamily="2" charset="0"/>
                <a:cs typeface="NikoshBAN" panose="02000000000000000000" pitchFamily="2" charset="0"/>
              </a:rPr>
              <a:t>অংশ</a:t>
            </a:r>
            <a:r>
              <a:rPr lang="en-US" sz="3600" b="1"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সিন্ধু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বিজয়ের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বিবরণ</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পারবে</a:t>
            </a:r>
            <a:r>
              <a:rPr lang="en-US" sz="3600" dirty="0" smtClean="0">
                <a:solidFill>
                  <a:schemeClr val="tx1"/>
                </a:solidFill>
                <a:latin typeface="NikoshBAN" panose="02000000000000000000" pitchFamily="2" charset="0"/>
                <a:cs typeface="NikoshBAN" panose="02000000000000000000" pitchFamily="2" charset="0"/>
              </a:rPr>
              <a:t>। </a:t>
            </a:r>
            <a:endParaRPr lang="bn-IN" sz="3600" b="1" dirty="0" smtClean="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77490" y="929898"/>
            <a:ext cx="11902698" cy="573437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just"/>
            <a:r>
              <a:rPr lang="as-IN" sz="3600" dirty="0" smtClean="0">
                <a:solidFill>
                  <a:schemeClr val="tx1"/>
                </a:solidFill>
                <a:latin typeface="NikoshBAN" pitchFamily="2" charset="0"/>
                <a:cs typeface="NikoshBAN" pitchFamily="2" charset="0"/>
              </a:rPr>
              <a:t>দিবালে </a:t>
            </a:r>
            <a:r>
              <a:rPr lang="en-US" sz="3600" dirty="0" smtClean="0">
                <a:latin typeface="NikoshBAN" pitchFamily="2" charset="0"/>
                <a:cs typeface="NikoshBAN" pitchFamily="2" charset="0"/>
              </a:rPr>
              <a:t>(</a:t>
            </a:r>
            <a:r>
              <a:rPr lang="en-US" sz="3600" dirty="0" err="1" smtClean="0">
                <a:latin typeface="NikoshBAN" pitchFamily="2" charset="0"/>
                <a:cs typeface="NikoshBAN" pitchFamily="2" charset="0"/>
              </a:rPr>
              <a:t>দেবল</a:t>
            </a:r>
            <a:r>
              <a:rPr lang="en-US" sz="3600" dirty="0" smtClean="0">
                <a:latin typeface="NikoshBAN" pitchFamily="2" charset="0"/>
                <a:cs typeface="NikoshBAN" pitchFamily="2" charset="0"/>
              </a:rPr>
              <a:t>)</a:t>
            </a:r>
            <a:r>
              <a:rPr lang="as-IN" sz="3600" dirty="0" smtClean="0">
                <a:latin typeface="NikoshBAN" pitchFamily="2" charset="0"/>
                <a:cs typeface="NikoshBAN" pitchFamily="2" charset="0"/>
              </a:rPr>
              <a:t> </a:t>
            </a:r>
            <a:r>
              <a:rPr lang="as-IN" sz="3600" dirty="0" smtClean="0">
                <a:solidFill>
                  <a:schemeClr val="tx1"/>
                </a:solidFill>
                <a:latin typeface="NikoshBAN" pitchFamily="2" charset="0"/>
                <a:cs typeface="NikoshBAN" pitchFamily="2" charset="0"/>
              </a:rPr>
              <a:t>৪০০০ সৈন্যের একটি সেনানিবাস প্রতিষ্ঠা করে কাসিম বর্তমান থাট্টা থেকে হায়দ্রাবাদ সড়কের অদূরে নিরুণ শহরের দিকে অগ্রসর হন। দাহিরের দ্বারা অত্যাচারিত নিরুণ শহরের অধিবাসীগণ মুসলিম অভিযানে বাধাদান করে নাই। ফলে নিরুণ সহজেই অধিকৃত হলো। অতঃপর আরো কয়েকটি ক্ষুদ্র ক্ষুদ্র শহর দখল করে কাসিম রাওয়ারে বিপুল রণসম্ভারে সজ্জিত দাহিরের বাহিনীকে মোকাবিলা করলেন। মুসলিম বাহিনী রণহস্তী, পদাতিক এবং অশ্বারোহী বাহিনীর দ্বারা হিন্দুবাহিনীর ওপর প্রচন্ড আঘাত হানলো। অকস্মাৎ যুদ্ধ পরিচালনারত দাহিরের হাওদায় মুসলিম প্রজ্বলিত তীর নিক্ষিপ্ত হলে দাহির ধরাশায়ী হন এবং মুসলিম সৈন্যরা তাকে বন্দী করে শিরশ্ছেদ করে। </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32475"/>
            <a:ext cx="9965410"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২নং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b="1" dirty="0" smtClean="0">
                <a:solidFill>
                  <a:schemeClr val="tx1"/>
                </a:solidFill>
                <a:latin typeface="NikoshBAN" panose="02000000000000000000" pitchFamily="2" charset="0"/>
                <a:cs typeface="NikoshBAN" panose="02000000000000000000" pitchFamily="2" charset="0"/>
              </a:rPr>
              <a:t> (৪র্থ </a:t>
            </a:r>
            <a:r>
              <a:rPr lang="en-US" sz="3600" b="1" dirty="0" err="1" smtClean="0">
                <a:solidFill>
                  <a:schemeClr val="tx1"/>
                </a:solidFill>
                <a:latin typeface="NikoshBAN" panose="02000000000000000000" pitchFamily="2" charset="0"/>
                <a:cs typeface="NikoshBAN" panose="02000000000000000000" pitchFamily="2" charset="0"/>
              </a:rPr>
              <a:t>অংশ</a:t>
            </a:r>
            <a:r>
              <a:rPr lang="en-US" sz="3600" b="1"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সিন্ধু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বিজয়ের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বিবরণ</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পারবে</a:t>
            </a:r>
            <a:r>
              <a:rPr lang="en-US" sz="3600" dirty="0" smtClean="0">
                <a:solidFill>
                  <a:schemeClr val="tx1"/>
                </a:solidFill>
                <a:latin typeface="NikoshBAN" panose="02000000000000000000" pitchFamily="2" charset="0"/>
                <a:cs typeface="NikoshBAN" panose="02000000000000000000" pitchFamily="2" charset="0"/>
              </a:rPr>
              <a:t>। </a:t>
            </a:r>
            <a:endParaRPr lang="bn-IN" sz="3600" b="1" dirty="0" smtClean="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92988" y="1270861"/>
            <a:ext cx="11933695" cy="53314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Rounded Rectangle 4"/>
          <p:cNvSpPr/>
          <p:nvPr/>
        </p:nvSpPr>
        <p:spPr>
          <a:xfrm>
            <a:off x="387458" y="1441342"/>
            <a:ext cx="11251769" cy="49594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as-IN" sz="3600" dirty="0" smtClean="0">
                <a:solidFill>
                  <a:schemeClr val="tx1"/>
                </a:solidFill>
                <a:latin typeface="NikoshBAN" pitchFamily="2" charset="0"/>
                <a:cs typeface="NikoshBAN" pitchFamily="2" charset="0"/>
              </a:rPr>
              <a:t>দাহিরের ভাগ্য বিপর্যয়ের পর তার স্ত্রী রাণীবাঈ এবং তার পুত্র ১৫০০০ সৈন্যের একটি বাহিনী নিয়ে রাওয়ার দুর্গে অবস্থানপূর্বক মুসলিম আক্রমণ প্রতিহত করার চেষ্টা করেন। কিন্তু মুসলিম বাহিনীর প্রচন্ড আক্রমণে রাওয়ার দুর্গ ধ্বংসপ্রাপ্ত হয় এবং মুসলিম বাহিনীর কাছে পরাজয়ের গ্লানি মোচন না করতে পেরে রাণী বাঈ ও তার পরিচালিকাগণ জ্বলন্ত অগ্নিকুন্ডে আত্মাহুতি দ্বারা ‘জওহর' ব্রত পালন করেন। রাওয়ার দুর্গ অধিকৃত হলে বিজয়ী বীর মুহম্মদ বিন কাসিম ব্রাহ্মণ্যবাদের থর জেলার (একটি ধ্বংসপ্রাপ্ত শহর) দিকে ধাবিত হন।</a:t>
            </a:r>
            <a:endParaRPr lang="en-US" sz="3600" dirty="0">
              <a:solidFill>
                <a:schemeClr val="tx1"/>
              </a:solidFill>
              <a:latin typeface="NikoshBAN" pitchFamily="2" charset="0"/>
              <a:cs typeface="NikoshBAN" pitchFamily="2" charset="0"/>
            </a:endParaRPr>
          </a:p>
        </p:txBody>
      </p:sp>
      <p:sp>
        <p:nvSpPr>
          <p:cNvPr id="6" name="Rectangle 5"/>
          <p:cNvSpPr/>
          <p:nvPr/>
        </p:nvSpPr>
        <p:spPr>
          <a:xfrm>
            <a:off x="402957" y="1193368"/>
            <a:ext cx="11360256" cy="646331"/>
          </a:xfrm>
          <a:prstGeom prst="rect">
            <a:avLst/>
          </a:prstGeom>
        </p:spPr>
        <p:txBody>
          <a:bodyPr wrap="square">
            <a:spAutoFit/>
          </a:bodyPr>
          <a:lstStyle/>
          <a:p>
            <a:pPr algn="just"/>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0590" y="232475"/>
            <a:ext cx="5501898" cy="1221427"/>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২নং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b="1" dirty="0" smtClean="0">
                <a:solidFill>
                  <a:schemeClr val="tx1"/>
                </a:solidFill>
                <a:latin typeface="NikoshBAN" panose="02000000000000000000" pitchFamily="2" charset="0"/>
                <a:cs typeface="NikoshBAN" panose="02000000000000000000" pitchFamily="2" charset="0"/>
              </a:rPr>
              <a:t> (৫ম </a:t>
            </a:r>
            <a:r>
              <a:rPr lang="en-US" sz="3600" b="1" dirty="0" err="1" smtClean="0">
                <a:solidFill>
                  <a:schemeClr val="tx1"/>
                </a:solidFill>
                <a:latin typeface="NikoshBAN" panose="02000000000000000000" pitchFamily="2" charset="0"/>
                <a:cs typeface="NikoshBAN" panose="02000000000000000000" pitchFamily="2" charset="0"/>
              </a:rPr>
              <a:t>অংশ</a:t>
            </a:r>
            <a:r>
              <a:rPr lang="en-US" sz="3600" b="1"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 </a:t>
            </a:r>
            <a:endParaRPr lang="en-US" sz="3600" dirty="0" smtClean="0">
              <a:solidFill>
                <a:schemeClr val="tx1"/>
              </a:solidFill>
              <a:latin typeface="NikoshBAN" panose="02000000000000000000" pitchFamily="2" charset="0"/>
              <a:cs typeface="NikoshBAN" panose="02000000000000000000" pitchFamily="2" charset="0"/>
            </a:endParaRPr>
          </a:p>
          <a:p>
            <a:pPr algn="ctr"/>
            <a:r>
              <a:rPr lang="en-US" sz="3600" dirty="0" err="1" smtClean="0">
                <a:solidFill>
                  <a:schemeClr val="tx1"/>
                </a:solidFill>
                <a:latin typeface="NikoshBAN" panose="02000000000000000000" pitchFamily="2" charset="0"/>
                <a:cs typeface="NikoshBAN" panose="02000000000000000000" pitchFamily="2" charset="0"/>
              </a:rPr>
              <a:t>সিন্ধু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বিজয়ের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বিবরণ</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পারবে</a:t>
            </a:r>
            <a:r>
              <a:rPr lang="en-US" sz="3600" dirty="0" smtClean="0">
                <a:solidFill>
                  <a:schemeClr val="tx1"/>
                </a:solidFill>
                <a:latin typeface="NikoshBAN" panose="02000000000000000000" pitchFamily="2" charset="0"/>
                <a:cs typeface="NikoshBAN" panose="02000000000000000000" pitchFamily="2" charset="0"/>
              </a:rPr>
              <a:t>। </a:t>
            </a:r>
            <a:endParaRPr lang="bn-IN" sz="3600" b="1" dirty="0" smtClean="0">
              <a:solidFill>
                <a:schemeClr val="tx1"/>
              </a:solidFill>
              <a:latin typeface="NikoshBAN" panose="02000000000000000000" pitchFamily="2" charset="0"/>
              <a:cs typeface="NikoshBAN" panose="02000000000000000000" pitchFamily="2" charset="0"/>
            </a:endParaRPr>
          </a:p>
        </p:txBody>
      </p:sp>
      <p:grpSp>
        <p:nvGrpSpPr>
          <p:cNvPr id="4" name="Group 3"/>
          <p:cNvGrpSpPr>
            <a:grpSpLocks/>
          </p:cNvGrpSpPr>
          <p:nvPr/>
        </p:nvGrpSpPr>
        <p:grpSpPr bwMode="auto">
          <a:xfrm>
            <a:off x="10409238" y="0"/>
            <a:ext cx="1477962" cy="1317356"/>
            <a:chOff x="5226" y="648"/>
            <a:chExt cx="2166" cy="2340"/>
          </a:xfrm>
        </p:grpSpPr>
        <p:sp>
          <p:nvSpPr>
            <p:cNvPr id="5" name="Oval 4"/>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smtClean="0">
                  <a:ln w="9525">
                    <a:solidFill>
                      <a:srgbClr val="000000"/>
                    </a:solidFill>
                    <a:round/>
                    <a:headEnd/>
                    <a:tailEnd/>
                  </a:ln>
                  <a:solidFill>
                    <a:srgbClr val="000000"/>
                  </a:solidFill>
                  <a:effectLst/>
                  <a:latin typeface="SutonnyMJ"/>
                  <a:cs typeface="SutonnyMJ"/>
                </a:rPr>
                <a:t>Avãyj</a:t>
              </a:r>
              <a:r>
                <a:rPr lang="en-US" sz="800" kern="10" spc="0" dirty="0" smtClean="0">
                  <a:ln w="9525">
                    <a:solidFill>
                      <a:srgbClr val="000000"/>
                    </a:solidFill>
                    <a:round/>
                    <a:headEnd/>
                    <a:tailEnd/>
                  </a:ln>
                  <a:solidFill>
                    <a:srgbClr val="000000"/>
                  </a:solidFill>
                  <a:effectLst/>
                  <a:latin typeface="SutonnyMJ"/>
                  <a:cs typeface="SutonnyMJ"/>
                </a:rPr>
                <a:t> gvbœvb,01722887751  </a:t>
              </a:r>
              <a:endParaRPr lang="en-US" sz="800" kern="10" spc="0" dirty="0">
                <a:ln w="9525">
                  <a:solidFill>
                    <a:srgbClr val="000000"/>
                  </a:solidFill>
                  <a:round/>
                  <a:headEnd/>
                  <a:tailEnd/>
                </a:ln>
                <a:solidFill>
                  <a:srgbClr val="000000"/>
                </a:solidFill>
                <a:effectLst/>
                <a:latin typeface="SutonnyMJ"/>
                <a:cs typeface="SutonnyMJ"/>
              </a:endParaRPr>
            </a:p>
          </p:txBody>
        </p:sp>
        <p:sp>
          <p:nvSpPr>
            <p:cNvPr id="7" name="Oval 6"/>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smtClean="0">
                  <a:ln w="9525">
                    <a:noFill/>
                    <a:round/>
                    <a:headEnd/>
                    <a:tailEnd/>
                  </a:ln>
                  <a:solidFill>
                    <a:srgbClr val="000000"/>
                  </a:solidFill>
                  <a:effectLst>
                    <a:outerShdw dist="45791" dir="2021404" algn="ctr" rotWithShape="0">
                      <a:srgbClr val="C0C0C0"/>
                    </a:outerShdw>
                  </a:effectLst>
                  <a:latin typeface="SutonnyMJ"/>
                  <a:cs typeface="SutonnyMJ"/>
                </a:rPr>
                <a:t>gvbœvb m¨vi</a:t>
              </a:r>
              <a:endPar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endParaRPr>
            </a:p>
          </p:txBody>
        </p:sp>
      </p:grpSp>
      <p:pic>
        <p:nvPicPr>
          <p:cNvPr id="9" name="Picture 8" descr="03"/>
          <p:cNvPicPr>
            <a:picLocks noChangeAspect="1" noChangeArrowheads="1"/>
          </p:cNvPicPr>
          <p:nvPr/>
        </p:nvPicPr>
        <p:blipFill>
          <a:blip r:embed="rId3" cstate="print"/>
          <a:srcRect/>
          <a:stretch>
            <a:fillRect/>
          </a:stretch>
        </p:blipFill>
        <p:spPr bwMode="auto">
          <a:xfrm>
            <a:off x="788441" y="232475"/>
            <a:ext cx="1531974" cy="1447800"/>
          </a:xfrm>
          <a:prstGeom prst="rect">
            <a:avLst/>
          </a:prstGeom>
          <a:noFill/>
        </p:spPr>
      </p:pic>
      <p:sp>
        <p:nvSpPr>
          <p:cNvPr id="10" name="Rounded Rectangle 9"/>
          <p:cNvSpPr/>
          <p:nvPr/>
        </p:nvSpPr>
        <p:spPr>
          <a:xfrm>
            <a:off x="309966" y="1627322"/>
            <a:ext cx="11654726" cy="5005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35431" y="1813302"/>
            <a:ext cx="10895308" cy="4556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600" dirty="0" smtClean="0">
                <a:solidFill>
                  <a:schemeClr val="tx1"/>
                </a:solidFill>
                <a:latin typeface="NikoshBAN" pitchFamily="2" charset="0"/>
                <a:cs typeface="NikoshBAN" pitchFamily="2" charset="0"/>
              </a:rPr>
              <a:t>স্থানীয় ব্রাহ্মণগণ সহজেই কাসিমের বশ্যতা স্বীকার করেন এবং তারা জিজিয়া কর দানেও স্বীকৃত হলেন। এরপর আলর ও সর্বশেষে মূলতান ৭১৩ খৃস্টাব্দে মুসলমানদের অধিকারে আসলে সিন্ধু অভিযানের সফল পরিসমাপ্তি ঘটে। সবশেষে বলা যায় মুহম্মদ বিন কাসিমই প্রথম মুসলিম বীর যিনি ভারতবর্ষের সিন্ধুতে অভিযান করে তা দখল করেন এবং তথায় মুসলিম শাসনের শুভ সূচনা করেন। সিন্ধু অভিযানে মুহম্মদ বিন কাসিম যে রণদক্ষতা ও বীরত্ব প্রদর্শন করেছিলেন তাতে তার নাম ইসলামের ইতিহাসে স্বর্ণাক্ষরে লেখা থাকবে।</a:t>
            </a:r>
            <a:endParaRPr lang="en-US" sz="3600" dirty="0">
              <a:solidFill>
                <a:schemeClr val="tx1"/>
              </a:solidFill>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617" y="526190"/>
            <a:ext cx="10277229" cy="646331"/>
          </a:xfrm>
          <a:prstGeom prst="rect">
            <a:avLst/>
          </a:prstGeom>
          <a:noFill/>
        </p:spPr>
        <p:txBody>
          <a:bodyPr wrap="square" rtlCol="0">
            <a:spAutoFit/>
          </a:bodyPr>
          <a:lstStyle/>
          <a:p>
            <a:r>
              <a:rPr lang="en-US" sz="3600" dirty="0" smtClean="0">
                <a:latin typeface="NikoshBAN" pitchFamily="2" charset="0"/>
                <a:cs typeface="NikoshBAN" pitchFamily="2" charset="0"/>
              </a:rPr>
              <a:t>আরবদের </a:t>
            </a:r>
            <a:r>
              <a:rPr lang="en-US" sz="3600" dirty="0" err="1" smtClean="0">
                <a:latin typeface="NikoshBAN" pitchFamily="2" charset="0"/>
                <a:cs typeface="NikoshBAN" pitchFamily="2" charset="0"/>
              </a:rPr>
              <a:t>সফলতার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কারনঃ</a:t>
            </a:r>
            <a:r>
              <a:rPr lang="en-US" sz="3600" dirty="0" smtClean="0">
                <a:latin typeface="NikoshBAN" pitchFamily="2" charset="0"/>
                <a:cs typeface="NikoshBAN" pitchFamily="2" charset="0"/>
              </a:rPr>
              <a:t> (Causes Of Arabs Success) </a:t>
            </a:r>
            <a:endParaRPr lang="en-US" sz="3600" dirty="0">
              <a:latin typeface="NikoshBAN" pitchFamily="2" charset="0"/>
              <a:cs typeface="NikoshBAN" pitchFamily="2" charset="0"/>
            </a:endParaRPr>
          </a:p>
        </p:txBody>
      </p:sp>
      <p:sp>
        <p:nvSpPr>
          <p:cNvPr id="3" name="TextBox 2"/>
          <p:cNvSpPr txBox="1"/>
          <p:nvPr/>
        </p:nvSpPr>
        <p:spPr>
          <a:xfrm>
            <a:off x="945397" y="1613647"/>
            <a:ext cx="9006431" cy="3416320"/>
          </a:xfrm>
          <a:prstGeom prst="rect">
            <a:avLst/>
          </a:prstGeom>
          <a:noFill/>
        </p:spPr>
        <p:txBody>
          <a:bodyPr wrap="square" rtlCol="0">
            <a:spAutoFit/>
          </a:bodyPr>
          <a:lstStyle/>
          <a:p>
            <a:r>
              <a:rPr lang="en-US" sz="3600" dirty="0" smtClean="0">
                <a:latin typeface="NikoshBAN" pitchFamily="2" charset="0"/>
                <a:cs typeface="NikoshBAN" pitchFamily="2" charset="0"/>
              </a:rPr>
              <a:t>১। </a:t>
            </a:r>
            <a:r>
              <a:rPr lang="en-US" sz="3600" dirty="0" err="1" smtClean="0">
                <a:latin typeface="NikoshBAN" pitchFamily="2" charset="0"/>
                <a:cs typeface="NikoshBAN" pitchFamily="2" charset="0"/>
              </a:rPr>
              <a:t>জাতীয়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ঐক্যের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অভাব</a:t>
            </a:r>
            <a:r>
              <a:rPr lang="en-US" sz="3600" dirty="0" smtClean="0">
                <a:latin typeface="NikoshBAN" pitchFamily="2" charset="0"/>
                <a:cs typeface="NikoshBAN" pitchFamily="2" charset="0"/>
              </a:rPr>
              <a:t>।</a:t>
            </a:r>
          </a:p>
          <a:p>
            <a:r>
              <a:rPr lang="en-US" sz="3600" dirty="0" smtClean="0">
                <a:latin typeface="NikoshBAN" pitchFamily="2" charset="0"/>
                <a:cs typeface="NikoshBAN" pitchFamily="2" charset="0"/>
              </a:rPr>
              <a:t>২। </a:t>
            </a:r>
            <a:r>
              <a:rPr lang="en-US" sz="3600" dirty="0" err="1" smtClean="0">
                <a:latin typeface="NikoshBAN" pitchFamily="2" charset="0"/>
                <a:cs typeface="NikoshBAN" pitchFamily="2" charset="0"/>
              </a:rPr>
              <a:t>নিম্ন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শ্রেণির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মুসলমানদের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সমর্থন</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৩। </a:t>
            </a:r>
            <a:r>
              <a:rPr lang="en-US" sz="3600" dirty="0" err="1" smtClean="0">
                <a:latin typeface="NikoshBAN" pitchFamily="2" charset="0"/>
                <a:cs typeface="NikoshBAN" pitchFamily="2" charset="0"/>
              </a:rPr>
              <a:t>দাহিরের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অদক্ষতা</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4। </a:t>
            </a:r>
            <a:r>
              <a:rPr lang="en-US" sz="3600" dirty="0" err="1" smtClean="0">
                <a:latin typeface="NikoshBAN" pitchFamily="2" charset="0"/>
                <a:cs typeface="NikoshBAN" pitchFamily="2" charset="0"/>
              </a:rPr>
              <a:t>কঠোর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জাতিভেদ</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৫। </a:t>
            </a:r>
            <a:r>
              <a:rPr lang="en-US" sz="3600" dirty="0" err="1" smtClean="0">
                <a:latin typeface="NikoshBAN" pitchFamily="2" charset="0"/>
                <a:cs typeface="NikoshBAN" pitchFamily="2" charset="0"/>
              </a:rPr>
              <a:t>ভৌগোলিক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অবস্থানঃ</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৬। আরবদের </a:t>
            </a:r>
            <a:r>
              <a:rPr lang="en-US" sz="3600" dirty="0" err="1" smtClean="0">
                <a:latin typeface="NikoshBAN" pitchFamily="2" charset="0"/>
                <a:cs typeface="NikoshBAN" pitchFamily="2" charset="0"/>
              </a:rPr>
              <a:t>উন্নত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পদ্ধতিঃ</a:t>
            </a:r>
            <a:endParaRPr lang="en-US" sz="3600"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8699" y="239633"/>
            <a:ext cx="7075720" cy="1107996"/>
          </a:xfrm>
          <a:prstGeom prst="rect">
            <a:avLst/>
          </a:prstGeom>
          <a:blipFill>
            <a:blip r:embed="rId2"/>
            <a:stretch>
              <a:fillRect/>
            </a:stretch>
          </a:blip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6600" b="1" cap="none" spc="0"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Titas</a:t>
            </a:r>
            <a:r>
              <a:rPr lang="en-US" sz="6600" b="1" cap="none" spc="0"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Online </a:t>
            </a:r>
            <a:r>
              <a:rPr lang="en-US" sz="6600" b="1" cap="none" spc="0"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School </a:t>
            </a:r>
            <a:endParaRPr lang="en-US" sz="6600" b="1" cap="none" spc="0"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4" name="TextBox 3"/>
          <p:cNvSpPr txBox="1"/>
          <p:nvPr/>
        </p:nvSpPr>
        <p:spPr>
          <a:xfrm>
            <a:off x="3952067" y="5641383"/>
            <a:ext cx="7671661" cy="584775"/>
          </a:xfrm>
          <a:prstGeom prst="rect">
            <a:avLst/>
          </a:prstGeom>
          <a:solidFill>
            <a:srgbClr val="00B050"/>
          </a:solidFill>
        </p:spPr>
        <p:txBody>
          <a:bodyPr wrap="square" rtlCol="0">
            <a:spAutoFit/>
          </a:bodyPr>
          <a:lstStyle/>
          <a:p>
            <a:r>
              <a:rPr lang="en-US" sz="3200" dirty="0" smtClean="0">
                <a:solidFill>
                  <a:schemeClr val="bg1"/>
                </a:solidFill>
                <a:latin typeface="Baskerville Old Face" pitchFamily="18" charset="0"/>
              </a:rPr>
              <a:t>Facebook.com/Titas-Online-School</a:t>
            </a:r>
            <a:endParaRPr lang="en-US" sz="3200" dirty="0">
              <a:solidFill>
                <a:schemeClr val="bg1"/>
              </a:solidFill>
              <a:latin typeface="Baskerville Old Face" pitchFamily="18" charset="0"/>
            </a:endParaRPr>
          </a:p>
        </p:txBody>
      </p:sp>
      <p:sp>
        <p:nvSpPr>
          <p:cNvPr id="6" name="Rounded Rectangle 5"/>
          <p:cNvSpPr/>
          <p:nvPr/>
        </p:nvSpPr>
        <p:spPr>
          <a:xfrm>
            <a:off x="402956" y="1968285"/>
            <a:ext cx="3409627" cy="4633993"/>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0110" y="286128"/>
            <a:ext cx="4286392"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endPar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9" name="Rectangle 8"/>
          <p:cNvSpPr/>
          <p:nvPr/>
        </p:nvSpPr>
        <p:spPr>
          <a:xfrm>
            <a:off x="236531" y="1275436"/>
            <a:ext cx="4286392" cy="646331"/>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endParaRPr lang="en-US" sz="36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10" name="Rounded Rectangle 9"/>
          <p:cNvSpPr/>
          <p:nvPr/>
        </p:nvSpPr>
        <p:spPr>
          <a:xfrm>
            <a:off x="4912962" y="1363851"/>
            <a:ext cx="6819255" cy="175130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latin typeface="NikoshBAN" pitchFamily="2" charset="0"/>
                <a:cs typeface="NikoshBAN" pitchFamily="2" charset="0"/>
              </a:rPr>
              <a:t>শ্রেণিঃ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একাদশ</a:t>
            </a:r>
            <a:r>
              <a:rPr lang="en-US" sz="3600" dirty="0" smtClean="0">
                <a:latin typeface="NikoshBAN" pitchFamily="2" charset="0"/>
                <a:cs typeface="NikoshBAN" pitchFamily="2" charset="0"/>
              </a:rPr>
              <a:t>/</a:t>
            </a:r>
            <a:r>
              <a:rPr lang="en-US" sz="3600" dirty="0" err="1" smtClean="0">
                <a:latin typeface="NikoshBAN" pitchFamily="2" charset="0"/>
                <a:cs typeface="NikoshBAN" pitchFamily="2" charset="0"/>
              </a:rPr>
              <a:t>দ্বাদশ</a:t>
            </a:r>
            <a:r>
              <a:rPr lang="en-US" sz="3600" dirty="0" smtClean="0">
                <a:latin typeface="NikoshBAN" pitchFamily="2" charset="0"/>
                <a:cs typeface="NikoshBAN" pitchFamily="2" charset="0"/>
              </a:rPr>
              <a:t> </a:t>
            </a:r>
          </a:p>
          <a:p>
            <a:pPr algn="ctr"/>
            <a:r>
              <a:rPr lang="en-US" sz="3600" dirty="0" err="1" smtClean="0">
                <a:latin typeface="NikoshBAN" pitchFamily="2" charset="0"/>
                <a:cs typeface="NikoshBAN" pitchFamily="2" charset="0"/>
              </a:rPr>
              <a:t>বিষয়ঃ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ইসলামের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ইতিহাস</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সংস্কৃতি</a:t>
            </a:r>
            <a:r>
              <a:rPr lang="en-US" sz="3600" dirty="0" smtClean="0">
                <a:latin typeface="NikoshBAN" pitchFamily="2" charset="0"/>
                <a:cs typeface="NikoshBAN" pitchFamily="2" charset="0"/>
              </a:rPr>
              <a:t> ২য় </a:t>
            </a:r>
            <a:r>
              <a:rPr lang="en-US" sz="3600" dirty="0" err="1" smtClean="0">
                <a:latin typeface="NikoshBAN" pitchFamily="2" charset="0"/>
                <a:cs typeface="NikoshBAN" pitchFamily="2" charset="0"/>
              </a:rPr>
              <a:t>পত্র</a:t>
            </a: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পাঠ-মুহাম্মদ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সিন্ধু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অভিযান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1" name="Rectangle 10"/>
          <p:cNvSpPr/>
          <p:nvPr/>
        </p:nvSpPr>
        <p:spPr>
          <a:xfrm>
            <a:off x="4541003" y="3642102"/>
            <a:ext cx="7036231" cy="189079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NikoshBAN" pitchFamily="2" charset="0"/>
                <a:cs typeface="NikoshBAN" pitchFamily="2" charset="0"/>
              </a:rPr>
              <a:t>আব্দুল</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মান্নান</a:t>
            </a:r>
            <a:endParaRPr lang="en-US" sz="2800" b="1" dirty="0" smtClean="0">
              <a:solidFill>
                <a:schemeClr val="tx1"/>
              </a:solidFill>
              <a:latin typeface="NikoshBAN" pitchFamily="2" charset="0"/>
              <a:cs typeface="NikoshBAN" pitchFamily="2" charset="0"/>
            </a:endParaRPr>
          </a:p>
          <a:p>
            <a:pPr algn="ctr"/>
            <a:r>
              <a:rPr lang="en-US" sz="2800" b="1" dirty="0" err="1" smtClean="0">
                <a:solidFill>
                  <a:schemeClr val="tx1"/>
                </a:solidFill>
                <a:latin typeface="NikoshBAN" pitchFamily="2" charset="0"/>
                <a:cs typeface="NikoshBAN" pitchFamily="2" charset="0"/>
              </a:rPr>
              <a:t>প্রভাষক</a:t>
            </a:r>
            <a:r>
              <a:rPr lang="en-US" sz="2800" b="1" dirty="0" smtClean="0">
                <a:solidFill>
                  <a:schemeClr val="tx1"/>
                </a:solidFill>
                <a:latin typeface="NikoshBAN" pitchFamily="2" charset="0"/>
                <a:cs typeface="NikoshBAN" pitchFamily="2" charset="0"/>
              </a:rPr>
              <a:t>(</a:t>
            </a:r>
            <a:r>
              <a:rPr lang="en-US" sz="2800" b="1" dirty="0" err="1" smtClean="0">
                <a:solidFill>
                  <a:schemeClr val="tx1"/>
                </a:solidFill>
                <a:latin typeface="NikoshBAN" pitchFamily="2" charset="0"/>
                <a:cs typeface="NikoshBAN" pitchFamily="2" charset="0"/>
              </a:rPr>
              <a:t>ইসলামের</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ইতিহাস</a:t>
            </a:r>
            <a:r>
              <a:rPr lang="en-US" sz="2800" b="1" dirty="0" smtClean="0">
                <a:solidFill>
                  <a:schemeClr val="tx1"/>
                </a:solidFill>
                <a:latin typeface="NikoshBAN" pitchFamily="2" charset="0"/>
                <a:cs typeface="NikoshBAN" pitchFamily="2" charset="0"/>
              </a:rPr>
              <a:t> ও </a:t>
            </a:r>
            <a:r>
              <a:rPr lang="en-US" sz="2800" b="1" dirty="0" err="1" smtClean="0">
                <a:solidFill>
                  <a:schemeClr val="tx1"/>
                </a:solidFill>
                <a:latin typeface="NikoshBAN" pitchFamily="2" charset="0"/>
                <a:cs typeface="NikoshBAN" pitchFamily="2" charset="0"/>
              </a:rPr>
              <a:t>সংস্কৃতি</a:t>
            </a:r>
            <a:r>
              <a:rPr lang="en-US" sz="2800" b="1" dirty="0" smtClean="0">
                <a:solidFill>
                  <a:schemeClr val="tx1"/>
                </a:solidFill>
                <a:latin typeface="NikoshBAN" pitchFamily="2" charset="0"/>
                <a:cs typeface="NikoshBAN" pitchFamily="2" charset="0"/>
              </a:rPr>
              <a:t>) </a:t>
            </a:r>
          </a:p>
          <a:p>
            <a:pPr algn="ctr"/>
            <a:r>
              <a:rPr lang="en-US" sz="2800" b="1" dirty="0" err="1" smtClean="0">
                <a:solidFill>
                  <a:schemeClr val="tx1"/>
                </a:solidFill>
                <a:latin typeface="NikoshBAN" pitchFamily="2" charset="0"/>
                <a:cs typeface="NikoshBAN" pitchFamily="2" charset="0"/>
              </a:rPr>
              <a:t>মেহনাজ</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হোসেন</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মীম</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আদর্শ</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সরকারি</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কলেজ</a:t>
            </a:r>
            <a:r>
              <a:rPr lang="en-US" sz="2800" b="1" dirty="0" smtClean="0">
                <a:solidFill>
                  <a:schemeClr val="tx1"/>
                </a:solidFill>
                <a:latin typeface="NikoshBAN" pitchFamily="2" charset="0"/>
                <a:cs typeface="NikoshBAN" pitchFamily="2" charset="0"/>
              </a:rPr>
              <a:t>,</a:t>
            </a:r>
          </a:p>
          <a:p>
            <a:pPr algn="ctr"/>
            <a:r>
              <a:rPr lang="en-US" sz="2800" b="1" dirty="0" err="1" smtClean="0">
                <a:solidFill>
                  <a:schemeClr val="tx1"/>
                </a:solidFill>
                <a:latin typeface="NikoshBAN" pitchFamily="2" charset="0"/>
                <a:cs typeface="NikoshBAN" pitchFamily="2" charset="0"/>
              </a:rPr>
              <a:t>তিতাস,কুমিল্লা</a:t>
            </a:r>
            <a:r>
              <a:rPr lang="en-US" sz="2800" b="1" dirty="0" smtClean="0">
                <a:solidFill>
                  <a:schemeClr val="tx1"/>
                </a:solidFill>
                <a:latin typeface="NikoshBAN" pitchFamily="2" charset="0"/>
                <a:cs typeface="NikoshBAN" pitchFamily="2" charset="0"/>
              </a:rPr>
              <a:t>। যোগাযোগ-০১৯৫৮৩৭২২২৩ </a:t>
            </a:r>
            <a:endParaRPr lang="en-US" sz="2800" b="1" dirty="0">
              <a:solidFill>
                <a:schemeClr val="tx1"/>
              </a:solidFill>
              <a:latin typeface="NikoshBAN" pitchFamily="2" charset="0"/>
              <a:cs typeface="NikoshBAN" pitchFamily="2" charset="0"/>
            </a:endParaRPr>
          </a:p>
        </p:txBody>
      </p:sp>
      <p:sp>
        <p:nvSpPr>
          <p:cNvPr id="12" name="Rectangle 11"/>
          <p:cNvSpPr/>
          <p:nvPr/>
        </p:nvSpPr>
        <p:spPr>
          <a:xfrm>
            <a:off x="0" y="-1"/>
            <a:ext cx="12161838" cy="340963"/>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09966"/>
            <a:ext cx="325464" cy="6548034"/>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6976" y="6571281"/>
            <a:ext cx="11944862" cy="286719"/>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840704" y="356461"/>
            <a:ext cx="321133" cy="6230319"/>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43580" y="1921790"/>
            <a:ext cx="991891" cy="3626603"/>
          </a:xfrm>
          <a:prstGeom prst="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9044" y="325465"/>
            <a:ext cx="7454685" cy="867904"/>
          </a:xfrm>
          <a:prstGeom prst="roundRect">
            <a:avLst/>
          </a:prstGeom>
          <a:blipFill>
            <a:blip r:embed="rId2"/>
            <a:tile tx="0" ty="0" sx="100000" sy="10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chemeClr val="tx1"/>
                </a:solidFill>
                <a:latin typeface="NikoshBAN" panose="02000000000000000000" pitchFamily="2" charset="0"/>
                <a:cs typeface="NikoshBAN" panose="02000000000000000000" pitchFamily="2" charset="0"/>
              </a:rPr>
              <a:t>সিন্ধু</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বিজয়ের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ফলাফল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ব্যাখ্যা</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পারবে</a:t>
            </a:r>
            <a:r>
              <a:rPr lang="en-US" sz="4000" dirty="0" smtClean="0">
                <a:solidFill>
                  <a:schemeClr val="tx1"/>
                </a:solidFill>
                <a:latin typeface="NikoshBAN" pitchFamily="2" charset="0"/>
                <a:cs typeface="NikoshBAN" pitchFamily="2" charset="0"/>
              </a:rPr>
              <a:t>।</a:t>
            </a:r>
          </a:p>
        </p:txBody>
      </p:sp>
      <p:sp>
        <p:nvSpPr>
          <p:cNvPr id="5" name="Rectangle 4"/>
          <p:cNvSpPr/>
          <p:nvPr/>
        </p:nvSpPr>
        <p:spPr>
          <a:xfrm>
            <a:off x="263472" y="294469"/>
            <a:ext cx="3781586"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3নং </a:t>
            </a:r>
            <a:r>
              <a:rPr lang="bn-IN" sz="3600" b="1" dirty="0" smtClean="0">
                <a:solidFill>
                  <a:schemeClr val="tx1"/>
                </a:solidFill>
                <a:latin typeface="NikoshBAN" panose="02000000000000000000" pitchFamily="2" charset="0"/>
                <a:cs typeface="NikoshBAN" panose="02000000000000000000" pitchFamily="2" charset="0"/>
              </a:rPr>
              <a:t>শিখন ফলঃ</a:t>
            </a:r>
          </a:p>
        </p:txBody>
      </p:sp>
      <p:pic>
        <p:nvPicPr>
          <p:cNvPr id="6" name="Picture 2"/>
          <p:cNvPicPr>
            <a:picLocks noChangeAspect="1" noChangeArrowheads="1"/>
          </p:cNvPicPr>
          <p:nvPr/>
        </p:nvPicPr>
        <p:blipFill>
          <a:blip r:embed="rId3"/>
          <a:srcRect l="13937" t="27119" r="22932" b="23941"/>
          <a:stretch>
            <a:fillRect/>
          </a:stretch>
        </p:blipFill>
        <p:spPr bwMode="auto">
          <a:xfrm>
            <a:off x="390948" y="1162373"/>
            <a:ext cx="11325771" cy="5137806"/>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6581" y="1206146"/>
            <a:ext cx="7886502" cy="830997"/>
          </a:xfrm>
          <a:prstGeom prst="rect">
            <a:avLst/>
          </a:prstGeom>
        </p:spPr>
        <p:txBody>
          <a:bodyPr wrap="square">
            <a:spAutoFit/>
          </a:bodyPr>
          <a:lstStyle/>
          <a:p>
            <a:r>
              <a:rPr lang="en-US" sz="4800" dirty="0" smtClean="0">
                <a:solidFill>
                  <a:srgbClr val="00B0F0"/>
                </a:solidFill>
                <a:latin typeface="NikoshBAN" pitchFamily="2" charset="0"/>
                <a:cs typeface="NikoshBAN" pitchFamily="2" charset="0"/>
              </a:rPr>
              <a:t>আরবদের সিন্ধু বিজয়ের ফলাফল </a:t>
            </a:r>
            <a:endParaRPr lang="en-US" sz="4400" dirty="0">
              <a:solidFill>
                <a:srgbClr val="00B0F0"/>
              </a:solidFill>
            </a:endParaRPr>
          </a:p>
        </p:txBody>
      </p:sp>
      <p:sp>
        <p:nvSpPr>
          <p:cNvPr id="4" name="TextBox 3"/>
          <p:cNvSpPr txBox="1"/>
          <p:nvPr/>
        </p:nvSpPr>
        <p:spPr>
          <a:xfrm>
            <a:off x="2372881" y="2200918"/>
            <a:ext cx="4392905" cy="3170099"/>
          </a:xfrm>
          <a:prstGeom prst="rect">
            <a:avLst/>
          </a:prstGeom>
          <a:noFill/>
        </p:spPr>
        <p:txBody>
          <a:bodyPr wrap="square" rtlCol="0">
            <a:spAutoFit/>
          </a:bodyPr>
          <a:lstStyle/>
          <a:p>
            <a:r>
              <a:rPr lang="en-US" sz="4000" dirty="0" smtClean="0">
                <a:latin typeface="NikoshBAN" pitchFamily="2" charset="0"/>
                <a:cs typeface="NikoshBAN" pitchFamily="2" charset="0"/>
              </a:rPr>
              <a:t>১। </a:t>
            </a:r>
            <a:r>
              <a:rPr lang="en-US" sz="4000" dirty="0" err="1" smtClean="0">
                <a:latin typeface="NikoshBAN" pitchFamily="2" charset="0"/>
                <a:cs typeface="NikoshBAN" pitchFamily="2" charset="0"/>
              </a:rPr>
              <a:t>রাজনৈতিক</a:t>
            </a:r>
            <a:r>
              <a:rPr lang="en-US" sz="4000" dirty="0" smtClean="0">
                <a:latin typeface="NikoshBAN" pitchFamily="2" charset="0"/>
                <a:cs typeface="NikoshBAN" pitchFamily="2" charset="0"/>
              </a:rPr>
              <a:t> ফলাফল</a:t>
            </a:r>
          </a:p>
          <a:p>
            <a:r>
              <a:rPr lang="en-US" sz="4000" dirty="0" smtClean="0">
                <a:latin typeface="NikoshBAN" pitchFamily="2" charset="0"/>
                <a:cs typeface="NikoshBAN" pitchFamily="2" charset="0"/>
              </a:rPr>
              <a:t>২। </a:t>
            </a:r>
            <a:r>
              <a:rPr lang="en-US" sz="4000" dirty="0" err="1" smtClean="0">
                <a:latin typeface="NikoshBAN" pitchFamily="2" charset="0"/>
                <a:cs typeface="NikoshBAN" pitchFamily="2" charset="0"/>
              </a:rPr>
              <a:t>অর্থনৈতিক</a:t>
            </a:r>
            <a:r>
              <a:rPr lang="en-US" sz="4000" dirty="0" smtClean="0">
                <a:latin typeface="NikoshBAN" pitchFamily="2" charset="0"/>
                <a:cs typeface="NikoshBAN" pitchFamily="2" charset="0"/>
              </a:rPr>
              <a:t> ফলাফল </a:t>
            </a:r>
          </a:p>
          <a:p>
            <a:r>
              <a:rPr lang="en-US" sz="4000" dirty="0" smtClean="0">
                <a:latin typeface="NikoshBAN" pitchFamily="2" charset="0"/>
                <a:cs typeface="NikoshBAN" pitchFamily="2" charset="0"/>
              </a:rPr>
              <a:t>৩। </a:t>
            </a:r>
            <a:r>
              <a:rPr lang="en-US" sz="4000" dirty="0" err="1" smtClean="0">
                <a:latin typeface="NikoshBAN" pitchFamily="2" charset="0"/>
                <a:cs typeface="NikoshBAN" pitchFamily="2" charset="0"/>
              </a:rPr>
              <a:t>সামাজিক</a:t>
            </a:r>
            <a:r>
              <a:rPr lang="en-US" sz="4000" dirty="0" smtClean="0">
                <a:latin typeface="NikoshBAN" pitchFamily="2" charset="0"/>
                <a:cs typeface="NikoshBAN" pitchFamily="2" charset="0"/>
              </a:rPr>
              <a:t> ফলাফল</a:t>
            </a:r>
          </a:p>
          <a:p>
            <a:r>
              <a:rPr lang="en-US" sz="4000" dirty="0" smtClean="0">
                <a:latin typeface="NikoshBAN" pitchFamily="2" charset="0"/>
                <a:cs typeface="NikoshBAN" pitchFamily="2" charset="0"/>
              </a:rPr>
              <a:t>৪। </a:t>
            </a:r>
            <a:r>
              <a:rPr lang="en-US" sz="4000" dirty="0" err="1" smtClean="0">
                <a:latin typeface="NikoshBAN" pitchFamily="2" charset="0"/>
                <a:cs typeface="NikoshBAN" pitchFamily="2" charset="0"/>
              </a:rPr>
              <a:t>সাংস্কৃতিক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ফলাফল</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৫।ধর্মীয় </a:t>
            </a:r>
            <a:r>
              <a:rPr lang="en-US" sz="4000" dirty="0" err="1" smtClean="0">
                <a:latin typeface="NikoshBAN" pitchFamily="2" charset="0"/>
                <a:cs typeface="NikoshBAN" pitchFamily="2" charset="0"/>
              </a:rPr>
              <a:t>ফলাফল</a:t>
            </a:r>
            <a:endParaRPr lang="en-US" sz="4000" dirty="0">
              <a:latin typeface="NikoshBAN" pitchFamily="2" charset="0"/>
              <a:cs typeface="NikoshBAN" pitchFamily="2"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4169" t="27119" r="20550" b="14619"/>
          <a:stretch>
            <a:fillRect/>
          </a:stretch>
        </p:blipFill>
        <p:spPr bwMode="auto">
          <a:xfrm>
            <a:off x="604719" y="1472339"/>
            <a:ext cx="11003512" cy="4787921"/>
          </a:xfrm>
          <a:prstGeom prst="rect">
            <a:avLst/>
          </a:prstGeom>
          <a:noFill/>
          <a:ln w="9525">
            <a:noFill/>
            <a:miter lim="800000"/>
            <a:headEnd/>
            <a:tailEnd/>
          </a:ln>
          <a:effectLst/>
        </p:spPr>
      </p:pic>
      <p:sp>
        <p:nvSpPr>
          <p:cNvPr id="5" name="Rectangle 4"/>
          <p:cNvSpPr/>
          <p:nvPr/>
        </p:nvSpPr>
        <p:spPr>
          <a:xfrm>
            <a:off x="2464230" y="480449"/>
            <a:ext cx="7113722"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3নং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dirty="0" smtClean="0">
                <a:latin typeface="NikoshBAN" pitchFamily="2" charset="0"/>
                <a:cs typeface="NikoshBAN" pitchFamily="2" charset="0"/>
              </a:rPr>
              <a:t> 3.1 </a:t>
            </a:r>
            <a:r>
              <a:rPr lang="en-US" sz="3600" dirty="0" err="1" smtClean="0">
                <a:latin typeface="NikoshBAN" pitchFamily="2" charset="0"/>
                <a:cs typeface="NikoshBAN" pitchFamily="2" charset="0"/>
              </a:rPr>
              <a:t>রাজনৈতিক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ফলাফল</a:t>
            </a:r>
            <a:endParaRPr lang="bn-IN" sz="3600" b="1" dirty="0" smtClean="0">
              <a:solidFill>
                <a:schemeClr val="tx1"/>
              </a:solidFill>
              <a:latin typeface="NikoshBAN" panose="02000000000000000000" pitchFamily="2" charset="0"/>
              <a:cs typeface="NikoshBAN" panose="02000000000000000000" pitchFamily="2" charset="0"/>
            </a:endParaRPr>
          </a:p>
        </p:txBody>
      </p:sp>
      <p:pic>
        <p:nvPicPr>
          <p:cNvPr id="6" name="Picture 5" descr="03"/>
          <p:cNvPicPr>
            <a:picLocks noChangeAspect="1" noChangeArrowheads="1"/>
          </p:cNvPicPr>
          <p:nvPr/>
        </p:nvPicPr>
        <p:blipFill>
          <a:blip r:embed="rId3" cstate="print"/>
          <a:srcRect/>
          <a:stretch>
            <a:fillRect/>
          </a:stretch>
        </p:blipFill>
        <p:spPr bwMode="auto">
          <a:xfrm>
            <a:off x="478475" y="0"/>
            <a:ext cx="1531974" cy="1447800"/>
          </a:xfrm>
          <a:prstGeom prst="rect">
            <a:avLst/>
          </a:prstGeom>
          <a:noFill/>
        </p:spPr>
      </p:pic>
      <p:grpSp>
        <p:nvGrpSpPr>
          <p:cNvPr id="7" name="Group 6"/>
          <p:cNvGrpSpPr>
            <a:grpSpLocks/>
          </p:cNvGrpSpPr>
          <p:nvPr/>
        </p:nvGrpSpPr>
        <p:grpSpPr bwMode="auto">
          <a:xfrm>
            <a:off x="10409238" y="0"/>
            <a:ext cx="1477962" cy="1317356"/>
            <a:chOff x="5226" y="648"/>
            <a:chExt cx="2166" cy="2340"/>
          </a:xfrm>
        </p:grpSpPr>
        <p:sp>
          <p:nvSpPr>
            <p:cNvPr id="8" name="Oval 7"/>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smtClean="0">
                  <a:ln w="9525">
                    <a:solidFill>
                      <a:srgbClr val="000000"/>
                    </a:solidFill>
                    <a:round/>
                    <a:headEnd/>
                    <a:tailEnd/>
                  </a:ln>
                  <a:solidFill>
                    <a:srgbClr val="000000"/>
                  </a:solidFill>
                  <a:effectLst/>
                  <a:latin typeface="SutonnyMJ"/>
                  <a:cs typeface="SutonnyMJ"/>
                </a:rPr>
                <a:t>Avãyj</a:t>
              </a:r>
              <a:r>
                <a:rPr lang="en-US" sz="800" kern="10" spc="0" dirty="0" smtClean="0">
                  <a:ln w="9525">
                    <a:solidFill>
                      <a:srgbClr val="000000"/>
                    </a:solidFill>
                    <a:round/>
                    <a:headEnd/>
                    <a:tailEnd/>
                  </a:ln>
                  <a:solidFill>
                    <a:srgbClr val="000000"/>
                  </a:solidFill>
                  <a:effectLst/>
                  <a:latin typeface="SutonnyMJ"/>
                  <a:cs typeface="SutonnyMJ"/>
                </a:rPr>
                <a:t> gvbœvb,01722887751  </a:t>
              </a:r>
              <a:endParaRPr lang="en-US" sz="800" kern="10" spc="0" dirty="0">
                <a:ln w="9525">
                  <a:solidFill>
                    <a:srgbClr val="000000"/>
                  </a:solidFill>
                  <a:round/>
                  <a:headEnd/>
                  <a:tailEnd/>
                </a:ln>
                <a:solidFill>
                  <a:srgbClr val="000000"/>
                </a:solidFill>
                <a:effectLst/>
                <a:latin typeface="SutonnyMJ"/>
                <a:cs typeface="SutonnyMJ"/>
              </a:endParaRPr>
            </a:p>
          </p:txBody>
        </p:sp>
        <p:sp>
          <p:nvSpPr>
            <p:cNvPr id="10" name="Oval 9"/>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smtClean="0">
                  <a:ln w="9525">
                    <a:noFill/>
                    <a:round/>
                    <a:headEnd/>
                    <a:tailEnd/>
                  </a:ln>
                  <a:solidFill>
                    <a:srgbClr val="000000"/>
                  </a:solidFill>
                  <a:effectLst>
                    <a:outerShdw dist="45791" dir="2021404" algn="ctr" rotWithShape="0">
                      <a:srgbClr val="C0C0C0"/>
                    </a:outerShdw>
                  </a:effectLst>
                  <a:latin typeface="SutonnyMJ"/>
                  <a:cs typeface="SutonnyMJ"/>
                </a:rPr>
                <a:t>gvbœvb m¨vi</a:t>
              </a:r>
              <a:endPar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endParaRPr>
            </a:p>
          </p:txBody>
        </p:sp>
      </p:gr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244" y="232476"/>
            <a:ext cx="7113722"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3নং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dirty="0" smtClean="0">
                <a:latin typeface="NikoshBAN" pitchFamily="2" charset="0"/>
                <a:cs typeface="NikoshBAN" pitchFamily="2" charset="0"/>
              </a:rPr>
              <a:t> 3.2অর্থনৈতিক </a:t>
            </a:r>
            <a:r>
              <a:rPr lang="en-US" sz="3600" dirty="0" err="1" smtClean="0">
                <a:latin typeface="NikoshBAN" pitchFamily="2" charset="0"/>
                <a:cs typeface="NikoshBAN" pitchFamily="2" charset="0"/>
              </a:rPr>
              <a:t>ফলাফল</a:t>
            </a:r>
            <a:r>
              <a:rPr lang="en-US" sz="3600" dirty="0" smtClean="0">
                <a:latin typeface="NikoshBAN" pitchFamily="2" charset="0"/>
                <a:cs typeface="NikoshBAN" pitchFamily="2" charset="0"/>
              </a:rPr>
              <a:t> </a:t>
            </a:r>
            <a:endParaRPr lang="bn-IN" sz="3600" b="1" dirty="0" smtClean="0">
              <a:solidFill>
                <a:schemeClr val="tx1"/>
              </a:solidFill>
              <a:latin typeface="NikoshBAN" panose="02000000000000000000" pitchFamily="2" charset="0"/>
              <a:cs typeface="NikoshBAN" panose="02000000000000000000" pitchFamily="2" charset="0"/>
            </a:endParaRPr>
          </a:p>
        </p:txBody>
      </p:sp>
      <p:pic>
        <p:nvPicPr>
          <p:cNvPr id="2051" name="Picture 3"/>
          <p:cNvPicPr>
            <a:picLocks noChangeAspect="1" noChangeArrowheads="1"/>
          </p:cNvPicPr>
          <p:nvPr/>
        </p:nvPicPr>
        <p:blipFill>
          <a:blip r:embed="rId2"/>
          <a:srcRect l="4646" t="60170" r="20907" b="23728"/>
          <a:stretch>
            <a:fillRect/>
          </a:stretch>
        </p:blipFill>
        <p:spPr bwMode="auto">
          <a:xfrm>
            <a:off x="449451" y="1131377"/>
            <a:ext cx="11065789" cy="1177871"/>
          </a:xfrm>
          <a:prstGeom prst="rect">
            <a:avLst/>
          </a:prstGeom>
          <a:noFill/>
          <a:ln w="9525">
            <a:noFill/>
            <a:miter lim="800000"/>
            <a:headEnd/>
            <a:tailEnd/>
          </a:ln>
          <a:effectLst/>
        </p:spPr>
      </p:pic>
      <p:sp>
        <p:nvSpPr>
          <p:cNvPr id="5" name="Rectangle 4"/>
          <p:cNvSpPr/>
          <p:nvPr/>
        </p:nvSpPr>
        <p:spPr>
          <a:xfrm>
            <a:off x="542441" y="1193369"/>
            <a:ext cx="2324745" cy="37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51681" y="2322164"/>
            <a:ext cx="7113722"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3নং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dirty="0" smtClean="0">
                <a:latin typeface="NikoshBAN" pitchFamily="2" charset="0"/>
                <a:cs typeface="NikoshBAN" pitchFamily="2" charset="0"/>
              </a:rPr>
              <a:t> 3.3 </a:t>
            </a:r>
            <a:r>
              <a:rPr lang="en-US" sz="3600" dirty="0" err="1" smtClean="0">
                <a:latin typeface="NikoshBAN" pitchFamily="2" charset="0"/>
                <a:cs typeface="NikoshBAN" pitchFamily="2" charset="0"/>
              </a:rPr>
              <a:t>সামাজিক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ফলাফল</a:t>
            </a:r>
            <a:endParaRPr lang="bn-IN" sz="3600" b="1" dirty="0" smtClean="0">
              <a:solidFill>
                <a:schemeClr val="tx1"/>
              </a:solidFill>
              <a:latin typeface="NikoshBAN" panose="02000000000000000000" pitchFamily="2" charset="0"/>
              <a:cs typeface="NikoshBAN" panose="02000000000000000000" pitchFamily="2" charset="0"/>
            </a:endParaRPr>
          </a:p>
        </p:txBody>
      </p:sp>
      <p:pic>
        <p:nvPicPr>
          <p:cNvPr id="2052" name="Picture 4"/>
          <p:cNvPicPr>
            <a:picLocks noChangeAspect="1" noChangeArrowheads="1"/>
          </p:cNvPicPr>
          <p:nvPr/>
        </p:nvPicPr>
        <p:blipFill>
          <a:blip r:embed="rId3"/>
          <a:srcRect l="4765" t="34110" r="20669" b="34110"/>
          <a:stretch>
            <a:fillRect/>
          </a:stretch>
        </p:blipFill>
        <p:spPr bwMode="auto">
          <a:xfrm>
            <a:off x="542441" y="3146155"/>
            <a:ext cx="11081288" cy="3115160"/>
          </a:xfrm>
          <a:prstGeom prst="rect">
            <a:avLst/>
          </a:prstGeom>
          <a:noFill/>
          <a:ln w="9525">
            <a:noFill/>
            <a:miter lim="800000"/>
            <a:headEnd/>
            <a:tailEnd/>
          </a:ln>
          <a:effectLst/>
        </p:spPr>
      </p:pic>
      <p:sp>
        <p:nvSpPr>
          <p:cNvPr id="8" name="Rectangle 7"/>
          <p:cNvSpPr/>
          <p:nvPr/>
        </p:nvSpPr>
        <p:spPr>
          <a:xfrm>
            <a:off x="2805193" y="5749871"/>
            <a:ext cx="8756543" cy="867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4646" t="20975" r="21145" b="42373"/>
          <a:stretch>
            <a:fillRect/>
          </a:stretch>
        </p:blipFill>
        <p:spPr bwMode="auto">
          <a:xfrm>
            <a:off x="464948" y="697424"/>
            <a:ext cx="11050293" cy="2681207"/>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l="4687" t="28337" r="20747" b="30032"/>
          <a:stretch>
            <a:fillRect/>
          </a:stretch>
        </p:blipFill>
        <p:spPr bwMode="auto">
          <a:xfrm>
            <a:off x="464948" y="3270142"/>
            <a:ext cx="11096788" cy="3045417"/>
          </a:xfrm>
          <a:prstGeom prst="rect">
            <a:avLst/>
          </a:prstGeom>
          <a:noFill/>
          <a:ln w="9525">
            <a:noFill/>
            <a:miter lim="800000"/>
            <a:headEnd/>
            <a:tailEnd/>
          </a:ln>
          <a:effectLst/>
        </p:spPr>
      </p:pic>
      <p:sp>
        <p:nvSpPr>
          <p:cNvPr id="5" name="Rectangle 4"/>
          <p:cNvSpPr/>
          <p:nvPr/>
        </p:nvSpPr>
        <p:spPr>
          <a:xfrm>
            <a:off x="4029557" y="232475"/>
            <a:ext cx="7113722" cy="667429"/>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3নং </a:t>
            </a:r>
            <a:r>
              <a:rPr lang="bn-IN" sz="3600" b="1" dirty="0" smtClean="0">
                <a:solidFill>
                  <a:schemeClr val="tx1"/>
                </a:solidFill>
                <a:latin typeface="NikoshBAN" panose="02000000000000000000" pitchFamily="2" charset="0"/>
                <a:cs typeface="NikoshBAN" panose="02000000000000000000" pitchFamily="2" charset="0"/>
              </a:rPr>
              <a:t>শিখন ফলঃ</a:t>
            </a:r>
            <a:r>
              <a:rPr lang="en-US" sz="3600" dirty="0" smtClean="0">
                <a:latin typeface="NikoshBAN" pitchFamily="2" charset="0"/>
                <a:cs typeface="NikoshBAN" pitchFamily="2" charset="0"/>
              </a:rPr>
              <a:t> 3.4 </a:t>
            </a:r>
            <a:r>
              <a:rPr lang="en-US" sz="3600" dirty="0" err="1" smtClean="0">
                <a:latin typeface="NikoshBAN" pitchFamily="2" charset="0"/>
                <a:cs typeface="NikoshBAN" pitchFamily="2" charset="0"/>
              </a:rPr>
              <a:t>সাংস্কৃতিক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ফলাফল</a:t>
            </a:r>
            <a:endParaRPr lang="bn-IN" sz="3600" b="1" dirty="0" smtClean="0">
              <a:solidFill>
                <a:schemeClr val="tx1"/>
              </a:solidFill>
              <a:latin typeface="NikoshBAN" panose="02000000000000000000" pitchFamily="2" charset="0"/>
              <a:cs typeface="NikoshBAN" panose="02000000000000000000" pitchFamily="2" charset="0"/>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888" y="704088"/>
            <a:ext cx="8650598" cy="1143000"/>
          </a:xfrm>
          <a:solidFill>
            <a:schemeClr val="accent4">
              <a:lumMod val="40000"/>
              <a:lumOff val="60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sz="8100" b="1" dirty="0" err="1" smtClean="0">
                <a:solidFill>
                  <a:srgbClr val="7030A0"/>
                </a:solidFill>
              </a:rPr>
              <a:t>একক</a:t>
            </a:r>
            <a:r>
              <a:rPr lang="en-US" sz="8100" b="1" dirty="0" smtClean="0">
                <a:solidFill>
                  <a:srgbClr val="7030A0"/>
                </a:solidFill>
              </a:rPr>
              <a:t> কাজ </a:t>
            </a:r>
            <a:endParaRPr lang="en-US" sz="8100" b="1" dirty="0">
              <a:solidFill>
                <a:srgbClr val="7030A0"/>
              </a:solidFill>
            </a:endParaRPr>
          </a:p>
        </p:txBody>
      </p:sp>
      <p:sp>
        <p:nvSpPr>
          <p:cNvPr id="3" name="Content Placeholder 2"/>
          <p:cNvSpPr>
            <a:spLocks noGrp="1"/>
          </p:cNvSpPr>
          <p:nvPr>
            <p:ph idx="1"/>
          </p:nvPr>
        </p:nvSpPr>
        <p:spPr>
          <a:xfrm>
            <a:off x="608092" y="2023969"/>
            <a:ext cx="11553746" cy="3808796"/>
          </a:xfrm>
        </p:spPr>
        <p:txBody>
          <a:bodyPr>
            <a:normAutofit/>
          </a:bodyPr>
          <a:lstStyle/>
          <a:p>
            <a:pPr>
              <a:lnSpc>
                <a:spcPct val="150000"/>
              </a:lnSpc>
              <a:buNone/>
            </a:pPr>
            <a:r>
              <a:rPr lang="en-US" sz="4400" b="1" dirty="0" smtClean="0">
                <a:latin typeface="NikoshBAN" pitchFamily="2" charset="0"/>
                <a:cs typeface="NikoshBAN" pitchFamily="2" charset="0"/>
              </a:rPr>
              <a:t>১। মুসলমানদের সিন্ধু বিজয়ের </a:t>
            </a:r>
            <a:r>
              <a:rPr lang="en-US" sz="4400" b="1" dirty="0" err="1" smtClean="0">
                <a:latin typeface="NikoshBAN" pitchFamily="2" charset="0"/>
                <a:cs typeface="NikoshBAN" pitchFamily="2" charset="0"/>
              </a:rPr>
              <a:t>কয়েকটি</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কারণ</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লিখ</a:t>
            </a:r>
            <a:r>
              <a:rPr lang="en-US" sz="4400" b="1" dirty="0" smtClean="0">
                <a:latin typeface="NikoshBAN" pitchFamily="2" charset="0"/>
                <a:cs typeface="NikoshBAN" pitchFamily="2" charset="0"/>
              </a:rPr>
              <a:t>। </a:t>
            </a:r>
          </a:p>
          <a:p>
            <a:pPr>
              <a:lnSpc>
                <a:spcPct val="150000"/>
              </a:lnSpc>
              <a:buNone/>
            </a:pPr>
            <a:endParaRPr lang="en-US" sz="49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888" y="704088"/>
            <a:ext cx="8650598" cy="1143000"/>
          </a:xfrm>
          <a:solidFill>
            <a:schemeClr val="accent1">
              <a:lumMod val="40000"/>
              <a:lumOff val="60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sz="8100" b="1" dirty="0" err="1" smtClean="0">
                <a:solidFill>
                  <a:srgbClr val="7030A0"/>
                </a:solidFill>
              </a:rPr>
              <a:t>দলীয়</a:t>
            </a:r>
            <a:r>
              <a:rPr lang="en-US" sz="8100" b="1" dirty="0" smtClean="0">
                <a:solidFill>
                  <a:srgbClr val="7030A0"/>
                </a:solidFill>
              </a:rPr>
              <a:t> কাজ </a:t>
            </a:r>
            <a:endParaRPr lang="en-US" sz="8100" b="1" dirty="0">
              <a:solidFill>
                <a:srgbClr val="7030A0"/>
              </a:solidFill>
            </a:endParaRPr>
          </a:p>
        </p:txBody>
      </p:sp>
      <p:sp>
        <p:nvSpPr>
          <p:cNvPr id="3" name="Content Placeholder 2"/>
          <p:cNvSpPr>
            <a:spLocks noGrp="1"/>
          </p:cNvSpPr>
          <p:nvPr>
            <p:ph idx="1"/>
          </p:nvPr>
        </p:nvSpPr>
        <p:spPr>
          <a:xfrm>
            <a:off x="608092" y="2023969"/>
            <a:ext cx="10945654" cy="3090472"/>
          </a:xfrm>
        </p:spPr>
        <p:txBody>
          <a:bodyPr>
            <a:normAutofit fontScale="85000" lnSpcReduction="20000"/>
          </a:bodyPr>
          <a:lstStyle/>
          <a:p>
            <a:pPr>
              <a:lnSpc>
                <a:spcPct val="150000"/>
              </a:lnSpc>
              <a:buNone/>
            </a:pPr>
            <a:r>
              <a:rPr lang="en-US" sz="5400" b="1" dirty="0" smtClean="0">
                <a:latin typeface="NikoshBAN" pitchFamily="2" charset="0"/>
                <a:cs typeface="NikoshBAN" pitchFamily="2" charset="0"/>
              </a:rPr>
              <a:t> মুসলমানদের সিন্ধু </a:t>
            </a:r>
            <a:r>
              <a:rPr lang="en-US" sz="5400" b="1" dirty="0" err="1" smtClean="0">
                <a:latin typeface="NikoshBAN" pitchFamily="2" charset="0"/>
                <a:cs typeface="NikoshBAN" pitchFamily="2" charset="0"/>
              </a:rPr>
              <a:t>বিজেয়ের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উদ্দেশ্যে</a:t>
            </a:r>
            <a:r>
              <a:rPr lang="en-US" sz="5400" b="1" dirty="0" smtClean="0">
                <a:latin typeface="NikoshBAN" pitchFamily="2" charset="0"/>
                <a:cs typeface="NikoshBAN" pitchFamily="2" charset="0"/>
              </a:rPr>
              <a:t>- </a:t>
            </a:r>
          </a:p>
          <a:p>
            <a:pPr>
              <a:lnSpc>
                <a:spcPct val="150000"/>
              </a:lnSpc>
              <a:buNone/>
            </a:pPr>
            <a:r>
              <a:rPr lang="en-US" sz="5400" b="1" dirty="0" smtClean="0">
                <a:latin typeface="NikoshBAN" pitchFamily="2" charset="0"/>
                <a:cs typeface="NikoshBAN" pitchFamily="2" charset="0"/>
              </a:rPr>
              <a:t>1। </a:t>
            </a:r>
            <a:r>
              <a:rPr lang="en-US" sz="5400" b="1" dirty="0" err="1" smtClean="0">
                <a:latin typeface="NikoshBAN" pitchFamily="2" charset="0"/>
                <a:cs typeface="NikoshBAN" pitchFamily="2" charset="0"/>
              </a:rPr>
              <a:t>রাজনৈতিক</a:t>
            </a:r>
            <a:endParaRPr lang="en-US" sz="5400" b="1" dirty="0" smtClean="0">
              <a:latin typeface="NikoshBAN" pitchFamily="2" charset="0"/>
              <a:cs typeface="NikoshBAN" pitchFamily="2" charset="0"/>
            </a:endParaRPr>
          </a:p>
          <a:p>
            <a:pPr>
              <a:lnSpc>
                <a:spcPct val="150000"/>
              </a:lnSpc>
              <a:buNone/>
            </a:pPr>
            <a:r>
              <a:rPr lang="en-US" sz="5400" b="1" dirty="0" smtClean="0">
                <a:latin typeface="NikoshBAN" pitchFamily="2" charset="0"/>
                <a:cs typeface="NikoshBAN" pitchFamily="2" charset="0"/>
              </a:rPr>
              <a:t>2। </a:t>
            </a:r>
            <a:r>
              <a:rPr lang="en-US" sz="5400" b="1" dirty="0" err="1" smtClean="0">
                <a:latin typeface="NikoshBAN" pitchFamily="2" charset="0"/>
                <a:cs typeface="NikoshBAN" pitchFamily="2" charset="0"/>
              </a:rPr>
              <a:t>ধর্মীয়</a:t>
            </a:r>
            <a:r>
              <a:rPr lang="en-US" sz="5400" b="1" dirty="0" smtClean="0">
                <a:latin typeface="NikoshBAN" pitchFamily="2" charset="0"/>
                <a:cs typeface="NikoshBAN" pitchFamily="2" charset="0"/>
              </a:rPr>
              <a:t> </a:t>
            </a:r>
          </a:p>
          <a:p>
            <a:pPr>
              <a:lnSpc>
                <a:spcPct val="150000"/>
              </a:lnSpc>
              <a:buNone/>
            </a:pPr>
            <a:endParaRPr lang="en-US" sz="5400" b="1" dirty="0" smtClean="0"/>
          </a:p>
          <a:p>
            <a:pPr>
              <a:lnSpc>
                <a:spcPct val="150000"/>
              </a:lnSpc>
              <a:buNone/>
            </a:pPr>
            <a:endParaRPr lang="en-US" sz="5400" dirty="0" smtClean="0"/>
          </a:p>
          <a:p>
            <a:pPr>
              <a:lnSpc>
                <a:spcPct val="150000"/>
              </a:lnSpc>
              <a:buNone/>
            </a:pPr>
            <a:endParaRPr lang="en-US" sz="5400" dirty="0"/>
          </a:p>
        </p:txBody>
      </p:sp>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146" y="276007"/>
            <a:ext cx="4432515" cy="1242827"/>
          </a:xfrm>
          <a:solidFill>
            <a:schemeClr val="accent6">
              <a:lumMod val="40000"/>
              <a:lumOff val="60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6600" b="1" dirty="0" err="1" smtClean="0">
                <a:solidFill>
                  <a:schemeClr val="tx1"/>
                </a:solidFill>
                <a:latin typeface="NikoshBAN" pitchFamily="2" charset="0"/>
                <a:cs typeface="NikoshBAN" pitchFamily="2" charset="0"/>
              </a:rPr>
              <a:t>সার</a:t>
            </a:r>
            <a:r>
              <a:rPr lang="en-US" sz="6600" b="1" dirty="0" smtClean="0">
                <a:solidFill>
                  <a:schemeClr val="tx1"/>
                </a:solidFill>
                <a:latin typeface="NikoshBAN" pitchFamily="2" charset="0"/>
                <a:cs typeface="NikoshBAN" pitchFamily="2" charset="0"/>
              </a:rPr>
              <a:t> </a:t>
            </a:r>
            <a:r>
              <a:rPr lang="en-US" sz="6600" b="1" dirty="0" err="1" smtClean="0">
                <a:solidFill>
                  <a:schemeClr val="tx1"/>
                </a:solidFill>
                <a:latin typeface="NikoshBAN" pitchFamily="2" charset="0"/>
                <a:cs typeface="NikoshBAN" pitchFamily="2" charset="0"/>
              </a:rPr>
              <a:t>সংক্ষেপ</a:t>
            </a:r>
            <a:r>
              <a:rPr lang="en-US" sz="6600" b="1" dirty="0" smtClean="0">
                <a:solidFill>
                  <a:schemeClr val="tx1"/>
                </a:solidFill>
                <a:latin typeface="NikoshBAN" pitchFamily="2" charset="0"/>
                <a:cs typeface="NikoshBAN" pitchFamily="2" charset="0"/>
              </a:rPr>
              <a:t> </a:t>
            </a:r>
            <a:endParaRPr lang="en-US" sz="6600" b="1" dirty="0">
              <a:solidFill>
                <a:schemeClr val="tx1"/>
              </a:solidFill>
              <a:latin typeface="NikoshBAN" pitchFamily="2" charset="0"/>
              <a:cs typeface="NikoshBAN" pitchFamily="2" charset="0"/>
            </a:endParaRPr>
          </a:p>
        </p:txBody>
      </p:sp>
      <p:pic>
        <p:nvPicPr>
          <p:cNvPr id="1026" name="Picture 2"/>
          <p:cNvPicPr>
            <a:picLocks noChangeAspect="1" noChangeArrowheads="1"/>
          </p:cNvPicPr>
          <p:nvPr/>
        </p:nvPicPr>
        <p:blipFill>
          <a:blip r:embed="rId2"/>
          <a:srcRect l="4765" t="32203" r="21503" b="37712"/>
          <a:stretch>
            <a:fillRect/>
          </a:stretch>
        </p:blipFill>
        <p:spPr bwMode="auto">
          <a:xfrm>
            <a:off x="147016" y="1673817"/>
            <a:ext cx="11709187" cy="3518115"/>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888" y="704088"/>
            <a:ext cx="8650598" cy="1143000"/>
          </a:xfrm>
          <a:solidFill>
            <a:schemeClr val="tx2">
              <a:lumMod val="40000"/>
              <a:lumOff val="60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sz="8100" b="1" dirty="0" err="1" smtClean="0">
                <a:solidFill>
                  <a:schemeClr val="tx1"/>
                </a:solidFill>
              </a:rPr>
              <a:t>মূল্যায়ন</a:t>
            </a:r>
            <a:r>
              <a:rPr lang="en-US" sz="8100" b="1" dirty="0" smtClean="0">
                <a:solidFill>
                  <a:srgbClr val="7030A0"/>
                </a:solidFill>
              </a:rPr>
              <a:t> </a:t>
            </a:r>
            <a:endParaRPr lang="en-US" sz="8100" b="1" dirty="0">
              <a:solidFill>
                <a:srgbClr val="7030A0"/>
              </a:solidFill>
            </a:endParaRPr>
          </a:p>
        </p:txBody>
      </p:sp>
      <p:sp>
        <p:nvSpPr>
          <p:cNvPr id="3" name="Content Placeholder 2"/>
          <p:cNvSpPr>
            <a:spLocks noGrp="1"/>
          </p:cNvSpPr>
          <p:nvPr>
            <p:ph idx="1"/>
          </p:nvPr>
        </p:nvSpPr>
        <p:spPr>
          <a:xfrm>
            <a:off x="608092" y="2023969"/>
            <a:ext cx="10945654" cy="3772148"/>
          </a:xfrm>
        </p:spPr>
        <p:txBody>
          <a:bodyPr>
            <a:normAutofit/>
          </a:bodyPr>
          <a:lstStyle/>
          <a:p>
            <a:pPr>
              <a:lnSpc>
                <a:spcPct val="150000"/>
              </a:lnSpc>
              <a:buNone/>
            </a:pPr>
            <a:r>
              <a:rPr lang="en-US" sz="4900" b="1" dirty="0" smtClean="0">
                <a:latin typeface="NikoshBAN" pitchFamily="2" charset="0"/>
                <a:cs typeface="NikoshBAN" pitchFamily="2" charset="0"/>
              </a:rPr>
              <a:t>১। </a:t>
            </a:r>
            <a:r>
              <a:rPr lang="en-US" sz="4900" b="1" dirty="0" err="1" smtClean="0">
                <a:latin typeface="NikoshBAN" pitchFamily="2" charset="0"/>
                <a:cs typeface="NikoshBAN" pitchFamily="2" charset="0"/>
              </a:rPr>
              <a:t>কত</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সালে</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আরবরা</a:t>
            </a:r>
            <a:r>
              <a:rPr lang="en-US" sz="4900" b="1" dirty="0" smtClean="0">
                <a:latin typeface="NikoshBAN" pitchFamily="2" charset="0"/>
                <a:cs typeface="NikoshBAN" pitchFamily="2" charset="0"/>
              </a:rPr>
              <a:t> সিন্ধু </a:t>
            </a:r>
            <a:r>
              <a:rPr lang="en-US" sz="4900" b="1" dirty="0" err="1" smtClean="0">
                <a:latin typeface="NikoshBAN" pitchFamily="2" charset="0"/>
                <a:cs typeface="NikoshBAN" pitchFamily="2" charset="0"/>
              </a:rPr>
              <a:t>বিজয়</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লাভ</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করে</a:t>
            </a:r>
            <a:r>
              <a:rPr lang="en-US" sz="4900" b="1" dirty="0" smtClean="0">
                <a:latin typeface="NikoshBAN" pitchFamily="2" charset="0"/>
                <a:cs typeface="NikoshBAN" pitchFamily="2" charset="0"/>
              </a:rPr>
              <a:t>? </a:t>
            </a:r>
          </a:p>
          <a:p>
            <a:pPr>
              <a:lnSpc>
                <a:spcPct val="150000"/>
              </a:lnSpc>
              <a:buNone/>
            </a:pPr>
            <a:r>
              <a:rPr lang="en-US" sz="4900" b="1" dirty="0" smtClean="0">
                <a:latin typeface="NikoshBAN" pitchFamily="2" charset="0"/>
                <a:cs typeface="NikoshBAN" pitchFamily="2" charset="0"/>
              </a:rPr>
              <a:t>২। </a:t>
            </a:r>
            <a:r>
              <a:rPr lang="en-US" sz="4900" b="1" dirty="0" err="1" smtClean="0">
                <a:latin typeface="NikoshBAN" pitchFamily="2" charset="0"/>
                <a:cs typeface="NikoshBAN" pitchFamily="2" charset="0"/>
              </a:rPr>
              <a:t>রাজ</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দাহির</a:t>
            </a:r>
            <a:r>
              <a:rPr lang="en-US" sz="4900" b="1" dirty="0" smtClean="0">
                <a:latin typeface="NikoshBAN" pitchFamily="2" charset="0"/>
                <a:cs typeface="NikoshBAN" pitchFamily="2" charset="0"/>
              </a:rPr>
              <a:t> কে </a:t>
            </a:r>
            <a:r>
              <a:rPr lang="en-US" sz="4900" b="1" dirty="0" err="1" smtClean="0">
                <a:latin typeface="NikoshBAN" pitchFamily="2" charset="0"/>
                <a:cs typeface="NikoshBAN" pitchFamily="2" charset="0"/>
              </a:rPr>
              <a:t>ছিলেন</a:t>
            </a:r>
            <a:r>
              <a:rPr lang="en-US" sz="4900" b="1" dirty="0" smtClean="0">
                <a:latin typeface="NikoshBAN" pitchFamily="2" charset="0"/>
                <a:cs typeface="NikoshBAN" pitchFamily="2" charset="0"/>
              </a:rPr>
              <a:t>? </a:t>
            </a:r>
          </a:p>
          <a:p>
            <a:pPr>
              <a:lnSpc>
                <a:spcPct val="150000"/>
              </a:lnSpc>
              <a:buNone/>
            </a:pPr>
            <a:r>
              <a:rPr lang="en-US" sz="4900" b="1" dirty="0" smtClean="0">
                <a:latin typeface="NikoshBAN" pitchFamily="2" charset="0"/>
                <a:cs typeface="NikoshBAN" pitchFamily="2" charset="0"/>
              </a:rPr>
              <a:t>৩। </a:t>
            </a:r>
            <a:r>
              <a:rPr lang="en-US" sz="4900" b="1" dirty="0" err="1" smtClean="0">
                <a:latin typeface="NikoshBAN" pitchFamily="2" charset="0"/>
                <a:cs typeface="NikoshBAN" pitchFamily="2" charset="0"/>
              </a:rPr>
              <a:t>রাজ</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দাহিরের</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স্ত্রীর</a:t>
            </a:r>
            <a:r>
              <a:rPr lang="en-US" sz="4900" b="1" dirty="0" smtClean="0">
                <a:latin typeface="NikoshBAN" pitchFamily="2" charset="0"/>
                <a:cs typeface="NikoshBAN" pitchFamily="2" charset="0"/>
              </a:rPr>
              <a:t> </a:t>
            </a:r>
            <a:r>
              <a:rPr lang="en-US" sz="4900" b="1" dirty="0" err="1" smtClean="0">
                <a:latin typeface="NikoshBAN" pitchFamily="2" charset="0"/>
                <a:cs typeface="NikoshBAN" pitchFamily="2" charset="0"/>
              </a:rPr>
              <a:t>নাম</a:t>
            </a:r>
            <a:r>
              <a:rPr lang="en-US" sz="4900" b="1" dirty="0" smtClean="0">
                <a:latin typeface="NikoshBAN" pitchFamily="2" charset="0"/>
                <a:cs typeface="NikoshBAN" pitchFamily="2" charset="0"/>
              </a:rPr>
              <a:t> কী? </a:t>
            </a:r>
          </a:p>
          <a:p>
            <a:pPr>
              <a:lnSpc>
                <a:spcPct val="150000"/>
              </a:lnSpc>
              <a:buNone/>
            </a:pPr>
            <a:endParaRPr lang="en-US" sz="4400" dirty="0" smtClean="0"/>
          </a:p>
          <a:p>
            <a:pPr>
              <a:lnSpc>
                <a:spcPct val="150000"/>
              </a:lnSpc>
              <a:buNone/>
            </a:pPr>
            <a:endParaRPr lang="en-US" sz="44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3749" y="2300749"/>
            <a:ext cx="5548393" cy="1496336"/>
          </a:xfrm>
        </p:spPr>
        <p:txBody>
          <a:bodyPr>
            <a:normAutofit fontScale="70000" lnSpcReduction="20000"/>
          </a:bodyPr>
          <a:lstStyle/>
          <a:p>
            <a:pPr>
              <a:lnSpc>
                <a:spcPct val="150000"/>
              </a:lnSpc>
              <a:buNone/>
            </a:pPr>
            <a:r>
              <a:rPr lang="en-US" sz="5400" b="1" dirty="0" smtClean="0"/>
              <a:t>	</a:t>
            </a:r>
            <a:r>
              <a:rPr lang="en-US" sz="8100" b="1" dirty="0" smtClean="0">
                <a:latin typeface="NikoshBAN" pitchFamily="2" charset="0"/>
                <a:cs typeface="NikoshBAN" pitchFamily="2" charset="0"/>
              </a:rPr>
              <a:t>সিন্ধু বিজয়ের ফলাফল </a:t>
            </a:r>
          </a:p>
          <a:p>
            <a:pPr algn="ctr">
              <a:buNone/>
            </a:pPr>
            <a:endParaRPr lang="en-US" sz="5400" b="1" dirty="0"/>
          </a:p>
        </p:txBody>
      </p:sp>
      <p:sp>
        <p:nvSpPr>
          <p:cNvPr id="4" name="Title 1"/>
          <p:cNvSpPr txBox="1">
            <a:spLocks/>
          </p:cNvSpPr>
          <p:nvPr/>
        </p:nvSpPr>
        <p:spPr>
          <a:xfrm>
            <a:off x="1729345" y="659093"/>
            <a:ext cx="8650598" cy="1143000"/>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horz" lIns="0" tIns="56167" rIns="0" bIns="0" anchor="b">
            <a:normAutofit fontScale="92500" lnSpcReduction="10000"/>
          </a:bodyPr>
          <a:lstStyle/>
          <a:p>
            <a:pPr lvl="0" algn="ctr">
              <a:spcBef>
                <a:spcPct val="0"/>
              </a:spcBef>
            </a:pPr>
            <a:r>
              <a:rPr lang="en-US" sz="8100" b="1" dirty="0" smtClean="0">
                <a:solidFill>
                  <a:srgbClr val="7030A0"/>
                </a:solidFill>
                <a:latin typeface="NikoshBAN" pitchFamily="2" charset="0"/>
                <a:cs typeface="NikoshBAN" pitchFamily="2" charset="0"/>
              </a:rPr>
              <a:t>বাড়ির কাজ </a:t>
            </a:r>
            <a:endParaRPr lang="en-US" sz="8100" b="1" dirty="0">
              <a:solidFill>
                <a:srgbClr val="7030A0"/>
              </a:solidFill>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8254" y="176981"/>
            <a:ext cx="6944017" cy="1252204"/>
          </a:xfrm>
          <a:prstGeom prst="rect">
            <a:avLst/>
          </a:prstGeom>
          <a:ln/>
        </p:spPr>
        <p:style>
          <a:lnRef idx="1">
            <a:schemeClr val="accent2"/>
          </a:lnRef>
          <a:fillRef idx="2">
            <a:schemeClr val="accent2"/>
          </a:fillRef>
          <a:effectRef idx="1">
            <a:schemeClr val="accent2"/>
          </a:effectRef>
          <a:fontRef idx="minor">
            <a:schemeClr val="dk1"/>
          </a:fontRef>
        </p:style>
        <p:txBody>
          <a:bodyPr wrap="square" lIns="112334" tIns="56167" rIns="112334" bIns="56167" rtlCol="0">
            <a:spAutoFit/>
          </a:bodyPr>
          <a:lstStyle/>
          <a:p>
            <a:pPr algn="ctr"/>
            <a:r>
              <a:rPr lang="en-US" sz="7400" b="1" dirty="0" err="1" smtClean="0">
                <a:solidFill>
                  <a:schemeClr val="tx1"/>
                </a:solidFill>
                <a:latin typeface="NikoshBAN" panose="02000000000000000000" pitchFamily="2" charset="0"/>
                <a:cs typeface="NikoshBAN" panose="02000000000000000000" pitchFamily="2" charset="0"/>
              </a:rPr>
              <a:t>পরিচিতি</a:t>
            </a:r>
            <a:endParaRPr lang="en-US" sz="74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49687" y="1378636"/>
            <a:ext cx="11637944" cy="2144756"/>
          </a:xfrm>
          <a:prstGeom prst="rect">
            <a:avLst/>
          </a:prstGeom>
          <a:solidFill>
            <a:schemeClr val="accent3">
              <a:lumMod val="40000"/>
              <a:lumOff val="60000"/>
            </a:schemeClr>
          </a:solidFill>
          <a:ln w="57150">
            <a:solidFill>
              <a:srgbClr val="002060"/>
            </a:solidFill>
          </a:ln>
        </p:spPr>
        <p:txBody>
          <a:bodyPr wrap="square" lIns="112334" tIns="56167" rIns="112334" bIns="56167" rtlCol="0">
            <a:spAutoFit/>
          </a:bodyPr>
          <a:lstStyle/>
          <a:p>
            <a:pPr algn="ctr"/>
            <a:r>
              <a:rPr lang="en-US" sz="4400" b="1" dirty="0" err="1" smtClean="0">
                <a:latin typeface="NikoshBAN" panose="02000000000000000000" pitchFamily="2" charset="0"/>
                <a:cs typeface="NikoshBAN" panose="02000000000000000000" pitchFamily="2" charset="0"/>
              </a:rPr>
              <a:t>আব্দুল</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মান্নান</a:t>
            </a:r>
            <a:r>
              <a:rPr lang="en-US" sz="4400" b="1" dirty="0" smtClean="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প্রভাষক</a:t>
            </a:r>
            <a:r>
              <a:rPr lang="en-US" sz="4400" b="1" dirty="0" smtClean="0">
                <a:latin typeface="NikoshBAN" panose="02000000000000000000" pitchFamily="2" charset="0"/>
                <a:cs typeface="NikoshBAN" panose="02000000000000000000" pitchFamily="2" charset="0"/>
              </a:rPr>
              <a:t>-</a:t>
            </a:r>
            <a:r>
              <a:rPr lang="en-US" sz="4400" b="1" dirty="0" err="1" smtClean="0">
                <a:latin typeface="NikoshBAN" panose="02000000000000000000" pitchFamily="2" charset="0"/>
                <a:cs typeface="NikoshBAN" panose="02000000000000000000" pitchFamily="2" charset="0"/>
              </a:rPr>
              <a:t>ইসলামের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ইতিহাস</a:t>
            </a:r>
            <a:r>
              <a:rPr lang="en-US" sz="4400" b="1" dirty="0" smtClean="0">
                <a:latin typeface="NikoshBAN" panose="02000000000000000000" pitchFamily="2" charset="0"/>
                <a:cs typeface="NikoshBAN" panose="02000000000000000000" pitchFamily="2" charset="0"/>
              </a:rPr>
              <a:t> ও </a:t>
            </a:r>
            <a:r>
              <a:rPr lang="en-US" sz="4400" b="1" dirty="0" err="1" smtClean="0">
                <a:latin typeface="NikoshBAN" panose="02000000000000000000" pitchFamily="2" charset="0"/>
                <a:cs typeface="NikoshBAN" panose="02000000000000000000" pitchFamily="2" charset="0"/>
              </a:rPr>
              <a:t>সংস্কৃতি</a:t>
            </a:r>
            <a:endParaRPr lang="bn-IN" sz="4400" b="1" dirty="0">
              <a:latin typeface="NikoshBAN" panose="02000000000000000000" pitchFamily="2" charset="0"/>
              <a:cs typeface="NikoshBAN" panose="02000000000000000000" pitchFamily="2" charset="0"/>
            </a:endParaRPr>
          </a:p>
          <a:p>
            <a:pPr algn="ctr"/>
            <a:r>
              <a:rPr lang="en-US" sz="4400" b="1" dirty="0" err="1" smtClean="0">
                <a:latin typeface="NikoshBAN" panose="02000000000000000000" pitchFamily="2" charset="0"/>
                <a:cs typeface="NikoshBAN" panose="02000000000000000000" pitchFamily="2" charset="0"/>
              </a:rPr>
              <a:t>মেহনাজ</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হোসেন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মীম</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আদর্শ</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সরকারি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কলেজ</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তিতাস</a:t>
            </a:r>
            <a:r>
              <a:rPr lang="bn-IN" sz="4400" b="1" dirty="0" smtClean="0">
                <a:latin typeface="NikoshBAN" panose="02000000000000000000" pitchFamily="2" charset="0"/>
                <a:cs typeface="NikoshBAN" panose="02000000000000000000" pitchFamily="2" charset="0"/>
              </a:rPr>
              <a:t>, কুমিল্লা।</a:t>
            </a:r>
            <a:endParaRPr lang="en-US" sz="4400" b="1" dirty="0" smtClean="0">
              <a:latin typeface="NikoshBAN" panose="02000000000000000000" pitchFamily="2" charset="0"/>
              <a:cs typeface="NikoshBAN" panose="02000000000000000000" pitchFamily="2" charset="0"/>
            </a:endParaRPr>
          </a:p>
          <a:p>
            <a:pPr algn="ctr"/>
            <a:r>
              <a:rPr lang="bn-IN" sz="4400" b="1" dirty="0" smtClean="0">
                <a:latin typeface="NikoshBAN" panose="02000000000000000000" pitchFamily="2" charset="0"/>
                <a:cs typeface="NikoshBAN" panose="02000000000000000000" pitchFamily="2" charset="0"/>
              </a:rPr>
              <a:t> </a:t>
            </a:r>
            <a:r>
              <a:rPr lang="en-US" sz="4400" b="1" dirty="0" smtClean="0">
                <a:latin typeface="NikoshBAN" panose="02000000000000000000" pitchFamily="2" charset="0"/>
                <a:cs typeface="NikoshBAN" panose="02000000000000000000" pitchFamily="2" charset="0"/>
              </a:rPr>
              <a:t>01958-372223</a:t>
            </a:r>
            <a:endParaRPr lang="bn-IN" sz="4400" b="1" dirty="0" smtClean="0">
              <a:latin typeface="NikoshBAN" panose="02000000000000000000" pitchFamily="2" charset="0"/>
              <a:cs typeface="NikoshBAN" panose="02000000000000000000" pitchFamily="2" charset="0"/>
            </a:endParaRPr>
          </a:p>
        </p:txBody>
      </p:sp>
      <p:sp>
        <p:nvSpPr>
          <p:cNvPr id="4" name="Rectangle 3"/>
          <p:cNvSpPr/>
          <p:nvPr/>
        </p:nvSpPr>
        <p:spPr>
          <a:xfrm>
            <a:off x="343030" y="4128117"/>
            <a:ext cx="11257495" cy="2450914"/>
          </a:xfrm>
          <a:prstGeom prst="rect">
            <a:avLst/>
          </a:prstGeom>
          <a:solidFill>
            <a:schemeClr val="bg1"/>
          </a:solidFill>
          <a:ln w="57150">
            <a:solidFill>
              <a:srgbClr val="7030A0"/>
            </a:solidFill>
          </a:ln>
        </p:spPr>
        <p:style>
          <a:lnRef idx="0">
            <a:schemeClr val="accent6"/>
          </a:lnRef>
          <a:fillRef idx="3">
            <a:schemeClr val="accent6"/>
          </a:fillRef>
          <a:effectRef idx="3">
            <a:schemeClr val="accent6"/>
          </a:effectRef>
          <a:fontRef idx="minor">
            <a:schemeClr val="lt1"/>
          </a:fontRef>
        </p:style>
        <p:txBody>
          <a:bodyPr lIns="112334" tIns="56167" rIns="112334" bIns="56167" rtlCol="0" anchor="ctr"/>
          <a:lstStyle/>
          <a:p>
            <a:pPr algn="ctr"/>
            <a:endParaRPr lang="en-US" sz="4900" b="1" dirty="0" smtClean="0">
              <a:solidFill>
                <a:schemeClr val="tx1"/>
              </a:solidFill>
              <a:latin typeface="NikoshBAN" panose="02000000000000000000" pitchFamily="2" charset="0"/>
              <a:cs typeface="NikoshBAN" panose="02000000000000000000" pitchFamily="2" charset="0"/>
            </a:endParaRPr>
          </a:p>
          <a:p>
            <a:pPr algn="ctr"/>
            <a:r>
              <a:rPr lang="bn-IN" sz="4900" b="1" dirty="0" smtClean="0">
                <a:solidFill>
                  <a:schemeClr val="tx1"/>
                </a:solidFill>
                <a:latin typeface="NikoshBAN" panose="02000000000000000000" pitchFamily="2" charset="0"/>
                <a:cs typeface="NikoshBAN" panose="02000000000000000000" pitchFamily="2" charset="0"/>
              </a:rPr>
              <a:t>বিষয়ঃ</a:t>
            </a:r>
            <a:r>
              <a:rPr lang="en-US" sz="4900" b="1" dirty="0" smtClean="0">
                <a:solidFill>
                  <a:schemeClr val="tx1"/>
                </a:solidFill>
                <a:latin typeface="NikoshBAN" panose="02000000000000000000" pitchFamily="2" charset="0"/>
                <a:cs typeface="NikoshBAN" panose="02000000000000000000" pitchFamily="2" charset="0"/>
              </a:rPr>
              <a:t> </a:t>
            </a:r>
            <a:r>
              <a:rPr lang="bn-IN" sz="4900" b="1" dirty="0" smtClean="0">
                <a:solidFill>
                  <a:schemeClr val="tx1"/>
                </a:solidFill>
                <a:latin typeface="NikoshBAN" panose="02000000000000000000" pitchFamily="2" charset="0"/>
                <a:cs typeface="NikoshBAN" panose="02000000000000000000" pitchFamily="2" charset="0"/>
              </a:rPr>
              <a:t>ইসলামের ইতিহাস ও সংস্কৃতি</a:t>
            </a:r>
          </a:p>
          <a:p>
            <a:pPr algn="ctr"/>
            <a:r>
              <a:rPr lang="en-US" sz="4900" b="1" dirty="0" smtClean="0">
                <a:solidFill>
                  <a:schemeClr val="tx1"/>
                </a:solidFill>
                <a:latin typeface="NikoshBAN" panose="02000000000000000000" pitchFamily="2" charset="0"/>
                <a:cs typeface="NikoshBAN" panose="02000000000000000000" pitchFamily="2" charset="0"/>
              </a:rPr>
              <a:t> </a:t>
            </a:r>
            <a:r>
              <a:rPr lang="bn-IN" sz="4900" b="1" dirty="0" smtClean="0">
                <a:solidFill>
                  <a:schemeClr val="tx1"/>
                </a:solidFill>
                <a:latin typeface="NikoshBAN" panose="02000000000000000000" pitchFamily="2" charset="0"/>
                <a:cs typeface="NikoshBAN" panose="02000000000000000000" pitchFamily="2" charset="0"/>
              </a:rPr>
              <a:t>শ্রেনিঃ দ্বাদশ</a:t>
            </a:r>
            <a:r>
              <a:rPr lang="en-US" sz="4900" b="1" dirty="0" smtClean="0">
                <a:solidFill>
                  <a:schemeClr val="tx1"/>
                </a:solidFill>
                <a:latin typeface="NikoshBAN" panose="02000000000000000000" pitchFamily="2" charset="0"/>
                <a:cs typeface="NikoshBAN" panose="02000000000000000000" pitchFamily="2" charset="0"/>
              </a:rPr>
              <a:t>,  </a:t>
            </a:r>
            <a:r>
              <a:rPr lang="en-US" sz="4900" b="1" dirty="0" err="1" smtClean="0">
                <a:solidFill>
                  <a:schemeClr val="tx1"/>
                </a:solidFill>
                <a:latin typeface="NikoshBAN" panose="02000000000000000000" pitchFamily="2" charset="0"/>
                <a:cs typeface="NikoshBAN" panose="02000000000000000000" pitchFamily="2" charset="0"/>
              </a:rPr>
              <a:t>সময়ঃ</a:t>
            </a:r>
            <a:r>
              <a:rPr lang="en-US" sz="4900" b="1" dirty="0" smtClean="0">
                <a:solidFill>
                  <a:schemeClr val="tx1"/>
                </a:solidFill>
                <a:latin typeface="NikoshBAN" panose="02000000000000000000" pitchFamily="2" charset="0"/>
                <a:cs typeface="NikoshBAN" panose="02000000000000000000" pitchFamily="2" charset="0"/>
              </a:rPr>
              <a:t> ৬০ </a:t>
            </a:r>
            <a:r>
              <a:rPr lang="en-US" sz="4900" b="1" dirty="0" err="1" smtClean="0">
                <a:solidFill>
                  <a:schemeClr val="tx1"/>
                </a:solidFill>
                <a:latin typeface="NikoshBAN" panose="02000000000000000000" pitchFamily="2" charset="0"/>
                <a:cs typeface="NikoshBAN" panose="02000000000000000000" pitchFamily="2" charset="0"/>
              </a:rPr>
              <a:t>মিনিট</a:t>
            </a:r>
            <a:r>
              <a:rPr lang="en-US" sz="4900" b="1" dirty="0" smtClean="0">
                <a:solidFill>
                  <a:schemeClr val="tx1"/>
                </a:solidFill>
                <a:latin typeface="NikoshBAN" panose="02000000000000000000" pitchFamily="2" charset="0"/>
                <a:cs typeface="NikoshBAN" panose="02000000000000000000" pitchFamily="2" charset="0"/>
              </a:rPr>
              <a:t> </a:t>
            </a:r>
            <a:endParaRPr lang="bn-IN" sz="4900" b="1" dirty="0" smtClean="0">
              <a:solidFill>
                <a:schemeClr val="tx1"/>
              </a:solidFill>
              <a:latin typeface="NikoshBAN" panose="02000000000000000000" pitchFamily="2" charset="0"/>
              <a:cs typeface="NikoshBAN" panose="02000000000000000000" pitchFamily="2" charset="0"/>
            </a:endParaRPr>
          </a:p>
          <a:p>
            <a:pPr algn="ctr"/>
            <a:r>
              <a:rPr lang="en-US" sz="4900" b="1" smtClean="0">
                <a:solidFill>
                  <a:schemeClr val="tx1"/>
                </a:solidFill>
                <a:latin typeface="NikoshBAN" panose="02000000000000000000" pitchFamily="2" charset="0"/>
                <a:cs typeface="NikoshBAN" panose="02000000000000000000" pitchFamily="2" charset="0"/>
              </a:rPr>
              <a:t> </a:t>
            </a:r>
            <a:endParaRPr lang="bn-IN" sz="4900" b="1" dirty="0" smtClean="0">
              <a:solidFill>
                <a:schemeClr val="tx1"/>
              </a:solidFill>
              <a:latin typeface="NikoshBAN" panose="02000000000000000000" pitchFamily="2" charset="0"/>
              <a:cs typeface="NikoshBAN" panose="02000000000000000000" pitchFamily="2" charset="0"/>
            </a:endParaRPr>
          </a:p>
          <a:p>
            <a:endParaRPr lang="en-US" sz="2500" dirty="0"/>
          </a:p>
        </p:txBody>
      </p:sp>
    </p:spTree>
    <p:extLst>
      <p:ext uri="{BB962C8B-B14F-4D97-AF65-F5344CB8AC3E}">
        <p14:creationId xmlns="" xmlns:p14="http://schemas.microsoft.com/office/powerpoint/2010/main" val="936603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61838" cy="1735758"/>
          </a:xfr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buNone/>
            </a:pPr>
            <a:r>
              <a:rPr lang="en-US" sz="14000" b="1" dirty="0" smtClean="0">
                <a:solidFill>
                  <a:schemeClr val="bg1"/>
                </a:solidFill>
                <a:latin typeface="NikoshBAN" pitchFamily="2" charset="0"/>
                <a:cs typeface="NikoshBAN" pitchFamily="2" charset="0"/>
              </a:rPr>
              <a:t>ধন্যবাদ</a:t>
            </a:r>
            <a:r>
              <a:rPr lang="en-US" sz="14000" b="1" dirty="0" smtClean="0">
                <a:solidFill>
                  <a:srgbClr val="CC00FF"/>
                </a:solidFill>
                <a:latin typeface="NikoshBAN" pitchFamily="2" charset="0"/>
                <a:cs typeface="NikoshBAN" pitchFamily="2" charset="0"/>
              </a:rPr>
              <a:t> </a:t>
            </a:r>
          </a:p>
        </p:txBody>
      </p:sp>
      <p:pic>
        <p:nvPicPr>
          <p:cNvPr id="4" name="Picture 2" descr="D:\mobile self samsung9060\21e4\19.9.2014\5\wild_flowers_wild_plants_nature_217563.jpg"/>
          <p:cNvPicPr>
            <a:picLocks noChangeAspect="1" noChangeArrowheads="1"/>
          </p:cNvPicPr>
          <p:nvPr/>
        </p:nvPicPr>
        <p:blipFill>
          <a:blip r:embed="rId2"/>
          <a:srcRect/>
          <a:stretch>
            <a:fillRect/>
          </a:stretch>
        </p:blipFill>
        <p:spPr bwMode="auto">
          <a:xfrm>
            <a:off x="2053864" y="2162137"/>
            <a:ext cx="5858478" cy="3798882"/>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8.jpg"/>
          <p:cNvPicPr>
            <a:picLocks noChangeAspect="1"/>
          </p:cNvPicPr>
          <p:nvPr/>
        </p:nvPicPr>
        <p:blipFill>
          <a:blip r:embed="rId2"/>
          <a:srcRect l="3529" t="15945" r="5002" b="5246"/>
          <a:stretch>
            <a:fillRect/>
          </a:stretch>
        </p:blipFill>
        <p:spPr>
          <a:xfrm>
            <a:off x="281216" y="216976"/>
            <a:ext cx="11559489" cy="6330365"/>
          </a:xfrm>
          <a:prstGeom prst="rect">
            <a:avLst/>
          </a:prstGeom>
          <a:ln w="76200">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style.rotation</p:attrName>
                                        </p:attrNameLst>
                                      </p:cBhvr>
                                      <p:tavLst>
                                        <p:tav tm="0">
                                          <p:val>
                                            <p:fltVal val="90"/>
                                          </p:val>
                                        </p:tav>
                                        <p:tav tm="100000">
                                          <p:val>
                                            <p:fltVal val="0"/>
                                          </p:val>
                                        </p:tav>
                                      </p:tavLst>
                                    </p:anim>
                                    <p:animEffect transition="in" filter="fade">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751" y="191729"/>
            <a:ext cx="6463792" cy="1252204"/>
          </a:xfrm>
          <a:prstGeom prst="rect">
            <a:avLst/>
          </a:prstGeom>
          <a:solidFill>
            <a:srgbClr val="00B050"/>
          </a:solidFill>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wrap="square" lIns="112334" tIns="56167" rIns="112334" bIns="56167" rtlCol="0">
            <a:spAutoFit/>
          </a:bodyPr>
          <a:lstStyle/>
          <a:p>
            <a:pPr algn="ctr"/>
            <a:r>
              <a:rPr lang="bn-IN" sz="7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পাঠ শিরোনাম </a:t>
            </a:r>
            <a:endParaRPr lang="en-US" sz="7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142478" y="2618535"/>
            <a:ext cx="10540259" cy="1621536"/>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lIns="112334" tIns="56167" rIns="112334" bIns="56167" rtlCol="0">
            <a:spAutoFit/>
          </a:bodyPr>
          <a:lstStyle/>
          <a:p>
            <a:pPr algn="ctr"/>
            <a:r>
              <a:rPr lang="bn-IN" sz="9800" b="1" dirty="0" smtClean="0">
                <a:solidFill>
                  <a:schemeClr val="tx1"/>
                </a:solidFill>
                <a:latin typeface="NikoshBAN" panose="02000000000000000000" pitchFamily="2" charset="0"/>
                <a:cs typeface="NikoshBAN" panose="02000000000000000000" pitchFamily="2" charset="0"/>
              </a:rPr>
              <a:t>“</a:t>
            </a:r>
            <a:r>
              <a:rPr lang="en-US" sz="9800" b="1" dirty="0" smtClean="0">
                <a:solidFill>
                  <a:schemeClr val="tx1"/>
                </a:solidFill>
                <a:latin typeface="NikoshBAN" panose="02000000000000000000" pitchFamily="2" charset="0"/>
                <a:cs typeface="NikoshBAN" panose="02000000000000000000" pitchFamily="2" charset="0"/>
              </a:rPr>
              <a:t>আরবদের সিন্ধু </a:t>
            </a:r>
            <a:r>
              <a:rPr lang="en-US" sz="9800" b="1" dirty="0" err="1" smtClean="0">
                <a:solidFill>
                  <a:schemeClr val="tx1"/>
                </a:solidFill>
                <a:latin typeface="NikoshBAN" panose="02000000000000000000" pitchFamily="2" charset="0"/>
                <a:cs typeface="NikoshBAN" panose="02000000000000000000" pitchFamily="2" charset="0"/>
              </a:rPr>
              <a:t>বিজয়</a:t>
            </a:r>
            <a:r>
              <a:rPr lang="bn-IN" sz="9800" b="1" dirty="0" smtClean="0">
                <a:solidFill>
                  <a:schemeClr val="tx1"/>
                </a:solidFill>
                <a:latin typeface="NikoshBAN" panose="02000000000000000000" pitchFamily="2" charset="0"/>
                <a:cs typeface="NikoshBAN" panose="02000000000000000000" pitchFamily="2" charset="0"/>
              </a:rPr>
              <a:t>” </a:t>
            </a:r>
            <a:endParaRPr lang="en-US" sz="9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73454280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362" y="5597237"/>
            <a:ext cx="10245428" cy="900546"/>
          </a:xfrm>
        </p:spPr>
        <p:txBody>
          <a:bodyPr>
            <a:noAutofit/>
          </a:bodyPr>
          <a:lstStyle/>
          <a:p>
            <a:r>
              <a:rPr lang="en-US" sz="7400" dirty="0" err="1" smtClean="0"/>
              <a:t>মোহাম্মদ</a:t>
            </a:r>
            <a:r>
              <a:rPr lang="en-US" sz="7400" dirty="0" smtClean="0"/>
              <a:t> </a:t>
            </a:r>
            <a:r>
              <a:rPr lang="en-US" sz="7400" dirty="0" err="1" smtClean="0"/>
              <a:t>বিন</a:t>
            </a:r>
            <a:r>
              <a:rPr lang="en-US" sz="7400" dirty="0" smtClean="0"/>
              <a:t> </a:t>
            </a:r>
            <a:r>
              <a:rPr lang="en-US" sz="7400" dirty="0" err="1" smtClean="0"/>
              <a:t>কাশিম</a:t>
            </a:r>
            <a:endParaRPr lang="en-US" sz="7400" dirty="0"/>
          </a:p>
        </p:txBody>
      </p:sp>
      <p:pic>
        <p:nvPicPr>
          <p:cNvPr id="5" name="Picture 4" descr="ibn_kashem-2018-04-08-09-14-20.jpg"/>
          <p:cNvPicPr>
            <a:picLocks noChangeAspect="1"/>
          </p:cNvPicPr>
          <p:nvPr/>
        </p:nvPicPr>
        <p:blipFill>
          <a:blip r:embed="rId2"/>
          <a:stretch>
            <a:fillRect/>
          </a:stretch>
        </p:blipFill>
        <p:spPr>
          <a:xfrm>
            <a:off x="2321813" y="207826"/>
            <a:ext cx="7057550" cy="5306290"/>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kol-1\Desktop\reconquistarendiciongranada.jpg"/>
          <p:cNvPicPr>
            <a:picLocks noChangeAspect="1" noChangeArrowheads="1"/>
          </p:cNvPicPr>
          <p:nvPr/>
        </p:nvPicPr>
        <p:blipFill>
          <a:blip r:embed="rId2"/>
          <a:srcRect/>
          <a:stretch>
            <a:fillRect/>
          </a:stretch>
        </p:blipFill>
        <p:spPr bwMode="auto">
          <a:xfrm>
            <a:off x="1020025" y="235986"/>
            <a:ext cx="10062941" cy="4866957"/>
          </a:xfrm>
          <a:prstGeom prst="rect">
            <a:avLst/>
          </a:prstGeom>
          <a:noFill/>
        </p:spPr>
      </p:pic>
      <p:sp>
        <p:nvSpPr>
          <p:cNvPr id="5" name="TextBox 4"/>
          <p:cNvSpPr txBox="1"/>
          <p:nvPr/>
        </p:nvSpPr>
        <p:spPr>
          <a:xfrm>
            <a:off x="276401" y="5163653"/>
            <a:ext cx="11553751" cy="852095"/>
          </a:xfrm>
          <a:prstGeom prst="rect">
            <a:avLst/>
          </a:prstGeom>
        </p:spPr>
        <p:style>
          <a:lnRef idx="1">
            <a:schemeClr val="accent5"/>
          </a:lnRef>
          <a:fillRef idx="3">
            <a:schemeClr val="accent5"/>
          </a:fillRef>
          <a:effectRef idx="2">
            <a:schemeClr val="accent5"/>
          </a:effectRef>
          <a:fontRef idx="minor">
            <a:schemeClr val="lt1"/>
          </a:fontRef>
        </p:style>
        <p:txBody>
          <a:bodyPr wrap="square" lIns="112334" tIns="56167" rIns="112334" bIns="56167" rtlCol="0">
            <a:spAutoFit/>
          </a:bodyPr>
          <a:lstStyle/>
          <a:p>
            <a:pPr algn="ctr"/>
            <a:r>
              <a:rPr lang="en-US" sz="4800" b="1" dirty="0" smtClean="0">
                <a:solidFill>
                  <a:schemeClr val="tx1"/>
                </a:solidFill>
                <a:latin typeface="NikoshBAN" panose="02000000000000000000" pitchFamily="2" charset="0"/>
                <a:cs typeface="NikoshBAN" panose="02000000000000000000" pitchFamily="2" charset="0"/>
              </a:rPr>
              <a:t>আরবদের সিন্ধু </a:t>
            </a:r>
            <a:r>
              <a:rPr lang="en-US" sz="4800" b="1" dirty="0" err="1" smtClean="0">
                <a:solidFill>
                  <a:schemeClr val="tx1"/>
                </a:solidFill>
                <a:latin typeface="NikoshBAN" panose="02000000000000000000" pitchFamily="2" charset="0"/>
                <a:cs typeface="NikoshBAN" panose="02000000000000000000" pitchFamily="2" charset="0"/>
              </a:rPr>
              <a:t>বিজয়ের</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যুদ্ধের</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ছবি</a:t>
            </a:r>
            <a:r>
              <a:rPr lang="en-US" sz="4800" b="1" dirty="0" smtClean="0">
                <a:solidFill>
                  <a:schemeClr val="tx1"/>
                </a:solidFill>
                <a:latin typeface="NikoshBAN" panose="02000000000000000000" pitchFamily="2" charset="0"/>
                <a:cs typeface="NikoshBAN" panose="02000000000000000000" pitchFamily="2" charset="0"/>
              </a:rPr>
              <a:t>. </a:t>
            </a:r>
            <a:r>
              <a:rPr lang="bn-IN" sz="4800" b="1" dirty="0" smtClean="0">
                <a:solidFill>
                  <a:schemeClr val="tx1"/>
                </a:solidFill>
                <a:latin typeface="NikoshBAN" panose="02000000000000000000" pitchFamily="2" charset="0"/>
                <a:cs typeface="NikoshBAN" panose="02000000000000000000" pitchFamily="2" charset="0"/>
              </a:rPr>
              <a:t> </a:t>
            </a:r>
            <a:r>
              <a:rPr lang="en-US" sz="4800" b="1" dirty="0" smtClean="0">
                <a:solidFill>
                  <a:schemeClr val="tx1"/>
                </a:solidFill>
                <a:latin typeface="NikoshBAN" panose="02000000000000000000" pitchFamily="2" charset="0"/>
                <a:cs typeface="NikoshBAN" panose="02000000000000000000" pitchFamily="2" charset="0"/>
              </a:rPr>
              <a:t>৭১২ </a:t>
            </a:r>
            <a:r>
              <a:rPr lang="en-US" sz="4800" b="1" dirty="0" err="1" smtClean="0">
                <a:solidFill>
                  <a:schemeClr val="tx1"/>
                </a:solidFill>
                <a:latin typeface="NikoshBAN" panose="02000000000000000000" pitchFamily="2" charset="0"/>
                <a:cs typeface="NikoshBAN" panose="02000000000000000000" pitchFamily="2" charset="0"/>
              </a:rPr>
              <a:t>খ্রিষ্টাব্দ</a:t>
            </a:r>
            <a:r>
              <a:rPr lang="en-US" sz="4800" b="1" dirty="0" smtClean="0">
                <a:solidFill>
                  <a:schemeClr val="tx1"/>
                </a:solidFill>
                <a:latin typeface="NikoshBAN" panose="02000000000000000000" pitchFamily="2" charset="0"/>
                <a:cs typeface="NikoshBAN" panose="02000000000000000000" pitchFamily="2" charset="0"/>
              </a:rPr>
              <a:t> </a:t>
            </a:r>
            <a:endParaRPr lang="en-US"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7345428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7182" y="456888"/>
            <a:ext cx="5263416" cy="1252204"/>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bn-IN" sz="7400" b="1" dirty="0" smtClean="0">
                <a:solidFill>
                  <a:schemeClr val="tx1"/>
                </a:solidFill>
                <a:latin typeface="NikoshBAN" panose="02000000000000000000" pitchFamily="2" charset="0"/>
                <a:cs typeface="NikoshBAN" panose="02000000000000000000" pitchFamily="2" charset="0"/>
              </a:rPr>
              <a:t>শিখন ফলঃ</a:t>
            </a:r>
          </a:p>
        </p:txBody>
      </p:sp>
      <p:pic>
        <p:nvPicPr>
          <p:cNvPr id="4" name="Picture 3" descr="Logo-web-version-300x300"/>
          <p:cNvPicPr>
            <a:picLocks noChangeAspect="1" noChangeArrowheads="1"/>
          </p:cNvPicPr>
          <p:nvPr/>
        </p:nvPicPr>
        <p:blipFill>
          <a:blip r:embed="rId2"/>
          <a:srcRect/>
          <a:stretch>
            <a:fillRect/>
          </a:stretch>
        </p:blipFill>
        <p:spPr bwMode="auto">
          <a:xfrm>
            <a:off x="818148" y="186190"/>
            <a:ext cx="1481250" cy="1277471"/>
          </a:xfrm>
          <a:prstGeom prst="rect">
            <a:avLst/>
          </a:prstGeom>
          <a:noFill/>
          <a:ln w="9525">
            <a:noFill/>
            <a:miter lim="800000"/>
            <a:headEnd/>
            <a:tailEnd/>
          </a:ln>
        </p:spPr>
      </p:pic>
      <p:sp>
        <p:nvSpPr>
          <p:cNvPr id="6" name="TextBox 5"/>
          <p:cNvSpPr txBox="1"/>
          <p:nvPr/>
        </p:nvSpPr>
        <p:spPr>
          <a:xfrm>
            <a:off x="927733" y="1963119"/>
            <a:ext cx="9845041"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err="1" smtClean="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এই</a:t>
            </a:r>
            <a:r>
              <a:rPr lang="en-US" sz="7200" b="1" dirty="0" smtClean="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 </a:t>
            </a:r>
            <a:r>
              <a:rPr lang="en-US" sz="7200" b="1" dirty="0" err="1">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পাঠ</a:t>
            </a:r>
            <a:r>
              <a:rPr lang="en-US" sz="72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 </a:t>
            </a:r>
            <a:r>
              <a:rPr lang="en-US" sz="7200" b="1" dirty="0" err="1">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শেষে</a:t>
            </a:r>
            <a:r>
              <a:rPr lang="en-US" sz="72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 </a:t>
            </a:r>
            <a:r>
              <a:rPr lang="en-US" sz="7200" b="1" dirty="0" err="1">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শিক্ষার্থীরা</a:t>
            </a:r>
            <a:r>
              <a:rPr lang="en-US" sz="72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 </a:t>
            </a:r>
          </a:p>
        </p:txBody>
      </p:sp>
      <p:pic>
        <p:nvPicPr>
          <p:cNvPr id="7" name="Picture 6" descr="03"/>
          <p:cNvPicPr>
            <a:picLocks noChangeAspect="1" noChangeArrowheads="1"/>
          </p:cNvPicPr>
          <p:nvPr/>
        </p:nvPicPr>
        <p:blipFill>
          <a:blip r:embed="rId3" cstate="print"/>
          <a:srcRect/>
          <a:stretch>
            <a:fillRect/>
          </a:stretch>
        </p:blipFill>
        <p:spPr bwMode="auto">
          <a:xfrm>
            <a:off x="9653471" y="0"/>
            <a:ext cx="1531974" cy="1447800"/>
          </a:xfrm>
          <a:prstGeom prst="rect">
            <a:avLst/>
          </a:prstGeom>
          <a:noFill/>
        </p:spPr>
      </p:pic>
      <p:sp>
        <p:nvSpPr>
          <p:cNvPr id="8" name="Rounded Rectangle 7"/>
          <p:cNvSpPr/>
          <p:nvPr/>
        </p:nvSpPr>
        <p:spPr>
          <a:xfrm>
            <a:off x="914400" y="3115159"/>
            <a:ext cx="10755824" cy="3363133"/>
          </a:xfrm>
          <a:prstGeom prst="roundRect">
            <a:avLst/>
          </a:prstGeom>
          <a:blipFill>
            <a:blip r:embed="rId4"/>
            <a:tile tx="0" ty="0" sx="100000" sy="10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chemeClr val="tx1"/>
                </a:solidFill>
                <a:latin typeface="NikoshBAN" panose="02000000000000000000" pitchFamily="2" charset="0"/>
                <a:cs typeface="NikoshBAN" panose="02000000000000000000" pitchFamily="2" charset="0"/>
              </a:rPr>
              <a:t>১। </a:t>
            </a:r>
            <a:r>
              <a:rPr lang="en-US" sz="4000" dirty="0" err="1" smtClean="0">
                <a:solidFill>
                  <a:schemeClr val="tx1"/>
                </a:solidFill>
                <a:latin typeface="NikoshBAN" panose="02000000000000000000" pitchFamily="2" charset="0"/>
                <a:cs typeface="NikoshBAN" panose="02000000000000000000" pitchFamily="2" charset="0"/>
              </a:rPr>
              <a:t>মুসলমানদের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সিন্ধু</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অভিযানের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কারণ</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বর্ণনা</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করতে</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পারবে</a:t>
            </a:r>
            <a:r>
              <a:rPr lang="en-US" sz="4000" dirty="0" smtClean="0">
                <a:solidFill>
                  <a:schemeClr val="tx1"/>
                </a:solidFill>
                <a:latin typeface="NikoshBAN" panose="02000000000000000000" pitchFamily="2" charset="0"/>
                <a:cs typeface="NikoshBAN" panose="02000000000000000000" pitchFamily="2" charset="0"/>
              </a:rPr>
              <a:t>।  </a:t>
            </a:r>
            <a:endParaRPr lang="bn-IN" sz="4000" dirty="0" smtClean="0">
              <a:solidFill>
                <a:schemeClr val="tx1"/>
              </a:solidFill>
              <a:latin typeface="NikoshBAN" panose="02000000000000000000" pitchFamily="2" charset="0"/>
              <a:cs typeface="NikoshBAN" panose="02000000000000000000" pitchFamily="2" charset="0"/>
            </a:endParaRPr>
          </a:p>
          <a:p>
            <a:r>
              <a:rPr lang="bn-IN" sz="4000" dirty="0" smtClean="0">
                <a:solidFill>
                  <a:schemeClr val="tx1"/>
                </a:solidFill>
                <a:latin typeface="NikoshBAN" panose="02000000000000000000" pitchFamily="2" charset="0"/>
                <a:cs typeface="NikoshBAN" panose="02000000000000000000" pitchFamily="2" charset="0"/>
              </a:rPr>
              <a:t>২। </a:t>
            </a:r>
            <a:r>
              <a:rPr lang="en-US" sz="4000" dirty="0" err="1" smtClean="0">
                <a:solidFill>
                  <a:schemeClr val="tx1"/>
                </a:solidFill>
                <a:latin typeface="NikoshBAN" panose="02000000000000000000" pitchFamily="2" charset="0"/>
                <a:cs typeface="NikoshBAN" panose="02000000000000000000" pitchFamily="2" charset="0"/>
              </a:rPr>
              <a:t>সিন্ধু</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বিজয়ের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itchFamily="2" charset="0"/>
                <a:cs typeface="NikoshBAN" pitchFamily="2" charset="0"/>
              </a:rPr>
              <a:t>বিবরণ</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দিতে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পারবে</a:t>
            </a:r>
            <a:r>
              <a:rPr lang="en-US" sz="4000" dirty="0" smtClean="0">
                <a:solidFill>
                  <a:schemeClr val="tx1"/>
                </a:solidFill>
                <a:latin typeface="NikoshBAN" pitchFamily="2" charset="0"/>
                <a:cs typeface="NikoshBAN" pitchFamily="2" charset="0"/>
              </a:rPr>
              <a:t>। </a:t>
            </a:r>
            <a:endParaRPr lang="bn-IN" sz="4000" dirty="0" smtClean="0">
              <a:solidFill>
                <a:schemeClr val="tx1"/>
              </a:solidFill>
              <a:latin typeface="NikoshBAN" panose="02000000000000000000" pitchFamily="2" charset="0"/>
              <a:cs typeface="NikoshBAN" panose="02000000000000000000" pitchFamily="2" charset="0"/>
            </a:endParaRPr>
          </a:p>
          <a:p>
            <a:r>
              <a:rPr lang="bn-IN" sz="4000" dirty="0" smtClean="0">
                <a:solidFill>
                  <a:schemeClr val="tx1"/>
                </a:solidFill>
                <a:latin typeface="NikoshBAN" panose="02000000000000000000" pitchFamily="2" charset="0"/>
                <a:cs typeface="NikoshBAN" panose="02000000000000000000" pitchFamily="2" charset="0"/>
              </a:rPr>
              <a:t>৩। </a:t>
            </a:r>
            <a:r>
              <a:rPr lang="en-US" sz="4000" dirty="0" err="1" smtClean="0">
                <a:solidFill>
                  <a:schemeClr val="tx1"/>
                </a:solidFill>
                <a:latin typeface="NikoshBAN" panose="02000000000000000000" pitchFamily="2" charset="0"/>
                <a:cs typeface="NikoshBAN" panose="02000000000000000000" pitchFamily="2" charset="0"/>
              </a:rPr>
              <a:t>সিন্ধু</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বিজয়ের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ফলাফল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ব্যাখ্যা</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পারবে</a:t>
            </a:r>
            <a:r>
              <a:rPr lang="en-US" sz="4000" dirty="0" smtClean="0">
                <a:solidFill>
                  <a:schemeClr val="tx1"/>
                </a:solidFill>
                <a:latin typeface="NikoshBAN" pitchFamily="2" charset="0"/>
                <a:cs typeface="NikoshBAN" pitchFamily="2" charset="0"/>
              </a:rPr>
              <a:t>। । </a:t>
            </a:r>
          </a:p>
        </p:txBody>
      </p:sp>
    </p:spTree>
    <p:extLst>
      <p:ext uri="{BB962C8B-B14F-4D97-AF65-F5344CB8AC3E}">
        <p14:creationId xmlns="" xmlns:p14="http://schemas.microsoft.com/office/powerpoint/2010/main" val="122864443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1967" y="524220"/>
            <a:ext cx="7700099" cy="646331"/>
          </a:xfrm>
          <a:prstGeom prst="rect">
            <a:avLst/>
          </a:prstGeom>
        </p:spPr>
        <p:txBody>
          <a:bodyPr wrap="square">
            <a:spAutoFit/>
          </a:bodyPr>
          <a:lstStyle/>
          <a:p>
            <a:r>
              <a:rPr lang="bn-IN" sz="3600" dirty="0" smtClean="0">
                <a:latin typeface="NikoshBAN" panose="02000000000000000000" pitchFamily="2" charset="0"/>
                <a:cs typeface="NikoshBAN" panose="02000000000000000000" pitchFamily="2" charset="0"/>
              </a:rPr>
              <a:t>১। </a:t>
            </a:r>
            <a:r>
              <a:rPr lang="en-US" sz="3600" dirty="0" smtClean="0">
                <a:latin typeface="NikoshBAN" panose="02000000000000000000" pitchFamily="2" charset="0"/>
                <a:cs typeface="NikoshBAN" panose="02000000000000000000" pitchFamily="2" charset="0"/>
              </a:rPr>
              <a:t>মুসলমানদের সিন্ধু </a:t>
            </a:r>
            <a:r>
              <a:rPr lang="en-US" sz="3600" dirty="0" err="1" smtClean="0">
                <a:latin typeface="NikoshBAN" panose="02000000000000000000" pitchFamily="2" charset="0"/>
                <a:cs typeface="NikoshBAN" panose="02000000000000000000" pitchFamily="2" charset="0"/>
              </a:rPr>
              <a:t>অভিযানের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কারণ</a:t>
            </a:r>
            <a:r>
              <a:rPr lang="en-US" sz="3600" b="1" dirty="0" smtClean="0">
                <a:latin typeface="NikoshBAN" panose="02000000000000000000" pitchFamily="2" charset="0"/>
                <a:cs typeface="NikoshBAN" panose="02000000000000000000" pitchFamily="2" charset="0"/>
              </a:rPr>
              <a:t>।  </a:t>
            </a:r>
            <a:endParaRPr lang="bn-IN" sz="3600" b="1" dirty="0" smtClean="0">
              <a:latin typeface="NikoshBAN" panose="02000000000000000000" pitchFamily="2" charset="0"/>
              <a:cs typeface="NikoshBAN" panose="02000000000000000000" pitchFamily="2" charset="0"/>
            </a:endParaRPr>
          </a:p>
        </p:txBody>
      </p:sp>
      <p:sp>
        <p:nvSpPr>
          <p:cNvPr id="3" name="TextBox 2"/>
          <p:cNvSpPr txBox="1"/>
          <p:nvPr/>
        </p:nvSpPr>
        <p:spPr>
          <a:xfrm>
            <a:off x="703898" y="1455638"/>
            <a:ext cx="3994758" cy="646331"/>
          </a:xfrm>
          <a:prstGeom prst="rect">
            <a:avLst/>
          </a:prstGeom>
          <a:blipFill>
            <a:blip r:embed="rId2"/>
            <a:tile tx="0" ty="0" sx="100000" sy="100000" flip="none" algn="tl"/>
          </a:blipFill>
        </p:spPr>
        <p:txBody>
          <a:bodyPr wrap="square" rtlCol="0">
            <a:spAutoFit/>
          </a:bodyPr>
          <a:lstStyle/>
          <a:p>
            <a:r>
              <a:rPr lang="en-US" sz="3600" dirty="0" smtClean="0">
                <a:latin typeface="NikoshBAN" pitchFamily="2" charset="0"/>
                <a:cs typeface="NikoshBAN" pitchFamily="2" charset="0"/>
              </a:rPr>
              <a:t>ক. </a:t>
            </a:r>
            <a:r>
              <a:rPr lang="en-US" sz="3600" dirty="0" err="1" smtClean="0">
                <a:latin typeface="NikoshBAN" pitchFamily="2" charset="0"/>
                <a:cs typeface="NikoshBAN" pitchFamily="2" charset="0"/>
              </a:rPr>
              <a:t>পরোক্ষ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endParaRPr lang="en-US" sz="3600" dirty="0" smtClean="0">
              <a:latin typeface="NikoshBAN" pitchFamily="2" charset="0"/>
              <a:cs typeface="NikoshBAN" pitchFamily="2" charset="0"/>
            </a:endParaRPr>
          </a:p>
        </p:txBody>
      </p:sp>
      <p:sp>
        <p:nvSpPr>
          <p:cNvPr id="5" name="TextBox 4"/>
          <p:cNvSpPr txBox="1"/>
          <p:nvPr/>
        </p:nvSpPr>
        <p:spPr>
          <a:xfrm>
            <a:off x="7076115" y="1429346"/>
            <a:ext cx="363833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dirty="0" smtClean="0">
                <a:latin typeface="NikoshBAN" pitchFamily="2" charset="0"/>
                <a:cs typeface="NikoshBAN" pitchFamily="2" charset="0"/>
              </a:rPr>
              <a:t>খ. </a:t>
            </a:r>
            <a:r>
              <a:rPr lang="en-US" sz="3600" dirty="0" err="1" smtClean="0">
                <a:latin typeface="NikoshBAN" pitchFamily="2" charset="0"/>
                <a:cs typeface="NikoshBAN" pitchFamily="2" charset="0"/>
              </a:rPr>
              <a:t>প্রত্যক্ষ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endParaRPr lang="en-US" sz="3600" dirty="0"/>
          </a:p>
        </p:txBody>
      </p:sp>
      <p:sp>
        <p:nvSpPr>
          <p:cNvPr id="6" name="Rectangle 5"/>
          <p:cNvSpPr/>
          <p:nvPr/>
        </p:nvSpPr>
        <p:spPr>
          <a:xfrm>
            <a:off x="0" y="348277"/>
            <a:ext cx="3829041" cy="728984"/>
          </a:xfrm>
          <a:prstGeom prst="rect">
            <a:avLst/>
          </a:prstGeom>
        </p:spPr>
        <p:style>
          <a:lnRef idx="1">
            <a:schemeClr val="accent6"/>
          </a:lnRef>
          <a:fillRef idx="2">
            <a:schemeClr val="accent6"/>
          </a:fillRef>
          <a:effectRef idx="1">
            <a:schemeClr val="accent6"/>
          </a:effectRef>
          <a:fontRef idx="minor">
            <a:schemeClr val="dk1"/>
          </a:fontRef>
        </p:style>
        <p:txBody>
          <a:bodyPr wrap="square" lIns="112334" tIns="56167" rIns="112334" bIns="56167">
            <a:spAutoFit/>
          </a:bodyPr>
          <a:lstStyle/>
          <a:p>
            <a:pPr algn="ctr"/>
            <a:r>
              <a:rPr lang="en-US" sz="4000" b="1" dirty="0" smtClean="0">
                <a:solidFill>
                  <a:schemeClr val="tx1"/>
                </a:solidFill>
                <a:latin typeface="NikoshBAN" panose="02000000000000000000" pitchFamily="2" charset="0"/>
                <a:cs typeface="NikoshBAN" panose="02000000000000000000" pitchFamily="2" charset="0"/>
              </a:rPr>
              <a:t>1নং </a:t>
            </a:r>
            <a:r>
              <a:rPr lang="bn-IN" sz="4000" b="1" dirty="0" smtClean="0">
                <a:solidFill>
                  <a:schemeClr val="tx1"/>
                </a:solidFill>
                <a:latin typeface="NikoshBAN" panose="02000000000000000000" pitchFamily="2" charset="0"/>
                <a:cs typeface="NikoshBAN" panose="02000000000000000000" pitchFamily="2" charset="0"/>
              </a:rPr>
              <a:t>শিখন ফলঃ</a:t>
            </a:r>
            <a:r>
              <a:rPr lang="en-US" sz="4000" b="1" dirty="0" smtClean="0">
                <a:solidFill>
                  <a:schemeClr val="tx1"/>
                </a:solidFill>
                <a:latin typeface="NikoshBAN" panose="02000000000000000000" pitchFamily="2" charset="0"/>
                <a:cs typeface="NikoshBAN" panose="02000000000000000000" pitchFamily="2" charset="0"/>
              </a:rPr>
              <a:t> </a:t>
            </a:r>
            <a:endParaRPr lang="bn-IN" sz="4000" b="1" dirty="0" smtClean="0">
              <a:solidFill>
                <a:schemeClr val="tx1"/>
              </a:solidFill>
              <a:latin typeface="NikoshBAN" panose="02000000000000000000" pitchFamily="2" charset="0"/>
              <a:cs typeface="NikoshBAN" panose="02000000000000000000" pitchFamily="2" charset="0"/>
            </a:endParaRPr>
          </a:p>
        </p:txBody>
      </p:sp>
      <p:sp>
        <p:nvSpPr>
          <p:cNvPr id="9" name="TextBox 8"/>
          <p:cNvSpPr txBox="1"/>
          <p:nvPr/>
        </p:nvSpPr>
        <p:spPr>
          <a:xfrm>
            <a:off x="387265" y="2262750"/>
            <a:ext cx="5703569" cy="2862322"/>
          </a:xfrm>
          <a:prstGeom prst="rect">
            <a:avLst/>
          </a:prstGeom>
          <a:blipFill>
            <a:blip r:embed="rId2"/>
            <a:tile tx="0" ty="0" sx="100000" sy="100000" flip="none" algn="tl"/>
          </a:blipFill>
        </p:spPr>
        <p:txBody>
          <a:bodyPr wrap="square" rtlCol="0">
            <a:spAutoFit/>
          </a:bodyPr>
          <a:lstStyle/>
          <a:p>
            <a:r>
              <a:rPr lang="en-US" sz="3600" dirty="0" smtClean="0">
                <a:latin typeface="NikoshBAN" pitchFamily="2" charset="0"/>
                <a:cs typeface="NikoshBAN" pitchFamily="2" charset="0"/>
              </a:rPr>
              <a:t>১. </a:t>
            </a:r>
            <a:r>
              <a:rPr lang="en-US" sz="3600" dirty="0" err="1" smtClean="0">
                <a:latin typeface="NikoshBAN" pitchFamily="2" charset="0"/>
                <a:cs typeface="NikoshBAN" pitchFamily="2" charset="0"/>
              </a:rPr>
              <a:t>সম্প্রসারণবাদ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সাম্রাজ্যবাদী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নেশা</a:t>
            </a:r>
            <a:r>
              <a:rPr lang="en-US" sz="3600" dirty="0" smtClean="0">
                <a:latin typeface="NikoshBAN" pitchFamily="2" charset="0"/>
                <a:cs typeface="NikoshBAN" pitchFamily="2" charset="0"/>
              </a:rPr>
              <a:t> । </a:t>
            </a:r>
          </a:p>
          <a:p>
            <a:r>
              <a:rPr lang="en-US" sz="3600" dirty="0" smtClean="0">
                <a:latin typeface="NikoshBAN" pitchFamily="2" charset="0"/>
                <a:cs typeface="NikoshBAN" pitchFamily="2" charset="0"/>
              </a:rPr>
              <a:t>২. </a:t>
            </a:r>
            <a:r>
              <a:rPr lang="en-US" sz="3600" dirty="0" err="1" smtClean="0">
                <a:latin typeface="NikoshBAN" pitchFamily="2" charset="0"/>
                <a:cs typeface="NikoshBAN" pitchFamily="2" charset="0"/>
              </a:rPr>
              <a:t>পারস্য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বাহিনীকে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হিন্দু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রাজন্যবর্গের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সহযোগিতা</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৩. </a:t>
            </a:r>
            <a:r>
              <a:rPr lang="en-US" sz="3600" dirty="0" err="1" smtClean="0">
                <a:latin typeface="NikoshBAN" pitchFamily="2" charset="0"/>
                <a:cs typeface="NikoshBAN" pitchFamily="2" charset="0"/>
              </a:rPr>
              <a:t>আরবদের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বানিজ্যিক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৪. বিদ্রোহীদের </a:t>
            </a:r>
            <a:r>
              <a:rPr lang="en-US" sz="3600" dirty="0" err="1" smtClean="0">
                <a:latin typeface="NikoshBAN" pitchFamily="2" charset="0"/>
                <a:cs typeface="NikoshBAN" pitchFamily="2" charset="0"/>
              </a:rPr>
              <a:t>আশ্রয়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দান</a:t>
            </a:r>
            <a:r>
              <a:rPr lang="en-US" sz="3600" dirty="0" smtClean="0">
                <a:latin typeface="NikoshBAN" pitchFamily="2" charset="0"/>
                <a:cs typeface="NikoshBAN" pitchFamily="2" charset="0"/>
              </a:rPr>
              <a:t>। </a:t>
            </a:r>
          </a:p>
        </p:txBody>
      </p:sp>
      <p:sp>
        <p:nvSpPr>
          <p:cNvPr id="11" name="TextBox 10"/>
          <p:cNvSpPr txBox="1"/>
          <p:nvPr/>
        </p:nvSpPr>
        <p:spPr>
          <a:xfrm>
            <a:off x="6168325" y="2216259"/>
            <a:ext cx="5145437"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dirty="0" smtClean="0">
                <a:latin typeface="NikoshBAN" pitchFamily="2" charset="0"/>
                <a:cs typeface="NikoshBAN" pitchFamily="2" charset="0"/>
              </a:rPr>
              <a:t>৫। </a:t>
            </a:r>
            <a:r>
              <a:rPr lang="en-US" sz="3600" dirty="0" err="1" smtClean="0">
                <a:latin typeface="NikoshBAN" pitchFamily="2" charset="0"/>
                <a:cs typeface="NikoshBAN" pitchFamily="2" charset="0"/>
              </a:rPr>
              <a:t>সিন্ধুর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দেবল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জলদস্যুদের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মুসলমানদের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জাহাজ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লুন্ঠন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grpSp>
        <p:nvGrpSpPr>
          <p:cNvPr id="8" name="Group 7"/>
          <p:cNvGrpSpPr>
            <a:grpSpLocks/>
          </p:cNvGrpSpPr>
          <p:nvPr/>
        </p:nvGrpSpPr>
        <p:grpSpPr bwMode="auto">
          <a:xfrm>
            <a:off x="10485438" y="0"/>
            <a:ext cx="1676400" cy="1600200"/>
            <a:chOff x="5226" y="648"/>
            <a:chExt cx="2166" cy="2340"/>
          </a:xfrm>
          <a:solidFill>
            <a:schemeClr val="bg1"/>
          </a:solidFill>
        </p:grpSpPr>
        <p:sp>
          <p:nvSpPr>
            <p:cNvPr id="10" name="Oval 9"/>
            <p:cNvSpPr>
              <a:spLocks noChangeArrowheads="1"/>
            </p:cNvSpPr>
            <p:nvPr/>
          </p:nvSpPr>
          <p:spPr bwMode="auto">
            <a:xfrm>
              <a:off x="5226" y="648"/>
              <a:ext cx="2166" cy="2340"/>
            </a:xfrm>
            <a:prstGeom prst="ellipse">
              <a:avLst/>
            </a:prstGeom>
            <a:grp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WordArt 4"/>
            <p:cNvSpPr>
              <a:spLocks noChangeArrowheads="1" noChangeShapeType="1" noTextEdit="1"/>
            </p:cNvSpPr>
            <p:nvPr/>
          </p:nvSpPr>
          <p:spPr bwMode="auto">
            <a:xfrm>
              <a:off x="5511" y="1008"/>
              <a:ext cx="1620" cy="1620"/>
            </a:xfrm>
            <a:prstGeom prst="rect">
              <a:avLst/>
            </a:prstGeom>
            <a:grpFill/>
          </p:spPr>
          <p:txBody>
            <a:bodyPr wrap="none" fromWordArt="1">
              <a:prstTxWarp prst="textArchUp">
                <a:avLst>
                  <a:gd name="adj" fmla="val 5408925"/>
                </a:avLst>
              </a:prstTxWarp>
            </a:bodyPr>
            <a:lstStyle/>
            <a:p>
              <a:pPr algn="ctr"/>
              <a:r>
                <a:rPr lang="en-US" sz="800" b="1" dirty="0" smtClean="0">
                  <a:solidFill>
                    <a:srgbClr val="00B050"/>
                  </a:solidFill>
                </a:rPr>
                <a:t>Abdul Mannan</a:t>
              </a:r>
              <a:r>
                <a:rPr lang="en-US" sz="800" b="1" dirty="0" smtClean="0">
                  <a:solidFill>
                    <a:srgbClr val="FF0000"/>
                  </a:solidFill>
                </a:rPr>
                <a:t>,</a:t>
              </a:r>
              <a:r>
                <a:rPr lang="en-US" sz="800" b="1" dirty="0" smtClean="0"/>
                <a:t>Email-</a:t>
              </a:r>
              <a:r>
                <a:rPr lang="en-US" sz="800" b="1" dirty="0" smtClean="0">
                  <a:solidFill>
                    <a:schemeClr val="accent6"/>
                  </a:solidFill>
                </a:rPr>
                <a:t>a.mannan12818@gmail.com</a:t>
              </a:r>
              <a:r>
                <a:rPr lang="en-US" sz="800" dirty="0" smtClean="0">
                  <a:solidFill>
                    <a:srgbClr val="FF0000"/>
                  </a:solidFill>
                </a:rPr>
                <a:t>,</a:t>
              </a:r>
            </a:p>
          </p:txBody>
        </p:sp>
        <p:sp>
          <p:nvSpPr>
            <p:cNvPr id="13" name="Oval 12"/>
            <p:cNvSpPr>
              <a:spLocks noChangeArrowheads="1"/>
            </p:cNvSpPr>
            <p:nvPr/>
          </p:nvSpPr>
          <p:spPr bwMode="auto">
            <a:xfrm>
              <a:off x="5739" y="1188"/>
              <a:ext cx="1197" cy="1260"/>
            </a:xfrm>
            <a:prstGeom prst="ellipse">
              <a:avLst/>
            </a:prstGeom>
            <a:grp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WordArt 6"/>
            <p:cNvSpPr>
              <a:spLocks noChangeArrowheads="1" noChangeShapeType="1" noTextEdit="1"/>
            </p:cNvSpPr>
            <p:nvPr/>
          </p:nvSpPr>
          <p:spPr bwMode="auto">
            <a:xfrm>
              <a:off x="5948" y="1474"/>
              <a:ext cx="722" cy="688"/>
            </a:xfrm>
            <a:prstGeom prst="rect">
              <a:avLst/>
            </a:prstGeom>
            <a:grpFill/>
          </p:spPr>
          <p:txBody>
            <a:bodyPr wrap="none" fromWordArt="1">
              <a:prstTxWarp prst="textPlain">
                <a:avLst>
                  <a:gd name="adj" fmla="val 54227"/>
                </a:avLst>
              </a:prstTxWarp>
            </a:bodyPr>
            <a:lstStyle/>
            <a:p>
              <a:pPr algn="ctr" rtl="0"/>
              <a:r>
                <a:rPr lang="en-US" sz="800" kern="10" dirty="0" smtClean="0">
                  <a:ln w="9525">
                    <a:noFill/>
                    <a:round/>
                    <a:headEnd/>
                    <a:tailEnd/>
                  </a:ln>
                  <a:solidFill>
                    <a:srgbClr val="000000"/>
                  </a:solidFill>
                  <a:effectLst>
                    <a:outerShdw dist="45791" dir="2021404" algn="ctr" rotWithShape="0">
                      <a:srgbClr val="C0C0C0"/>
                    </a:outerShdw>
                  </a:effectLst>
                  <a:latin typeface="SutonnyMJ"/>
                  <a:cs typeface="SutonnyMJ"/>
                </a:rPr>
                <a:t> </a:t>
              </a:r>
              <a:r>
                <a:rPr lang="en-US" sz="800" kern="10" spc="0" dirty="0" smtClean="0">
                  <a:ln w="9525">
                    <a:noFill/>
                    <a:round/>
                    <a:headEnd/>
                    <a:tailEnd/>
                  </a:ln>
                  <a:effectLst>
                    <a:outerShdw dist="45791" dir="2021404" algn="ctr" rotWithShape="0">
                      <a:srgbClr val="C0C0C0"/>
                    </a:outerShdw>
                  </a:effectLst>
                  <a:latin typeface="SutonnyMJ"/>
                  <a:cs typeface="SutonnyMJ"/>
                </a:rPr>
                <a:t>gvbœvb m¨vi </a:t>
              </a:r>
              <a:endParaRPr lang="en-US" sz="800" kern="10" spc="0" dirty="0">
                <a:ln w="9525">
                  <a:noFill/>
                  <a:round/>
                  <a:headEnd/>
                  <a:tailEnd/>
                </a:ln>
                <a:effectLst>
                  <a:outerShdw dist="45791" dir="2021404" algn="ctr" rotWithShape="0">
                    <a:srgbClr val="C0C0C0"/>
                  </a:outerShdw>
                </a:effectLst>
                <a:latin typeface="SutonnyMJ"/>
                <a:cs typeface="SutonnyMJ"/>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p:cTn id="32"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plus(in)">
                                      <p:cBhvr>
                                        <p:cTn id="40" dur="20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plus(in)">
                                      <p:cBhvr>
                                        <p:cTn id="45" dur="2000"/>
                                        <p:tgtEl>
                                          <p:spTgt spid="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heel(4)">
                                      <p:cBhvr>
                                        <p:cTn id="5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TotalTime>
  <Words>1131</Words>
  <Application>Microsoft Office PowerPoint</Application>
  <PresentationFormat>Custom</PresentationFormat>
  <Paragraphs>107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একক কাজ </vt:lpstr>
      <vt:lpstr>দলীয় কাজ </vt:lpstr>
      <vt:lpstr>সার সংক্ষেপ </vt:lpstr>
      <vt:lpstr>মূল্যায়ন </vt:lpstr>
      <vt:lpstr>Slide 29</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Ma</cp:lastModifiedBy>
  <cp:revision>176</cp:revision>
  <dcterms:created xsi:type="dcterms:W3CDTF">2019-02-13T14:55:44Z</dcterms:created>
  <dcterms:modified xsi:type="dcterms:W3CDTF">2020-11-02T17:04:21Z</dcterms:modified>
</cp:coreProperties>
</file>