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4036" r:id="rId1"/>
  </p:sldMasterIdLst>
  <p:notesMasterIdLst>
    <p:notesMasterId r:id="rId28"/>
  </p:notesMasterIdLst>
  <p:sldIdLst>
    <p:sldId id="259" r:id="rId2"/>
    <p:sldId id="261" r:id="rId3"/>
    <p:sldId id="377" r:id="rId4"/>
    <p:sldId id="258" r:id="rId5"/>
    <p:sldId id="260" r:id="rId6"/>
    <p:sldId id="341" r:id="rId7"/>
    <p:sldId id="308" r:id="rId8"/>
    <p:sldId id="384" r:id="rId9"/>
    <p:sldId id="378" r:id="rId10"/>
    <p:sldId id="342" r:id="rId11"/>
    <p:sldId id="379" r:id="rId12"/>
    <p:sldId id="311" r:id="rId13"/>
    <p:sldId id="380" r:id="rId14"/>
    <p:sldId id="381" r:id="rId15"/>
    <p:sldId id="382" r:id="rId16"/>
    <p:sldId id="383" r:id="rId17"/>
    <p:sldId id="385" r:id="rId18"/>
    <p:sldId id="312" r:id="rId19"/>
    <p:sldId id="313" r:id="rId20"/>
    <p:sldId id="371" r:id="rId21"/>
    <p:sldId id="372" r:id="rId22"/>
    <p:sldId id="375" r:id="rId23"/>
    <p:sldId id="376" r:id="rId24"/>
    <p:sldId id="387" r:id="rId25"/>
    <p:sldId id="386" r:id="rId26"/>
    <p:sldId id="37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2593" autoAdjust="0"/>
  </p:normalViewPr>
  <p:slideViewPr>
    <p:cSldViewPr snapToGrid="0">
      <p:cViewPr varScale="1">
        <p:scale>
          <a:sx n="55" d="100"/>
          <a:sy n="55" d="100"/>
        </p:scale>
        <p:origin x="614" y="4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6.jpg"/></Relationships>
</file>

<file path=ppt/diagrams/_rels/drawing1.xml.rels><?xml version="1.0" encoding="UTF-8" standalone="yes"?>
<Relationships xmlns="http://schemas.openxmlformats.org/package/2006/relationships"><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71D6C5-29DD-47C9-9D93-7A80DD21DF74}" type="doc">
      <dgm:prSet loTypeId="urn:microsoft.com/office/officeart/2008/layout/CircularPictureCallout" loCatId="picture" qsTypeId="urn:microsoft.com/office/officeart/2005/8/quickstyle/simple1" qsCatId="simple" csTypeId="urn:microsoft.com/office/officeart/2005/8/colors/colorful2" csCatId="colorful" phldr="1"/>
      <dgm:spPr/>
    </dgm:pt>
    <dgm:pt modelId="{7D15478B-D94F-43C3-BDC2-B8C38DDDB269}">
      <dgm:prSet phldrT="[Text]" phldr="1"/>
      <dgm:spPr/>
      <dgm:t>
        <a:bodyPr/>
        <a:lstStyle/>
        <a:p>
          <a:endParaRPr lang="en-US" dirty="0"/>
        </a:p>
      </dgm:t>
    </dgm:pt>
    <dgm:pt modelId="{D47DD520-D261-401A-98D3-D9F2A558A868}" type="parTrans" cxnId="{ABAF8F5A-0D77-4734-9052-F4A584B41506}">
      <dgm:prSet/>
      <dgm:spPr/>
      <dgm:t>
        <a:bodyPr/>
        <a:lstStyle/>
        <a:p>
          <a:endParaRPr lang="en-US"/>
        </a:p>
      </dgm:t>
    </dgm:pt>
    <dgm:pt modelId="{1B1C467D-D5B1-461A-9C2F-EDF87C9DF33F}" type="sibTrans" cxnId="{ABAF8F5A-0D77-4734-9052-F4A584B41506}">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3000" r="-33000"/>
          </a:stretch>
        </a:blipFill>
      </dgm:spPr>
      <dgm:t>
        <a:bodyPr/>
        <a:lstStyle/>
        <a:p>
          <a:endParaRPr lang="en-US"/>
        </a:p>
      </dgm:t>
    </dgm:pt>
    <dgm:pt modelId="{1289BF82-3DB7-4941-B75C-630BF6A54578}" type="pres">
      <dgm:prSet presAssocID="{FB71D6C5-29DD-47C9-9D93-7A80DD21DF74}" presName="Name0" presStyleCnt="0">
        <dgm:presLayoutVars>
          <dgm:chMax val="7"/>
          <dgm:chPref val="7"/>
          <dgm:dir/>
        </dgm:presLayoutVars>
      </dgm:prSet>
      <dgm:spPr/>
    </dgm:pt>
    <dgm:pt modelId="{03AB5FBD-53CD-46C7-8DFD-1410DE14EF3C}" type="pres">
      <dgm:prSet presAssocID="{FB71D6C5-29DD-47C9-9D93-7A80DD21DF74}" presName="Name1" presStyleCnt="0"/>
      <dgm:spPr/>
    </dgm:pt>
    <dgm:pt modelId="{38427A39-CE5B-4900-88F1-0D0FB1552F2B}" type="pres">
      <dgm:prSet presAssocID="{1B1C467D-D5B1-461A-9C2F-EDF87C9DF33F}" presName="picture_1" presStyleCnt="0"/>
      <dgm:spPr/>
    </dgm:pt>
    <dgm:pt modelId="{58C863F6-B436-4A25-A21F-A6A713F9B50C}" type="pres">
      <dgm:prSet presAssocID="{1B1C467D-D5B1-461A-9C2F-EDF87C9DF33F}" presName="pictureRepeatNode" presStyleLbl="alignImgPlace1" presStyleIdx="0" presStyleCnt="1" custScaleX="200000" custScaleY="161575" custLinFactNeighborX="11751" custLinFactNeighborY="-1772"/>
      <dgm:spPr/>
      <dgm:t>
        <a:bodyPr/>
        <a:lstStyle/>
        <a:p>
          <a:endParaRPr lang="en-US"/>
        </a:p>
      </dgm:t>
    </dgm:pt>
    <dgm:pt modelId="{91553F8B-5507-4DD5-87B7-7F9B749CA471}" type="pres">
      <dgm:prSet presAssocID="{7D15478B-D94F-43C3-BDC2-B8C38DDDB269}" presName="text_1" presStyleLbl="node1" presStyleIdx="0" presStyleCnt="0" custFlipHor="1" custScaleX="7682" custScaleY="28500">
        <dgm:presLayoutVars>
          <dgm:bulletEnabled val="1"/>
        </dgm:presLayoutVars>
      </dgm:prSet>
      <dgm:spPr/>
      <dgm:t>
        <a:bodyPr/>
        <a:lstStyle/>
        <a:p>
          <a:endParaRPr lang="en-US"/>
        </a:p>
      </dgm:t>
    </dgm:pt>
  </dgm:ptLst>
  <dgm:cxnLst>
    <dgm:cxn modelId="{ABAF8F5A-0D77-4734-9052-F4A584B41506}" srcId="{FB71D6C5-29DD-47C9-9D93-7A80DD21DF74}" destId="{7D15478B-D94F-43C3-BDC2-B8C38DDDB269}" srcOrd="0" destOrd="0" parTransId="{D47DD520-D261-401A-98D3-D9F2A558A868}" sibTransId="{1B1C467D-D5B1-461A-9C2F-EDF87C9DF33F}"/>
    <dgm:cxn modelId="{A3E35804-FA20-477B-92E2-CFB6F114F1FB}" type="presOf" srcId="{1B1C467D-D5B1-461A-9C2F-EDF87C9DF33F}" destId="{58C863F6-B436-4A25-A21F-A6A713F9B50C}" srcOrd="0" destOrd="0" presId="urn:microsoft.com/office/officeart/2008/layout/CircularPictureCallout"/>
    <dgm:cxn modelId="{7B54FF31-D01E-4363-8DD8-545BF5D9A9AD}" type="presOf" srcId="{FB71D6C5-29DD-47C9-9D93-7A80DD21DF74}" destId="{1289BF82-3DB7-4941-B75C-630BF6A54578}" srcOrd="0" destOrd="0" presId="urn:microsoft.com/office/officeart/2008/layout/CircularPictureCallout"/>
    <dgm:cxn modelId="{33A2FB4C-95C9-4336-AFE0-AE8C3EDE4C00}" type="presOf" srcId="{7D15478B-D94F-43C3-BDC2-B8C38DDDB269}" destId="{91553F8B-5507-4DD5-87B7-7F9B749CA471}" srcOrd="0" destOrd="0" presId="urn:microsoft.com/office/officeart/2008/layout/CircularPictureCallout"/>
    <dgm:cxn modelId="{C8B05CFE-80E1-4744-BF1B-CB1B90F1B63E}" type="presParOf" srcId="{1289BF82-3DB7-4941-B75C-630BF6A54578}" destId="{03AB5FBD-53CD-46C7-8DFD-1410DE14EF3C}" srcOrd="0" destOrd="0" presId="urn:microsoft.com/office/officeart/2008/layout/CircularPictureCallout"/>
    <dgm:cxn modelId="{6EF9EB4B-91EE-44C7-8170-955A2A873FDF}" type="presParOf" srcId="{03AB5FBD-53CD-46C7-8DFD-1410DE14EF3C}" destId="{38427A39-CE5B-4900-88F1-0D0FB1552F2B}" srcOrd="0" destOrd="0" presId="urn:microsoft.com/office/officeart/2008/layout/CircularPictureCallout"/>
    <dgm:cxn modelId="{A82BC19D-DBA6-47EF-8727-F41638A8A79D}" type="presParOf" srcId="{38427A39-CE5B-4900-88F1-0D0FB1552F2B}" destId="{58C863F6-B436-4A25-A21F-A6A713F9B50C}" srcOrd="0" destOrd="0" presId="urn:microsoft.com/office/officeart/2008/layout/CircularPictureCallout"/>
    <dgm:cxn modelId="{7249036E-86C5-45E5-9C74-79656A905217}" type="presParOf" srcId="{03AB5FBD-53CD-46C7-8DFD-1410DE14EF3C}" destId="{91553F8B-5507-4DD5-87B7-7F9B749CA471}"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863F6-B436-4A25-A21F-A6A713F9B50C}">
      <dsp:nvSpPr>
        <dsp:cNvPr id="0" name=""/>
        <dsp:cNvSpPr/>
      </dsp:nvSpPr>
      <dsp:spPr>
        <a:xfrm>
          <a:off x="0" y="0"/>
          <a:ext cx="4716067" cy="380999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3000" r="-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553F8B-5507-4DD5-87B7-7F9B749CA471}">
      <dsp:nvSpPr>
        <dsp:cNvPr id="0" name=""/>
        <dsp:cNvSpPr/>
      </dsp:nvSpPr>
      <dsp:spPr>
        <a:xfrm flipH="1">
          <a:off x="2300067" y="2256288"/>
          <a:ext cx="115932" cy="22177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22250">
            <a:lnSpc>
              <a:spcPct val="90000"/>
            </a:lnSpc>
            <a:spcBef>
              <a:spcPct val="0"/>
            </a:spcBef>
            <a:spcAft>
              <a:spcPct val="35000"/>
            </a:spcAft>
          </a:pPr>
          <a:endParaRPr lang="en-US" sz="500" kern="1200" dirty="0"/>
        </a:p>
      </dsp:txBody>
      <dsp:txXfrm>
        <a:off x="2300067" y="2256288"/>
        <a:ext cx="115932" cy="221773"/>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9D0B2-726F-4AF4-B50D-BEB1F221471A}" type="datetimeFigureOut">
              <a:rPr lang="en-US" smtClean="0"/>
              <a:t>11/2/2020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35AB8-494E-42A5-8584-272966F701A5}" type="slidenum">
              <a:rPr lang="en-US" smtClean="0"/>
              <a:t>‹#›</a:t>
            </a:fld>
            <a:endParaRPr lang="en-US"/>
          </a:p>
        </p:txBody>
      </p:sp>
    </p:spTree>
    <p:extLst>
      <p:ext uri="{BB962C8B-B14F-4D97-AF65-F5344CB8AC3E}">
        <p14:creationId xmlns:p14="http://schemas.microsoft.com/office/powerpoint/2010/main" val="2244002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355FAE-BD9E-4674-A710-9777E36C3ED8}"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1628344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55FAE-BD9E-4674-A710-9777E36C3ED8}"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4258672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55FAE-BD9E-4674-A710-9777E36C3ED8}"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3422678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55FAE-BD9E-4674-A710-9777E36C3ED8}"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2443310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355FAE-BD9E-4674-A710-9777E36C3ED8}"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2012281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355FAE-BD9E-4674-A710-9777E36C3ED8}"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2621983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355FAE-BD9E-4674-A710-9777E36C3ED8}" type="datetimeFigureOut">
              <a:rPr lang="en-US" smtClean="0"/>
              <a:t>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3258578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355FAE-BD9E-4674-A710-9777E36C3ED8}" type="datetimeFigureOut">
              <a:rPr lang="en-US" smtClean="0"/>
              <a:t>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768570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355FAE-BD9E-4674-A710-9777E36C3ED8}" type="datetimeFigureOut">
              <a:rPr lang="en-US" smtClean="0"/>
              <a:t>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3949126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355FAE-BD9E-4674-A710-9777E36C3ED8}"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3417860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355FAE-BD9E-4674-A710-9777E36C3ED8}"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607228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355FAE-BD9E-4674-A710-9777E36C3ED8}" type="datetimeFigureOut">
              <a:rPr lang="en-US" smtClean="0"/>
              <a:t>11/2/2020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D22859-3B21-4E46-A9B5-42AB330EE90D}" type="slidenum">
              <a:rPr lang="en-US" smtClean="0"/>
              <a:t>‹#›</a:t>
            </a:fld>
            <a:endParaRPr lang="en-US"/>
          </a:p>
        </p:txBody>
      </p:sp>
    </p:spTree>
    <p:extLst>
      <p:ext uri="{BB962C8B-B14F-4D97-AF65-F5344CB8AC3E}">
        <p14:creationId xmlns:p14="http://schemas.microsoft.com/office/powerpoint/2010/main" val="1716305531"/>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4024743" y="775853"/>
            <a:ext cx="4350327" cy="2812473"/>
          </a:xfrm>
          <a:prstGeom prst="wedgeEllipse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
              <a:avLst/>
            </a:prstTxWarp>
          </a:bodyPr>
          <a:lstStyle/>
          <a:p>
            <a:pPr algn="ctr"/>
            <a:r>
              <a:rPr lang="bn-IN" b="1" dirty="0">
                <a:ln/>
                <a:solidFill>
                  <a:srgbClr val="FFFF00"/>
                </a:solidFill>
                <a:latin typeface="NikoshBAN" panose="02000000000000000000" pitchFamily="2" charset="0"/>
                <a:cs typeface="NikoshBAN" panose="02000000000000000000" pitchFamily="2" charset="0"/>
              </a:rPr>
              <a:t>স্বা</a:t>
            </a:r>
            <a:r>
              <a:rPr lang="bn-IN" b="1" dirty="0">
                <a:ln/>
                <a:solidFill>
                  <a:srgbClr val="92D050"/>
                </a:solidFill>
                <a:latin typeface="NikoshBAN" panose="02000000000000000000" pitchFamily="2" charset="0"/>
                <a:cs typeface="NikoshBAN" panose="02000000000000000000" pitchFamily="2" charset="0"/>
              </a:rPr>
              <a:t>গ</a:t>
            </a:r>
            <a:r>
              <a:rPr lang="bn-IN" b="1" dirty="0">
                <a:ln/>
                <a:solidFill>
                  <a:srgbClr val="FFC000"/>
                </a:solidFill>
                <a:latin typeface="NikoshBAN" panose="02000000000000000000" pitchFamily="2" charset="0"/>
                <a:cs typeface="NikoshBAN" panose="02000000000000000000" pitchFamily="2" charset="0"/>
              </a:rPr>
              <a:t>ত</a:t>
            </a:r>
            <a:r>
              <a:rPr lang="bn-IN" b="1" dirty="0">
                <a:ln/>
                <a:solidFill>
                  <a:srgbClr val="00B0F0"/>
                </a:solidFill>
                <a:latin typeface="NikoshBAN" panose="02000000000000000000" pitchFamily="2" charset="0"/>
                <a:cs typeface="NikoshBAN" panose="02000000000000000000" pitchFamily="2" charset="0"/>
              </a:rPr>
              <a:t>ম</a:t>
            </a:r>
            <a:endParaRPr lang="en-US" b="1" dirty="0">
              <a:ln/>
              <a:solidFill>
                <a:srgbClr val="00B0F0"/>
              </a:solidFill>
              <a:latin typeface="NikoshBAN" panose="02000000000000000000" pitchFamily="2" charset="0"/>
              <a:cs typeface="NikoshBAN" panose="02000000000000000000" pitchFamily="2" charset="0"/>
            </a:endParaRPr>
          </a:p>
        </p:txBody>
      </p:sp>
      <p:sp>
        <p:nvSpPr>
          <p:cNvPr id="5" name="Hexagon 4"/>
          <p:cNvSpPr/>
          <p:nvPr/>
        </p:nvSpPr>
        <p:spPr>
          <a:xfrm>
            <a:off x="2660071" y="586802"/>
            <a:ext cx="7079673" cy="5805055"/>
          </a:xfrm>
          <a:prstGeom prst="hexagon">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4073" y="2881745"/>
            <a:ext cx="4073236" cy="3510112"/>
          </a:xfrm>
          <a:prstGeom prst="rect">
            <a:avLst/>
          </a:prstGeom>
        </p:spPr>
      </p:pic>
    </p:spTree>
    <p:extLst>
      <p:ext uri="{BB962C8B-B14F-4D97-AF65-F5344CB8AC3E}">
        <p14:creationId xmlns:p14="http://schemas.microsoft.com/office/powerpoint/2010/main" val="2888464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88369366"/>
              </p:ext>
            </p:extLst>
          </p:nvPr>
        </p:nvGraphicFramePr>
        <p:xfrm>
          <a:off x="207817" y="789709"/>
          <a:ext cx="11859492" cy="5749539"/>
        </p:xfrm>
        <a:graphic>
          <a:graphicData uri="http://schemas.openxmlformats.org/drawingml/2006/table">
            <a:tbl>
              <a:tblPr/>
              <a:tblGrid>
                <a:gridCol w="5929746"/>
                <a:gridCol w="5929746"/>
              </a:tblGrid>
              <a:tr h="509470">
                <a:tc>
                  <a:txBody>
                    <a:bodyPr/>
                    <a:lstStyle/>
                    <a:p>
                      <a:r>
                        <a:rPr lang="bn-IN" sz="2800" u="sng" dirty="0">
                          <a:latin typeface="NikoshBAN" panose="02000000000000000000" pitchFamily="2" charset="0"/>
                          <a:cs typeface="NikoshBAN" panose="02000000000000000000" pitchFamily="2" charset="0"/>
                        </a:rPr>
                        <a:t>বিভাগ ও নাম</a:t>
                      </a:r>
                    </a:p>
                  </a:txBody>
                  <a:tcPr anchor="ctr">
                    <a:lnL>
                      <a:noFill/>
                    </a:lnL>
                    <a:lnR>
                      <a:noFill/>
                    </a:lnR>
                    <a:lnT>
                      <a:noFill/>
                    </a:lnT>
                    <a:lnB>
                      <a:noFill/>
                    </a:lnB>
                  </a:tcPr>
                </a:tc>
                <a:tc>
                  <a:txBody>
                    <a:bodyPr/>
                    <a:lstStyle/>
                    <a:p>
                      <a:r>
                        <a:rPr lang="bn-IN" sz="2800" u="sng" dirty="0">
                          <a:latin typeface="NikoshBAN" panose="02000000000000000000" pitchFamily="2" charset="0"/>
                          <a:cs typeface="NikoshBAN" panose="02000000000000000000" pitchFamily="2" charset="0"/>
                        </a:rPr>
                        <a:t>অন্তর্ভুক্ত জেলাসমূহ </a:t>
                      </a:r>
                    </a:p>
                  </a:txBody>
                  <a:tcPr anchor="ctr">
                    <a:lnL>
                      <a:noFill/>
                    </a:lnL>
                    <a:lnR>
                      <a:noFill/>
                    </a:lnR>
                    <a:lnT>
                      <a:noFill/>
                    </a:lnT>
                    <a:lnB>
                      <a:noFill/>
                    </a:lnB>
                  </a:tcPr>
                </a:tc>
              </a:tr>
              <a:tr h="556619">
                <a:tc>
                  <a:txBody>
                    <a:bodyPr/>
                    <a:lstStyle/>
                    <a:p>
                      <a:r>
                        <a:rPr lang="bn-IN" sz="2800" dirty="0">
                          <a:latin typeface="NikoshBAN" panose="02000000000000000000" pitchFamily="2" charset="0"/>
                          <a:cs typeface="NikoshBAN" panose="02000000000000000000" pitchFamily="2" charset="0"/>
                        </a:rPr>
                        <a:t>ঢাকা (রাজধানী)</a:t>
                      </a:r>
                    </a:p>
                  </a:txBody>
                  <a:tcPr anchor="ctr">
                    <a:lnL>
                      <a:noFill/>
                    </a:lnL>
                    <a:lnR>
                      <a:noFill/>
                    </a:lnR>
                    <a:lnT>
                      <a:noFill/>
                    </a:lnT>
                    <a:lnB>
                      <a:noFill/>
                    </a:lnB>
                  </a:tcPr>
                </a:tc>
                <a:tc>
                  <a:txBody>
                    <a:bodyPr/>
                    <a:lstStyle/>
                    <a:p>
                      <a:r>
                        <a:rPr lang="bn-IN" sz="2800" dirty="0">
                          <a:latin typeface="NikoshBAN" panose="02000000000000000000" pitchFamily="2" charset="0"/>
                          <a:cs typeface="NikoshBAN" panose="02000000000000000000" pitchFamily="2" charset="0"/>
                        </a:rPr>
                        <a:t>ঢাকা, </a:t>
                      </a:r>
                      <a:r>
                        <a:rPr lang="bn-IN" sz="2800" dirty="0" smtClean="0">
                          <a:latin typeface="NikoshBAN" panose="02000000000000000000" pitchFamily="2" charset="0"/>
                          <a:cs typeface="NikoshBAN" panose="02000000000000000000" pitchFamily="2" charset="0"/>
                        </a:rPr>
                        <a:t>ময়মনসিংহ</a:t>
                      </a:r>
                      <a:r>
                        <a:rPr lang="bn-IN" sz="2800" dirty="0">
                          <a:latin typeface="NikoshBAN" panose="02000000000000000000" pitchFamily="2" charset="0"/>
                          <a:cs typeface="NikoshBAN" panose="02000000000000000000" pitchFamily="2" charset="0"/>
                        </a:rPr>
                        <a:t>, ফরিদপুর, বাকেরগঞ্জ ও সুন্দরবন। </a:t>
                      </a:r>
                    </a:p>
                  </a:txBody>
                  <a:tcPr anchor="ctr">
                    <a:lnL>
                      <a:noFill/>
                    </a:lnL>
                    <a:lnR>
                      <a:noFill/>
                    </a:lnR>
                    <a:lnT>
                      <a:noFill/>
                    </a:lnT>
                    <a:lnB>
                      <a:noFill/>
                    </a:lnB>
                  </a:tcPr>
                </a:tc>
              </a:tr>
              <a:tr h="741247">
                <a:tc>
                  <a:txBody>
                    <a:bodyPr/>
                    <a:lstStyle/>
                    <a:p>
                      <a:r>
                        <a:rPr lang="bn-IN" sz="2800" dirty="0">
                          <a:latin typeface="NikoshBAN" panose="02000000000000000000" pitchFamily="2" charset="0"/>
                          <a:cs typeface="NikoshBAN" panose="02000000000000000000" pitchFamily="2" charset="0"/>
                        </a:rPr>
                        <a:t>চট্টগ্রাম</a:t>
                      </a:r>
                    </a:p>
                  </a:txBody>
                  <a:tcPr anchor="ctr">
                    <a:lnL>
                      <a:noFill/>
                    </a:lnL>
                    <a:lnR>
                      <a:noFill/>
                    </a:lnR>
                    <a:lnT>
                      <a:noFill/>
                    </a:lnT>
                    <a:lnB>
                      <a:noFill/>
                    </a:lnB>
                  </a:tcPr>
                </a:tc>
                <a:tc>
                  <a:txBody>
                    <a:bodyPr/>
                    <a:lstStyle/>
                    <a:p>
                      <a:r>
                        <a:rPr lang="bn-IN" sz="2800" dirty="0">
                          <a:latin typeface="NikoshBAN" panose="02000000000000000000" pitchFamily="2" charset="0"/>
                          <a:cs typeface="NikoshBAN" panose="02000000000000000000" pitchFamily="2" charset="0"/>
                        </a:rPr>
                        <a:t>চট্টগ্রাম, পার্বত্য চট্টগ্রাম, ত্রিপুরা, কুমিল্লা ও </a:t>
                      </a:r>
                      <a:r>
                        <a:rPr lang="bn-IN" sz="2800" dirty="0" smtClean="0">
                          <a:latin typeface="NikoshBAN" panose="02000000000000000000" pitchFamily="2" charset="0"/>
                          <a:cs typeface="NikoshBAN" panose="02000000000000000000" pitchFamily="2" charset="0"/>
                        </a:rPr>
                        <a:t>নোয়াখালী</a:t>
                      </a:r>
                      <a:r>
                        <a:rPr lang="bn-IN" sz="2800" dirty="0">
                          <a:latin typeface="NikoshBAN" panose="02000000000000000000" pitchFamily="2" charset="0"/>
                          <a:cs typeface="NikoshBAN" panose="02000000000000000000" pitchFamily="2" charset="0"/>
                        </a:rPr>
                        <a:t>। </a:t>
                      </a:r>
                    </a:p>
                  </a:txBody>
                  <a:tcPr anchor="ctr">
                    <a:lnL>
                      <a:noFill/>
                    </a:lnL>
                    <a:lnR>
                      <a:noFill/>
                    </a:lnR>
                    <a:lnT>
                      <a:noFill/>
                    </a:lnT>
                    <a:lnB>
                      <a:noFill/>
                    </a:lnB>
                  </a:tcPr>
                </a:tc>
              </a:tr>
              <a:tr h="929034">
                <a:tc>
                  <a:txBody>
                    <a:bodyPr/>
                    <a:lstStyle/>
                    <a:p>
                      <a:r>
                        <a:rPr lang="bn-IN" sz="2800" dirty="0">
                          <a:latin typeface="NikoshBAN" panose="02000000000000000000" pitchFamily="2" charset="0"/>
                          <a:cs typeface="NikoshBAN" panose="02000000000000000000" pitchFamily="2" charset="0"/>
                        </a:rPr>
                        <a:t>রাজশাহী</a:t>
                      </a:r>
                    </a:p>
                  </a:txBody>
                  <a:tcPr anchor="ctr">
                    <a:lnL>
                      <a:noFill/>
                    </a:lnL>
                    <a:lnR>
                      <a:noFill/>
                    </a:lnR>
                    <a:lnT>
                      <a:noFill/>
                    </a:lnT>
                    <a:lnB>
                      <a:noFill/>
                    </a:lnB>
                  </a:tcPr>
                </a:tc>
                <a:tc>
                  <a:txBody>
                    <a:bodyPr/>
                    <a:lstStyle/>
                    <a:p>
                      <a:r>
                        <a:rPr lang="bn-IN" sz="2800" dirty="0">
                          <a:latin typeface="NikoshBAN" panose="02000000000000000000" pitchFamily="2" charset="0"/>
                          <a:cs typeface="NikoshBAN" panose="02000000000000000000" pitchFamily="2" charset="0"/>
                        </a:rPr>
                        <a:t>রাজশাহী, দিনাজপুর, রংপুর, </a:t>
                      </a:r>
                      <a:r>
                        <a:rPr lang="bn-IN" sz="2800" dirty="0" smtClean="0">
                          <a:latin typeface="NikoshBAN" panose="02000000000000000000" pitchFamily="2" charset="0"/>
                          <a:cs typeface="NikoshBAN" panose="02000000000000000000" pitchFamily="2" charset="0"/>
                        </a:rPr>
                        <a:t>বগুড়া, </a:t>
                      </a:r>
                      <a:r>
                        <a:rPr lang="bn-IN" sz="2800" dirty="0">
                          <a:latin typeface="NikoshBAN" panose="02000000000000000000" pitchFamily="2" charset="0"/>
                          <a:cs typeface="NikoshBAN" panose="02000000000000000000" pitchFamily="2" charset="0"/>
                        </a:rPr>
                        <a:t>পাবনা, মালদহ ও </a:t>
                      </a:r>
                      <a:r>
                        <a:rPr lang="bn-IN" sz="2800" dirty="0" smtClean="0">
                          <a:latin typeface="NikoshBAN" panose="02000000000000000000" pitchFamily="2" charset="0"/>
                          <a:cs typeface="NikoshBAN" panose="02000000000000000000" pitchFamily="2" charset="0"/>
                        </a:rPr>
                        <a:t>জলপাইগুড়ি। </a:t>
                      </a:r>
                      <a:endParaRPr lang="bn-IN" sz="2800" dirty="0">
                        <a:latin typeface="NikoshBAN" panose="02000000000000000000" pitchFamily="2" charset="0"/>
                        <a:cs typeface="NikoshBAN" panose="02000000000000000000" pitchFamily="2" charset="0"/>
                      </a:endParaRPr>
                    </a:p>
                  </a:txBody>
                  <a:tcPr anchor="ctr">
                    <a:lnL>
                      <a:noFill/>
                    </a:lnL>
                    <a:lnR>
                      <a:noFill/>
                    </a:lnR>
                    <a:lnT>
                      <a:noFill/>
                    </a:lnT>
                    <a:lnB>
                      <a:noFill/>
                    </a:lnB>
                  </a:tcPr>
                </a:tc>
              </a:tr>
              <a:tr h="1348598">
                <a:tc>
                  <a:txBody>
                    <a:bodyPr/>
                    <a:lstStyle/>
                    <a:p>
                      <a:r>
                        <a:rPr lang="bn-IN" sz="2800" dirty="0">
                          <a:latin typeface="NikoshBAN" panose="02000000000000000000" pitchFamily="2" charset="0"/>
                          <a:cs typeface="NikoshBAN" panose="02000000000000000000" pitchFamily="2" charset="0"/>
                        </a:rPr>
                        <a:t>সুরমা উপত্যকা ও পার্বত্য বিভাগ</a:t>
                      </a:r>
                    </a:p>
                  </a:txBody>
                  <a:tcPr anchor="ctr">
                    <a:lnL>
                      <a:noFill/>
                    </a:lnL>
                    <a:lnR>
                      <a:noFill/>
                    </a:lnR>
                    <a:lnT>
                      <a:noFill/>
                    </a:lnT>
                    <a:lnB>
                      <a:noFill/>
                    </a:lnB>
                  </a:tcPr>
                </a:tc>
                <a:tc>
                  <a:txBody>
                    <a:bodyPr/>
                    <a:lstStyle/>
                    <a:p>
                      <a:r>
                        <a:rPr lang="bn-IN" sz="2800" dirty="0">
                          <a:latin typeface="NikoshBAN" panose="02000000000000000000" pitchFamily="2" charset="0"/>
                          <a:cs typeface="NikoshBAN" panose="02000000000000000000" pitchFamily="2" charset="0"/>
                        </a:rPr>
                        <a:t>সিলেট, </a:t>
                      </a:r>
                      <a:r>
                        <a:rPr lang="bn-IN" sz="2800" dirty="0" smtClean="0">
                          <a:latin typeface="NikoshBAN" panose="02000000000000000000" pitchFamily="2" charset="0"/>
                          <a:cs typeface="NikoshBAN" panose="02000000000000000000" pitchFamily="2" charset="0"/>
                        </a:rPr>
                        <a:t>কাছাড়, </a:t>
                      </a:r>
                      <a:r>
                        <a:rPr lang="bn-IN" sz="2800" dirty="0">
                          <a:latin typeface="NikoshBAN" panose="02000000000000000000" pitchFamily="2" charset="0"/>
                          <a:cs typeface="NikoshBAN" panose="02000000000000000000" pitchFamily="2" charset="0"/>
                        </a:rPr>
                        <a:t>লুসাই পার্বত্য জেলা, নাগা পার্বত্য জেলা, খাসিয়া </a:t>
                      </a:r>
                      <a:r>
                        <a:rPr lang="bn-IN" sz="2800" dirty="0" smtClean="0">
                          <a:latin typeface="NikoshBAN" panose="02000000000000000000" pitchFamily="2" charset="0"/>
                          <a:cs typeface="NikoshBAN" panose="02000000000000000000" pitchFamily="2" charset="0"/>
                        </a:rPr>
                        <a:t>জয়ন্তিয়া </a:t>
                      </a:r>
                      <a:r>
                        <a:rPr lang="bn-IN" sz="2800" dirty="0">
                          <a:latin typeface="NikoshBAN" panose="02000000000000000000" pitchFamily="2" charset="0"/>
                          <a:cs typeface="NikoshBAN" panose="02000000000000000000" pitchFamily="2" charset="0"/>
                        </a:rPr>
                        <a:t>পার্বত্য জেলা ও গারো পার্বত্য জেলা। </a:t>
                      </a:r>
                    </a:p>
                  </a:txBody>
                  <a:tcPr anchor="ctr">
                    <a:lnL>
                      <a:noFill/>
                    </a:lnL>
                    <a:lnR>
                      <a:noFill/>
                    </a:lnR>
                    <a:lnT>
                      <a:noFill/>
                    </a:lnT>
                    <a:lnB>
                      <a:noFill/>
                    </a:lnB>
                  </a:tcPr>
                </a:tc>
              </a:tr>
              <a:tr h="929034">
                <a:tc>
                  <a:txBody>
                    <a:bodyPr/>
                    <a:lstStyle/>
                    <a:p>
                      <a:r>
                        <a:rPr lang="bn-IN" sz="2800">
                          <a:latin typeface="NikoshBAN" panose="02000000000000000000" pitchFamily="2" charset="0"/>
                          <a:cs typeface="NikoshBAN" panose="02000000000000000000" pitchFamily="2" charset="0"/>
                        </a:rPr>
                        <a:t>আসাম উপত্যকা</a:t>
                      </a:r>
                    </a:p>
                  </a:txBody>
                  <a:tcPr anchor="ctr">
                    <a:lnL>
                      <a:noFill/>
                    </a:lnL>
                    <a:lnR>
                      <a:noFill/>
                    </a:lnR>
                    <a:lnT>
                      <a:noFill/>
                    </a:lnT>
                    <a:lnB>
                      <a:noFill/>
                    </a:lnB>
                  </a:tcPr>
                </a:tc>
                <a:tc>
                  <a:txBody>
                    <a:bodyPr/>
                    <a:lstStyle/>
                    <a:p>
                      <a:r>
                        <a:rPr lang="bn-IN" sz="2800" dirty="0" smtClean="0">
                          <a:latin typeface="NikoshBAN" panose="02000000000000000000" pitchFamily="2" charset="0"/>
                          <a:cs typeface="NikoshBAN" panose="02000000000000000000" pitchFamily="2" charset="0"/>
                        </a:rPr>
                        <a:t>গোয়ালপাড়া, </a:t>
                      </a:r>
                      <a:r>
                        <a:rPr lang="bn-IN" sz="2800" dirty="0">
                          <a:latin typeface="NikoshBAN" panose="02000000000000000000" pitchFamily="2" charset="0"/>
                          <a:cs typeface="NikoshBAN" panose="02000000000000000000" pitchFamily="2" charset="0"/>
                        </a:rPr>
                        <a:t>কামরূপ, দাররাং, নওগাও, শিবসাগর ও লখিমপুর জেলা। </a:t>
                      </a:r>
                      <a:r>
                        <a:rPr lang="bn-IN" sz="2800" dirty="0" smtClean="0">
                          <a:latin typeface="NikoshBAN" panose="02000000000000000000" pitchFamily="2" charset="0"/>
                          <a:cs typeface="NikoshBAN" panose="02000000000000000000" pitchFamily="2" charset="0"/>
                        </a:rPr>
                        <a:t> </a:t>
                      </a:r>
                      <a:endParaRPr lang="bn-IN" sz="2800" dirty="0">
                        <a:latin typeface="NikoshBAN" panose="02000000000000000000" pitchFamily="2" charset="0"/>
                        <a:cs typeface="NikoshBAN" panose="02000000000000000000" pitchFamily="2" charset="0"/>
                      </a:endParaRPr>
                    </a:p>
                  </a:txBody>
                  <a:tcPr anchor="ctr">
                    <a:lnL>
                      <a:noFill/>
                    </a:lnL>
                    <a:lnR>
                      <a:noFill/>
                    </a:lnR>
                    <a:lnT>
                      <a:noFill/>
                    </a:lnT>
                    <a:lnB>
                      <a:noFill/>
                    </a:lnB>
                  </a:tcPr>
                </a:tc>
              </a:tr>
              <a:tr h="672153">
                <a:tc>
                  <a:txBody>
                    <a:bodyPr/>
                    <a:lstStyle/>
                    <a:p>
                      <a:r>
                        <a:rPr lang="bn-IN" sz="2800" dirty="0" smtClean="0">
                          <a:latin typeface="NikoshBAN" panose="02000000000000000000" pitchFamily="2" charset="0"/>
                          <a:cs typeface="NikoshBAN" panose="02000000000000000000" pitchFamily="2" charset="0"/>
                        </a:rPr>
                        <a:t>দেশীয় </a:t>
                      </a:r>
                      <a:r>
                        <a:rPr lang="bn-IN" sz="2800" dirty="0">
                          <a:latin typeface="NikoshBAN" panose="02000000000000000000" pitchFamily="2" charset="0"/>
                          <a:cs typeface="NikoshBAN" panose="02000000000000000000" pitchFamily="2" charset="0"/>
                        </a:rPr>
                        <a:t>রাজ্য</a:t>
                      </a:r>
                    </a:p>
                  </a:txBody>
                  <a:tcPr anchor="ctr">
                    <a:lnL>
                      <a:noFill/>
                    </a:lnL>
                    <a:lnR>
                      <a:noFill/>
                    </a:lnR>
                    <a:lnT>
                      <a:noFill/>
                    </a:lnT>
                    <a:lnB>
                      <a:noFill/>
                    </a:lnB>
                  </a:tcPr>
                </a:tc>
                <a:tc>
                  <a:txBody>
                    <a:bodyPr/>
                    <a:lstStyle/>
                    <a:p>
                      <a:r>
                        <a:rPr lang="bn-IN" sz="2800" dirty="0">
                          <a:latin typeface="NikoshBAN" panose="02000000000000000000" pitchFamily="2" charset="0"/>
                          <a:cs typeface="NikoshBAN" panose="02000000000000000000" pitchFamily="2" charset="0"/>
                        </a:rPr>
                        <a:t>পার্বত্য ত্রিপুরা ও মনিপুর</a:t>
                      </a:r>
                      <a:r>
                        <a:rPr lang="bn-IN" sz="2800" dirty="0" smtClean="0">
                          <a:latin typeface="NikoshBAN" panose="02000000000000000000" pitchFamily="2" charset="0"/>
                          <a:cs typeface="NikoshBAN" panose="02000000000000000000" pitchFamily="2" charset="0"/>
                        </a:rPr>
                        <a:t>।  </a:t>
                      </a:r>
                      <a:endParaRPr lang="bn-IN" sz="2800" dirty="0">
                        <a:latin typeface="NikoshBAN" panose="02000000000000000000" pitchFamily="2" charset="0"/>
                        <a:cs typeface="NikoshBAN" panose="02000000000000000000" pitchFamily="2" charset="0"/>
                      </a:endParaRPr>
                    </a:p>
                  </a:txBody>
                  <a:tcPr anchor="ctr">
                    <a:lnL>
                      <a:noFill/>
                    </a:lnL>
                    <a:lnR>
                      <a:noFill/>
                    </a:lnR>
                    <a:lnT>
                      <a:noFill/>
                    </a:lnT>
                    <a:lnB>
                      <a:noFill/>
                    </a:lnB>
                  </a:tcPr>
                </a:tc>
              </a:tr>
            </a:tbl>
          </a:graphicData>
        </a:graphic>
      </p:graphicFrame>
      <p:sp>
        <p:nvSpPr>
          <p:cNvPr id="4" name="Rectangle 1"/>
          <p:cNvSpPr>
            <a:spLocks noChangeArrowheads="1"/>
          </p:cNvSpPr>
          <p:nvPr/>
        </p:nvSpPr>
        <p:spPr bwMode="auto">
          <a:xfrm>
            <a:off x="2819399" y="124691"/>
            <a:ext cx="49114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n-IN" sz="3600" b="1"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rPr>
              <a:t>নবগঠিত পূর্ববঙ্গ ও আসাম প্রদেশ</a:t>
            </a:r>
            <a:endParaRPr kumimoji="0" lang="en-US" sz="3600" b="1" i="0" u="none" strike="noStrike" cap="none" normalizeH="0" baseline="0" dirty="0" smtClean="0">
              <a:ln>
                <a:noFill/>
              </a:ln>
              <a:solidFill>
                <a:schemeClr val="tx1"/>
              </a:solidFill>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14646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26" y="318656"/>
            <a:ext cx="5638801" cy="612370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3709" y="318656"/>
            <a:ext cx="5860473" cy="6123708"/>
          </a:xfrm>
          <a:prstGeom prst="rect">
            <a:avLst/>
          </a:prstGeom>
        </p:spPr>
      </p:pic>
    </p:spTree>
    <p:extLst>
      <p:ext uri="{BB962C8B-B14F-4D97-AF65-F5344CB8AC3E}">
        <p14:creationId xmlns:p14="http://schemas.microsoft.com/office/powerpoint/2010/main" val="1638233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p:cNvSpPr/>
          <p:nvPr/>
        </p:nvSpPr>
        <p:spPr>
          <a:xfrm>
            <a:off x="4691568" y="2580385"/>
            <a:ext cx="2673926" cy="2202872"/>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বঙ্গভঙ্গ এর </a:t>
            </a:r>
            <a:r>
              <a:rPr lang="bn-IN" sz="4000" b="1" dirty="0" smtClean="0">
                <a:solidFill>
                  <a:srgbClr val="000000"/>
                </a:solidFill>
                <a:latin typeface="NikoshBAN" panose="02000000000000000000" pitchFamily="2" charset="0"/>
                <a:cs typeface="NikoshBAN" panose="02000000000000000000" pitchFamily="2" charset="0"/>
              </a:rPr>
              <a:t>কারণসমুহ</a:t>
            </a:r>
            <a:endParaRPr lang="en-US" sz="4000" b="1" dirty="0"/>
          </a:p>
        </p:txBody>
      </p:sp>
      <p:sp>
        <p:nvSpPr>
          <p:cNvPr id="6" name="Oval 5"/>
          <p:cNvSpPr/>
          <p:nvPr/>
        </p:nvSpPr>
        <p:spPr>
          <a:xfrm>
            <a:off x="7675417" y="1137199"/>
            <a:ext cx="2701637" cy="2164775"/>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প্রশাসনিক </a:t>
            </a:r>
            <a:r>
              <a:rPr lang="en-US" sz="4000" b="1"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4000" b="1"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কারণ</a:t>
            </a:r>
            <a:endParaRPr lang="en-US" sz="4000" b="1" dirty="0">
              <a:solidFill>
                <a:srgbClr val="00B050"/>
              </a:solidFill>
              <a:effectLst>
                <a:outerShdw blurRad="38100" dist="38100" dir="2700000" algn="tl">
                  <a:srgbClr val="000000">
                    <a:alpha val="43137"/>
                  </a:srgbClr>
                </a:outerShdw>
              </a:effectLst>
            </a:endParaRPr>
          </a:p>
        </p:txBody>
      </p:sp>
      <p:sp>
        <p:nvSpPr>
          <p:cNvPr id="7" name="Oval 6"/>
          <p:cNvSpPr/>
          <p:nvPr/>
        </p:nvSpPr>
        <p:spPr>
          <a:xfrm>
            <a:off x="1681418" y="1135912"/>
            <a:ext cx="2635896" cy="216477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সামাজিক কারণ</a:t>
            </a:r>
            <a:endParaRPr lang="en-US" sz="4000" b="1" dirty="0">
              <a:solidFill>
                <a:srgbClr val="002060"/>
              </a:solidFill>
              <a:effectLst>
                <a:outerShdw blurRad="38100" dist="38100" dir="2700000" algn="tl">
                  <a:srgbClr val="000000">
                    <a:alpha val="43137"/>
                  </a:srgbClr>
                </a:outerShdw>
              </a:effectLst>
            </a:endParaRPr>
          </a:p>
        </p:txBody>
      </p:sp>
      <p:sp>
        <p:nvSpPr>
          <p:cNvPr id="8" name="Oval 7"/>
          <p:cNvSpPr/>
          <p:nvPr/>
        </p:nvSpPr>
        <p:spPr>
          <a:xfrm>
            <a:off x="1681418" y="4149569"/>
            <a:ext cx="2635896" cy="2189018"/>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অর্থনৈতিক কারণ</a:t>
            </a:r>
            <a:endParaRPr lang="en-US" sz="4000" b="1" dirty="0">
              <a:solidFill>
                <a:srgbClr val="FF0000"/>
              </a:solidFill>
              <a:effectLst>
                <a:outerShdw blurRad="38100" dist="38100" dir="2700000" algn="tl">
                  <a:srgbClr val="000000">
                    <a:alpha val="43137"/>
                  </a:srgbClr>
                </a:outerShdw>
              </a:effectLst>
            </a:endParaRPr>
          </a:p>
        </p:txBody>
      </p:sp>
      <p:sp>
        <p:nvSpPr>
          <p:cNvPr id="9" name="Oval 8"/>
          <p:cNvSpPr/>
          <p:nvPr/>
        </p:nvSpPr>
        <p:spPr>
          <a:xfrm>
            <a:off x="7675417" y="4100946"/>
            <a:ext cx="2701638" cy="2189018"/>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রাজনৈতিক কারণ</a:t>
            </a:r>
            <a:endParaRPr lang="en-US" sz="4000" b="1" dirty="0">
              <a:solidFill>
                <a:srgbClr val="00B0F0"/>
              </a:solidFill>
              <a:effectLst>
                <a:outerShdw blurRad="38100" dist="38100" dir="2700000" algn="tl">
                  <a:srgbClr val="000000">
                    <a:alpha val="43137"/>
                  </a:srgbClr>
                </a:outerShdw>
              </a:effectLst>
            </a:endParaRPr>
          </a:p>
        </p:txBody>
      </p:sp>
      <p:sp>
        <p:nvSpPr>
          <p:cNvPr id="2" name="Right Arrow 1"/>
          <p:cNvSpPr/>
          <p:nvPr/>
        </p:nvSpPr>
        <p:spPr>
          <a:xfrm rot="1987847">
            <a:off x="7118353" y="4312256"/>
            <a:ext cx="703035" cy="362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rot="19567614">
            <a:off x="7180864" y="2859966"/>
            <a:ext cx="696644" cy="3634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 Arrow 3"/>
          <p:cNvSpPr/>
          <p:nvPr/>
        </p:nvSpPr>
        <p:spPr>
          <a:xfrm rot="2111846">
            <a:off x="4150228" y="2848465"/>
            <a:ext cx="751463" cy="341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rot="20005613">
            <a:off x="4174798" y="4331580"/>
            <a:ext cx="760998" cy="3698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3716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strVal val="4*#ppt_w"/>
                                          </p:val>
                                        </p:tav>
                                        <p:tav tm="100000">
                                          <p:val>
                                            <p:strVal val="#ppt_w"/>
                                          </p:val>
                                        </p:tav>
                                      </p:tavLst>
                                    </p:anim>
                                    <p:anim calcmode="lin" valueType="num">
                                      <p:cBhvr>
                                        <p:cTn id="20"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Scale>
                                      <p:cBhvr>
                                        <p:cTn id="25"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7"/>
                                        </p:tgtEl>
                                        <p:attrNameLst>
                                          <p:attrName>ppt_x</p:attrName>
                                          <p:attrName>ppt_y</p:attrName>
                                        </p:attrNameLst>
                                      </p:cBhvr>
                                    </p:animMotion>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039090" y="152400"/>
            <a:ext cx="10571019" cy="6608618"/>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প্রশাসনিক কারণঃ-</a:t>
            </a:r>
          </a:p>
          <a:p>
            <a:r>
              <a:rPr lang="bn-IN" sz="3200" dirty="0">
                <a:solidFill>
                  <a:srgbClr val="000000"/>
                </a:solidFill>
                <a:latin typeface="NikoshBAN" panose="02000000000000000000" pitchFamily="2" charset="0"/>
                <a:cs typeface="NikoshBAN" panose="02000000000000000000" pitchFamily="2" charset="0"/>
              </a:rPr>
              <a:t>বঙ্গভঙ্গের পেছনে </a:t>
            </a:r>
            <a:r>
              <a:rPr lang="bn-IN" sz="3200" b="1" dirty="0">
                <a:solidFill>
                  <a:srgbClr val="000000"/>
                </a:solidFill>
                <a:latin typeface="NikoshBAN" panose="02000000000000000000" pitchFamily="2" charset="0"/>
                <a:cs typeface="NikoshBAN" panose="02000000000000000000" pitchFamily="2" charset="0"/>
              </a:rPr>
              <a:t>প্রশাসনিক কারণ </a:t>
            </a:r>
            <a:r>
              <a:rPr lang="bn-IN" sz="3200" dirty="0">
                <a:solidFill>
                  <a:srgbClr val="000000"/>
                </a:solidFill>
                <a:latin typeface="NikoshBAN" panose="02000000000000000000" pitchFamily="2" charset="0"/>
                <a:cs typeface="NikoshBAN" panose="02000000000000000000" pitchFamily="2" charset="0"/>
              </a:rPr>
              <a:t>ছিল অত্যন্ত গুরুত্বপূর্ণ। বাংলা প্রেসিডেন্সির জনসংখ্যা ছিল প্রায় </a:t>
            </a:r>
            <a:r>
              <a:rPr lang="bn-IN" sz="3200" b="1" dirty="0">
                <a:solidFill>
                  <a:srgbClr val="000000"/>
                </a:solidFill>
                <a:latin typeface="NikoshBAN" panose="02000000000000000000" pitchFamily="2" charset="0"/>
                <a:cs typeface="NikoshBAN" panose="02000000000000000000" pitchFamily="2" charset="0"/>
              </a:rPr>
              <a:t>৭ কোটি ৮০ লক্ষ</a:t>
            </a:r>
            <a:r>
              <a:rPr lang="bn-IN" sz="3200" dirty="0">
                <a:solidFill>
                  <a:srgbClr val="000000"/>
                </a:solidFill>
                <a:latin typeface="NikoshBAN" panose="02000000000000000000" pitchFamily="2" charset="0"/>
                <a:cs typeface="NikoshBAN" panose="02000000000000000000" pitchFamily="2" charset="0"/>
              </a:rPr>
              <a:t>। এ বিশাল ভূখন্ডের প্রদেশটিকে কেন্দ্র থেকে একজন গভর্নরের পক্ষে শাসন করা ছিল প্রায় অসম্ভব ব্যাপার। বিশেষ করে নদীমাতৃক পূর্ববঙ্গের যোগাযোগ,পুলিশ ও ডাকব্যবস্থা ছিল অত্যন্ত অনুন্নত। এ প্রেক্ষিতে </a:t>
            </a:r>
            <a:r>
              <a:rPr lang="bn-IN" sz="3200" b="1" dirty="0">
                <a:solidFill>
                  <a:srgbClr val="000000"/>
                </a:solidFill>
                <a:latin typeface="NikoshBAN" panose="02000000000000000000" pitchFamily="2" charset="0"/>
                <a:cs typeface="NikoshBAN" panose="02000000000000000000" pitchFamily="2" charset="0"/>
              </a:rPr>
              <a:t>১৮৫৩ সালে </a:t>
            </a:r>
            <a:r>
              <a:rPr lang="bn-IN" sz="3200" dirty="0">
                <a:solidFill>
                  <a:srgbClr val="000000"/>
                </a:solidFill>
                <a:latin typeface="NikoshBAN" panose="02000000000000000000" pitchFamily="2" charset="0"/>
                <a:cs typeface="NikoshBAN" panose="02000000000000000000" pitchFamily="2" charset="0"/>
              </a:rPr>
              <a:t>ব্রিটিশ রাজনীতিবিদ স্যার চার্লস গ্রান্ট সর্বপ্রথম বাংলা প্রদেশকে বিভক্ত করার সুপারিশ করেন। ব্রিটিশ সরকারের কর্মকর্তা রিজলি </a:t>
            </a:r>
            <a:r>
              <a:rPr lang="bn-IN" sz="3200" b="1" dirty="0">
                <a:solidFill>
                  <a:srgbClr val="000000"/>
                </a:solidFill>
                <a:latin typeface="NikoshBAN" panose="02000000000000000000" pitchFamily="2" charset="0"/>
                <a:cs typeface="NikoshBAN" panose="02000000000000000000" pitchFamily="2" charset="0"/>
              </a:rPr>
              <a:t>১৯০৩ সালের </a:t>
            </a:r>
            <a:r>
              <a:rPr lang="bn-IN" sz="3200" dirty="0">
                <a:solidFill>
                  <a:srgbClr val="000000"/>
                </a:solidFill>
                <a:latin typeface="NikoshBAN" panose="02000000000000000000" pitchFamily="2" charset="0"/>
                <a:cs typeface="NikoshBAN" panose="02000000000000000000" pitchFamily="2" charset="0"/>
              </a:rPr>
              <a:t>ডিসেম্বর মাসে প্রশাসনিক সুবিধার্থে ভৌগোলিক সীমারেখার পুনর্বিন্যাসের সুপারিশ করেন।</a:t>
            </a:r>
            <a:endParaRPr lang="en-US" sz="3200" dirty="0">
              <a:solidFill>
                <a:srgbClr val="000000"/>
              </a:solidFill>
            </a:endParaRPr>
          </a:p>
        </p:txBody>
      </p:sp>
    </p:spTree>
    <p:extLst>
      <p:ext uri="{BB962C8B-B14F-4D97-AF65-F5344CB8AC3E}">
        <p14:creationId xmlns:p14="http://schemas.microsoft.com/office/powerpoint/2010/main" val="4090790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0291" y="96981"/>
            <a:ext cx="3796146" cy="484909"/>
          </a:xfrm>
          <a:prstGeom prst="rect">
            <a:avLst/>
          </a:prstGeom>
          <a:noFill/>
        </p:spPr>
        <p:txBody>
          <a:bodyPr wrap="square" rtlCol="0">
            <a:prstTxWarp prst="textPlain">
              <a:avLst/>
            </a:prstTxWarp>
            <a:spAutoFit/>
          </a:bodyPr>
          <a:lstStyle/>
          <a:p>
            <a:pPr algn="ctr"/>
            <a:r>
              <a:rPr lang="bn-IN"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রাজনৈতিক </a:t>
            </a:r>
            <a:r>
              <a:rPr lang="bn-IN" b="1" dirty="0" smtClean="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কারণ</a:t>
            </a:r>
            <a:endParaRPr lang="en-US" b="1" dirty="0">
              <a:solidFill>
                <a:srgbClr val="00B0F0"/>
              </a:solidFill>
              <a:effectLst>
                <a:outerShdw blurRad="38100" dist="38100" dir="2700000" algn="tl">
                  <a:srgbClr val="000000">
                    <a:alpha val="43137"/>
                  </a:srgbClr>
                </a:outerShdw>
              </a:effectLst>
            </a:endParaRPr>
          </a:p>
        </p:txBody>
      </p:sp>
      <p:sp>
        <p:nvSpPr>
          <p:cNvPr id="3" name="Snip Diagonal Corner Rectangle 2"/>
          <p:cNvSpPr/>
          <p:nvPr/>
        </p:nvSpPr>
        <p:spPr>
          <a:xfrm>
            <a:off x="637309" y="748144"/>
            <a:ext cx="11416145" cy="3075709"/>
          </a:xfrm>
          <a:prstGeom prst="snip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b="1" dirty="0" smtClean="0">
                <a:solidFill>
                  <a:schemeClr val="tx1"/>
                </a:solidFill>
                <a:latin typeface="NikoshBAN" panose="02000000000000000000" pitchFamily="2" charset="0"/>
                <a:cs typeface="NikoshBAN" panose="02000000000000000000" pitchFamily="2" charset="0"/>
              </a:rPr>
              <a:t>ক. ভাগ কর শাসন কর নীতিঃ- </a:t>
            </a:r>
            <a:r>
              <a:rPr lang="bn-IN" sz="3200" dirty="0" smtClean="0">
                <a:solidFill>
                  <a:schemeClr val="tx1"/>
                </a:solidFill>
                <a:latin typeface="NikoshBAN" panose="02000000000000000000" pitchFamily="2" charset="0"/>
                <a:cs typeface="NikoshBAN" panose="02000000000000000000" pitchFamily="2" charset="0"/>
              </a:rPr>
              <a:t>ব্রিটিশ সরকারের চিরাচরিত প্রশাসনিক নীতি ছিল “</a:t>
            </a:r>
            <a:r>
              <a:rPr lang="en-US" sz="3200" dirty="0" smtClean="0">
                <a:solidFill>
                  <a:schemeClr val="tx1"/>
                </a:solidFill>
                <a:latin typeface="NikoshBAN" panose="02000000000000000000" pitchFamily="2" charset="0"/>
                <a:cs typeface="NikoshBAN" panose="02000000000000000000" pitchFamily="2" charset="0"/>
              </a:rPr>
              <a:t>Divide and Rule Policy”</a:t>
            </a:r>
            <a:r>
              <a:rPr lang="bn-IN" sz="3200" dirty="0" smtClean="0">
                <a:solidFill>
                  <a:schemeClr val="tx1"/>
                </a:solidFill>
                <a:latin typeface="NikoshBAN" panose="02000000000000000000" pitchFamily="2" charset="0"/>
                <a:cs typeface="NikoshBAN" panose="02000000000000000000" pitchFamily="2" charset="0"/>
              </a:rPr>
              <a:t> (ভাগ কর শাসন কর নীতি) ক্রমবর্ধমান ব্রিটিশবিরোধী আন্দোলনের প্রেক্ষাপটে ব্রিটিশ সরকার উপলদ্ধি করে ভারতীয় মধ্যে বিভাজন সৃষ্টি করতে হবে। এক্ষেত্রে তারা ভারতের দুটি ধর্মকে হাতিয়ার হিসেবে ব্যবহার করে। এ নীতির বাস্তবায়নের জন্য তারা হিন্দু-মুসলিম বিভাজনকে দীর্ঘায়িত করার লক্ষ্যে বঙ্গভঙ্গের মতো গুরুত্বপূর্ণ কৌশল ও রাজনৈতিক হাতিয়ার ব্যবহার করে।    </a:t>
            </a:r>
            <a:endParaRPr lang="en-US" sz="3200" dirty="0">
              <a:solidFill>
                <a:schemeClr val="tx1"/>
              </a:solidFill>
            </a:endParaRPr>
          </a:p>
        </p:txBody>
      </p:sp>
      <p:sp>
        <p:nvSpPr>
          <p:cNvPr id="4" name="Snip Diagonal Corner Rectangle 3"/>
          <p:cNvSpPr/>
          <p:nvPr/>
        </p:nvSpPr>
        <p:spPr>
          <a:xfrm>
            <a:off x="637310" y="3990107"/>
            <a:ext cx="11416144" cy="2687783"/>
          </a:xfrm>
          <a:prstGeom prst="snip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b="1" dirty="0" smtClean="0">
                <a:solidFill>
                  <a:schemeClr val="tx1"/>
                </a:solidFill>
                <a:latin typeface="NikoshBAN" panose="02000000000000000000" pitchFamily="2" charset="0"/>
                <a:cs typeface="NikoshBAN" panose="02000000000000000000" pitchFamily="2" charset="0"/>
              </a:rPr>
              <a:t>খ. জাতীয়তাবাদী আন্দোলন নস্যাৎ করাঃ- </a:t>
            </a:r>
            <a:r>
              <a:rPr lang="bn-IN" sz="3200" dirty="0" smtClean="0">
                <a:solidFill>
                  <a:schemeClr val="tx1"/>
                </a:solidFill>
                <a:latin typeface="NikoshBAN" panose="02000000000000000000" pitchFamily="2" charset="0"/>
                <a:cs typeface="NikoshBAN" panose="02000000000000000000" pitchFamily="2" charset="0"/>
              </a:rPr>
              <a:t>উনিশ শতকের শেষ দিকে ভারতীয়রা ঐক্যবদ্ধ হওয়ার চেষ্টায় </a:t>
            </a:r>
            <a:r>
              <a:rPr lang="bn-IN" sz="3200" b="1" dirty="0" smtClean="0">
                <a:solidFill>
                  <a:srgbClr val="FF0000"/>
                </a:solidFill>
                <a:latin typeface="NikoshBAN" panose="02000000000000000000" pitchFamily="2" charset="0"/>
                <a:cs typeface="NikoshBAN" panose="02000000000000000000" pitchFamily="2" charset="0"/>
              </a:rPr>
              <a:t>১৮৮৫ সালে</a:t>
            </a:r>
            <a:r>
              <a:rPr lang="bn-IN" sz="3200" dirty="0" smtClean="0">
                <a:solidFill>
                  <a:schemeClr val="tx1"/>
                </a:solidFill>
                <a:latin typeface="NikoshBAN" panose="02000000000000000000" pitchFamily="2" charset="0"/>
                <a:cs typeface="NikoshBAN" panose="02000000000000000000" pitchFamily="2" charset="0"/>
              </a:rPr>
              <a:t> গড়ে তোলে ভারতীয় জাতীয় কংগ্রেস। বাংলা প্রদেশ বিশেষ করে কলকাতা ছিল কংগ্রেসের অন্যতম সূতিকাগার। ভারতীয়দের জাতীয়তাবাদী আন্দোলনকে নস্যাৎ এবং বিপ্লবীদের মেরুদণ্ড ভেঙ্গে দেওয়ার লক্ষ্যে ব্রিটিশ সরকার রাজনৈতিক কৌশল হিসেবে বঙ্গভঙ্গ নীতি গ্রহন ও বাস্তবায়ন করে।  </a:t>
            </a:r>
            <a:endParaRPr lang="en-US" sz="3200" dirty="0">
              <a:solidFill>
                <a:schemeClr val="tx1"/>
              </a:solidFill>
            </a:endParaRPr>
          </a:p>
        </p:txBody>
      </p:sp>
    </p:spTree>
    <p:extLst>
      <p:ext uri="{BB962C8B-B14F-4D97-AF65-F5344CB8AC3E}">
        <p14:creationId xmlns:p14="http://schemas.microsoft.com/office/powerpoint/2010/main" val="405178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2646218" y="227417"/>
            <a:ext cx="9296400" cy="1468580"/>
          </a:xfrm>
          <a:prstGeom prst="snip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b="1" dirty="0" smtClean="0">
                <a:solidFill>
                  <a:schemeClr val="tx1"/>
                </a:solidFill>
                <a:latin typeface="NikoshBAN" panose="02000000000000000000" pitchFamily="2" charset="0"/>
                <a:cs typeface="NikoshBAN" panose="02000000000000000000" pitchFamily="2" charset="0"/>
              </a:rPr>
              <a:t>গ.মুসলমানদের আগ্রহঃ- </a:t>
            </a:r>
            <a:r>
              <a:rPr lang="bn-IN" sz="3200" dirty="0" smtClean="0">
                <a:solidFill>
                  <a:schemeClr val="tx1"/>
                </a:solidFill>
                <a:latin typeface="NikoshBAN" panose="02000000000000000000" pitchFamily="2" charset="0"/>
                <a:cs typeface="NikoshBAN" panose="02000000000000000000" pitchFamily="2" charset="0"/>
              </a:rPr>
              <a:t>আলীগড় আন্দোলনের ফলে মুসলমানদের মধ্যে গণজাগরনের সঞ্চার হয়। ফলে পূর্ববাংলার সংখ্যাগরিষ্ঠ মুসলমানরা নিজেদের স্বার্থ রক্ষার্থে বঙ্গভঙ্গের প্রতি সমর্থন জানায়।</a:t>
            </a:r>
            <a:endParaRPr lang="en-US" sz="3200" dirty="0">
              <a:solidFill>
                <a:schemeClr val="tx1"/>
              </a:solidFill>
            </a:endParaRPr>
          </a:p>
        </p:txBody>
      </p:sp>
      <p:sp>
        <p:nvSpPr>
          <p:cNvPr id="3" name="TextBox 2"/>
          <p:cNvSpPr txBox="1"/>
          <p:nvPr/>
        </p:nvSpPr>
        <p:spPr>
          <a:xfrm>
            <a:off x="3629891" y="1759528"/>
            <a:ext cx="4239491" cy="369332"/>
          </a:xfrm>
          <a:prstGeom prst="rect">
            <a:avLst/>
          </a:prstGeom>
          <a:noFill/>
        </p:spPr>
        <p:txBody>
          <a:bodyPr wrap="square" rtlCol="0">
            <a:prstTxWarp prst="textPlain">
              <a:avLst/>
            </a:prstTxWarp>
            <a:spAutoFit/>
          </a:bodyPr>
          <a:lstStyle/>
          <a:p>
            <a:pPr algn="ctr"/>
            <a:r>
              <a:rPr lang="bn-IN"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অর্থনৈতিক কারণ</a:t>
            </a:r>
            <a:endParaRPr lang="en-US" b="1" dirty="0">
              <a:solidFill>
                <a:srgbClr val="FF0000"/>
              </a:solidFill>
              <a:effectLst>
                <a:outerShdw blurRad="38100" dist="38100" dir="2700000" algn="tl">
                  <a:srgbClr val="000000">
                    <a:alpha val="43137"/>
                  </a:srgbClr>
                </a:outerShdw>
              </a:effectLst>
            </a:endParaRPr>
          </a:p>
        </p:txBody>
      </p:sp>
      <p:sp>
        <p:nvSpPr>
          <p:cNvPr id="4" name="Rounded Rectangle 3"/>
          <p:cNvSpPr/>
          <p:nvPr/>
        </p:nvSpPr>
        <p:spPr>
          <a:xfrm>
            <a:off x="318654" y="2149461"/>
            <a:ext cx="11623964" cy="215219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b="1" dirty="0" smtClean="0">
                <a:solidFill>
                  <a:srgbClr val="000000"/>
                </a:solidFill>
                <a:latin typeface="NikoshBAN" panose="02000000000000000000" pitchFamily="2" charset="0"/>
                <a:cs typeface="NikoshBAN" panose="02000000000000000000" pitchFamily="2" charset="0"/>
              </a:rPr>
              <a:t>ক. </a:t>
            </a:r>
            <a:r>
              <a:rPr lang="bn-IN" sz="3200" dirty="0" smtClean="0">
                <a:solidFill>
                  <a:srgbClr val="000000"/>
                </a:solidFill>
                <a:latin typeface="NikoshBAN" panose="02000000000000000000" pitchFamily="2" charset="0"/>
                <a:cs typeface="NikoshBAN" panose="02000000000000000000" pitchFamily="2" charset="0"/>
              </a:rPr>
              <a:t>পূর্ববাংলার কৃষিজীবি মুসলিম জনগনের কষ্টার্জিত অর্থ শোষণ করে হিন্দু জমিদারশ্রেণি রাজধানী কলকাতায় বিলাসবহুল জীবনযাপন করত, অন্যদিকে তারা পূর্ববঙ্গের মুসলমানদের কল্যাণের জন্য কোন পদক্ষেপই গ্রহন করেনি। এরুপ পরিস্থিতিতে মুসলমান অধিবাসীরা বিক্ষুদ্ধ হয়ে নবাব স্যার সলিমুল্লাহর নেতৃত্বে ব্রিটিশ সরকারের নিকট বঙ্গভঙ্গের দাবি জানায়।</a:t>
            </a:r>
            <a:endParaRPr lang="en-US" sz="3200" dirty="0">
              <a:solidFill>
                <a:srgbClr val="000000"/>
              </a:solidFill>
            </a:endParaRPr>
          </a:p>
        </p:txBody>
      </p:sp>
      <p:sp>
        <p:nvSpPr>
          <p:cNvPr id="5" name="Rounded Rectangle 4"/>
          <p:cNvSpPr/>
          <p:nvPr/>
        </p:nvSpPr>
        <p:spPr>
          <a:xfrm>
            <a:off x="318654" y="4428718"/>
            <a:ext cx="11623964" cy="232993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b="1" dirty="0" smtClean="0">
                <a:solidFill>
                  <a:srgbClr val="000000"/>
                </a:solidFill>
                <a:latin typeface="NikoshBAN" panose="02000000000000000000" pitchFamily="2" charset="0"/>
                <a:cs typeface="NikoshBAN" panose="02000000000000000000" pitchFamily="2" charset="0"/>
              </a:rPr>
              <a:t>খ. </a:t>
            </a:r>
            <a:r>
              <a:rPr lang="bn-IN" sz="3200" dirty="0" smtClean="0">
                <a:solidFill>
                  <a:srgbClr val="000000"/>
                </a:solidFill>
                <a:latin typeface="NikoshBAN" panose="02000000000000000000" pitchFamily="2" charset="0"/>
                <a:cs typeface="NikoshBAN" panose="02000000000000000000" pitchFamily="2" charset="0"/>
              </a:rPr>
              <a:t>কলকাতা বাংলা প্রেসিডেন্সির কেন্দ্র হওয়ায় সেখানে প্রায় সব অফিস-আদালত,শিক্ষা-প্রতিষ্ঠান,কলকারখানা ইত্যাদি নির্মিত হয়। আর এগুলোর চাকরি-বাকরি ও সকল সুযোগ-সুবিধা গ্রহন করতো কলকাতার স্থানীয় হিন্দু সম্প্রদায়ের লোকেরা। ফলে কলকাতার একচেটিয়া প্রাধান্য খর্ব করা এবং পূর্ব অঞ্চলের জনগণের সুবিধার জন্য বঙ্গভঙ্গ অত্যন্ত গুরুত্বপূর্ণ ছিল।  </a:t>
            </a:r>
            <a:endParaRPr lang="en-US" sz="3200" dirty="0">
              <a:solidFill>
                <a:srgbClr val="000000"/>
              </a:solidFill>
            </a:endParaRPr>
          </a:p>
        </p:txBody>
      </p:sp>
    </p:spTree>
    <p:extLst>
      <p:ext uri="{BB962C8B-B14F-4D97-AF65-F5344CB8AC3E}">
        <p14:creationId xmlns:p14="http://schemas.microsoft.com/office/powerpoint/2010/main" val="600165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1673" y="789709"/>
            <a:ext cx="4087091" cy="526473"/>
          </a:xfrm>
          <a:prstGeom prst="rect">
            <a:avLst/>
          </a:prstGeom>
          <a:noFill/>
        </p:spPr>
        <p:txBody>
          <a:bodyPr wrap="square" rtlCol="0">
            <a:prstTxWarp prst="textPlain">
              <a:avLst/>
            </a:prstTxWarp>
            <a:spAutoFit/>
          </a:bodyPr>
          <a:lstStyle/>
          <a:p>
            <a:pPr algn="ctr"/>
            <a:r>
              <a:rPr lang="bn-IN" b="1" dirty="0" smtClean="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সামাজিক কারণ</a:t>
            </a:r>
            <a:endParaRPr lang="en-US" b="1" dirty="0">
              <a:solidFill>
                <a:srgbClr val="7030A0"/>
              </a:solidFill>
              <a:effectLst>
                <a:outerShdw blurRad="38100" dist="38100" dir="2700000" algn="tl">
                  <a:srgbClr val="000000">
                    <a:alpha val="43137"/>
                  </a:srgbClr>
                </a:outerShdw>
              </a:effectLst>
            </a:endParaRPr>
          </a:p>
        </p:txBody>
      </p:sp>
      <p:sp>
        <p:nvSpPr>
          <p:cNvPr id="5" name="Snip Same Side Corner Rectangle 4"/>
          <p:cNvSpPr/>
          <p:nvPr/>
        </p:nvSpPr>
        <p:spPr>
          <a:xfrm>
            <a:off x="997528" y="1510145"/>
            <a:ext cx="10155380" cy="4475019"/>
          </a:xfrm>
          <a:prstGeom prst="snip2Same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a:solidFill>
                  <a:srgbClr val="000000"/>
                </a:solidFill>
                <a:latin typeface="NikoshBAN" panose="02000000000000000000" pitchFamily="2" charset="0"/>
                <a:cs typeface="NikoshBAN" panose="02000000000000000000" pitchFamily="2" charset="0"/>
              </a:rPr>
              <a:t>সামাজিকভাবে পূর্ববঙ্গের অধিকাংশ জনগোষ্ঠী ছিল মুসলমান,যাদের মূল পেশা ছিল কৃষি।</a:t>
            </a:r>
            <a:r>
              <a:rPr lang="en-US" sz="3200" dirty="0">
                <a:solidFill>
                  <a:srgbClr val="000000"/>
                </a:solidFill>
                <a:latin typeface="NikoshBAN" panose="02000000000000000000" pitchFamily="2" charset="0"/>
                <a:cs typeface="NikoshBAN" panose="02000000000000000000" pitchFamily="2" charset="0"/>
              </a:rPr>
              <a:t> </a:t>
            </a:r>
            <a:r>
              <a:rPr lang="bn-IN" sz="3200" dirty="0">
                <a:solidFill>
                  <a:srgbClr val="000000"/>
                </a:solidFill>
                <a:latin typeface="NikoshBAN" panose="02000000000000000000" pitchFamily="2" charset="0"/>
                <a:cs typeface="NikoshBAN" panose="02000000000000000000" pitchFamily="2" charset="0"/>
              </a:rPr>
              <a:t>অথচ এ অঞ্চলের </a:t>
            </a:r>
            <a:r>
              <a:rPr lang="en-US" sz="3200" dirty="0">
                <a:solidFill>
                  <a:srgbClr val="000000"/>
                </a:solidFill>
                <a:latin typeface="NikoshBAN" panose="02000000000000000000" pitchFamily="2" charset="0"/>
                <a:cs typeface="NikoshBAN" panose="02000000000000000000" pitchFamily="2" charset="0"/>
              </a:rPr>
              <a:t>অ</a:t>
            </a:r>
            <a:r>
              <a:rPr lang="bn-IN" sz="3200" dirty="0">
                <a:solidFill>
                  <a:srgbClr val="000000"/>
                </a:solidFill>
                <a:latin typeface="NikoshBAN" panose="02000000000000000000" pitchFamily="2" charset="0"/>
                <a:cs typeface="NikoshBAN" panose="02000000000000000000" pitchFamily="2" charset="0"/>
              </a:rPr>
              <a:t>ধিকাংশ জমিদার ও মহাজন ছিল হিন্দু সম্প্রদায়ের। এদের অত্যাচার, নির্যাতন ও শোষণে মুসলমান সম্প্রাদায় অতিষ্ঠ হয়ে পড়েছিল। বস্তুত ব্রিটিশ শাসনে শুরুতেই ব্রিটিশ সরকার হিন্দুদের প্রতি উদার এবং মুসলমানদের </a:t>
            </a:r>
            <a:r>
              <a:rPr lang="en-US" sz="3200" dirty="0">
                <a:solidFill>
                  <a:srgbClr val="000000"/>
                </a:solidFill>
                <a:latin typeface="NikoshBAN" panose="02000000000000000000" pitchFamily="2" charset="0"/>
                <a:cs typeface="NikoshBAN" panose="02000000000000000000" pitchFamily="2" charset="0"/>
              </a:rPr>
              <a:t>উ</a:t>
            </a:r>
            <a:r>
              <a:rPr lang="bn-IN" sz="3200" dirty="0">
                <a:solidFill>
                  <a:srgbClr val="000000"/>
                </a:solidFill>
                <a:latin typeface="NikoshBAN" panose="02000000000000000000" pitchFamily="2" charset="0"/>
                <a:cs typeface="NikoshBAN" panose="02000000000000000000" pitchFamily="2" charset="0"/>
              </a:rPr>
              <a:t>পর বৈরী নীতি অনুসরন করতে থাকে। কাজেই ব্রিটিশ সরকারের এ পক্ষপাতমূলক আচরণে এবং হিন্দু জমিদারদের শোষণ-নির্যাতন ও অত্যাচারে মূসলমানদের মধ্যে চরম ক্ষোভের সৃষ্টি হয়। আর সে কারনে লর্ড কার্জন বঙ্গভঙ্গের ঘোষণা দিলে মুসলমানরা স্বাগত জানাই।</a:t>
            </a:r>
            <a:endParaRPr lang="en-US" sz="3200" dirty="0">
              <a:solidFill>
                <a:srgbClr val="000000"/>
              </a:solidFill>
            </a:endParaRPr>
          </a:p>
        </p:txBody>
      </p:sp>
    </p:spTree>
    <p:extLst>
      <p:ext uri="{BB962C8B-B14F-4D97-AF65-F5344CB8AC3E}">
        <p14:creationId xmlns:p14="http://schemas.microsoft.com/office/powerpoint/2010/main" val="2999385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and Round Single Corner Rectangle 1"/>
          <p:cNvSpPr/>
          <p:nvPr/>
        </p:nvSpPr>
        <p:spPr>
          <a:xfrm>
            <a:off x="429491" y="1052944"/>
            <a:ext cx="11388436" cy="5555673"/>
          </a:xfrm>
          <a:prstGeom prst="snip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বঙ্গভঙ্গের</a:t>
            </a:r>
            <a:r>
              <a:rPr lang="bn-IN"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200" dirty="0" smtClean="0">
                <a:ln w="0"/>
                <a:solidFill>
                  <a:schemeClr val="tx1"/>
                </a:solidFill>
                <a:latin typeface="NikoshBAN" panose="02000000000000000000" pitchFamily="2" charset="0"/>
                <a:cs typeface="NikoshBAN" panose="02000000000000000000" pitchFamily="2" charset="0"/>
              </a:rPr>
              <a:t>ফলাফল ছিল সুদূরপ্রসারী। পূর্ব বাংলার সংখ্যাগরিষ্ঠ মুসলমান সম্প্রদায়ের নিকট বঙ্গভঙ্গ ছিল একটি তাৎপর্যপূর্ণ ঘটনা। বঙ্গভঙ্গের প্রথম বর্ষপুর্তি উপলক্ষে একটি পত্রিকায় নতুন প্রদেশ সৃষ্টির কারণে ৮টি সুবিধার কথা উল্লেখ করা হয়। যথাঃ-</a:t>
            </a:r>
          </a:p>
          <a:p>
            <a:pPr marL="514350" indent="-514350">
              <a:buAutoNum type="arabicPeriod"/>
            </a:pPr>
            <a:r>
              <a:rPr lang="bn-IN" sz="3200" dirty="0" smtClean="0">
                <a:ln w="0"/>
                <a:solidFill>
                  <a:schemeClr val="tx1"/>
                </a:solidFill>
                <a:latin typeface="NikoshBAN" panose="02000000000000000000" pitchFamily="2" charset="0"/>
                <a:cs typeface="NikoshBAN" panose="02000000000000000000" pitchFamily="2" charset="0"/>
              </a:rPr>
              <a:t>ঢাকা নগরের পুনর্জন্ম ও চট্টগ্রাম বন্দরের উন্নতি;</a:t>
            </a:r>
          </a:p>
          <a:p>
            <a:pPr marL="514350" indent="-514350">
              <a:buAutoNum type="arabicPeriod"/>
            </a:pPr>
            <a:r>
              <a:rPr lang="bn-IN" sz="3200" dirty="0" smtClean="0">
                <a:ln w="0"/>
                <a:solidFill>
                  <a:schemeClr val="tx1"/>
                </a:solidFill>
                <a:latin typeface="NikoshBAN" panose="02000000000000000000" pitchFamily="2" charset="0"/>
                <a:cs typeface="NikoshBAN" panose="02000000000000000000" pitchFamily="2" charset="0"/>
              </a:rPr>
              <a:t>রেললাইনের সম্প্রসারণসহ যোগাযোগ ব্যবস্থার উন্নয়ন;</a:t>
            </a:r>
          </a:p>
          <a:p>
            <a:pPr marL="514350" indent="-514350">
              <a:buAutoNum type="arabicPeriod"/>
            </a:pPr>
            <a:r>
              <a:rPr lang="bn-IN" sz="3200" dirty="0" smtClean="0">
                <a:ln w="0"/>
                <a:solidFill>
                  <a:schemeClr val="tx1"/>
                </a:solidFill>
                <a:latin typeface="NikoshBAN" panose="02000000000000000000" pitchFamily="2" charset="0"/>
                <a:cs typeface="NikoshBAN" panose="02000000000000000000" pitchFamily="2" charset="0"/>
              </a:rPr>
              <a:t>প্রাদেশিক পরিষদের মাধ্যমে অভাব-অভিযোগের প্রতি সরকারের দৃষ্টি আকর্ষণ;</a:t>
            </a:r>
          </a:p>
          <a:p>
            <a:pPr marL="514350" indent="-514350">
              <a:buAutoNum type="arabicPeriod"/>
            </a:pPr>
            <a:r>
              <a:rPr lang="bn-IN" sz="3200" dirty="0" smtClean="0">
                <a:ln w="0"/>
                <a:solidFill>
                  <a:schemeClr val="tx1"/>
                </a:solidFill>
                <a:latin typeface="NikoshBAN" panose="02000000000000000000" pitchFamily="2" charset="0"/>
                <a:cs typeface="NikoshBAN" panose="02000000000000000000" pitchFamily="2" charset="0"/>
              </a:rPr>
              <a:t>সুষ্ঠু শাসনব্যবস্থা প্রতিষ্ঠার ফলে মানুষের জানমালের নিরাপত্তা নিশ্চিত;</a:t>
            </a:r>
          </a:p>
          <a:p>
            <a:pPr marL="514350" indent="-514350">
              <a:buAutoNum type="arabicPeriod"/>
            </a:pPr>
            <a:r>
              <a:rPr lang="bn-IN" sz="3200" dirty="0" smtClean="0">
                <a:ln w="0"/>
                <a:solidFill>
                  <a:schemeClr val="tx1"/>
                </a:solidFill>
                <a:latin typeface="NikoshBAN" panose="02000000000000000000" pitchFamily="2" charset="0"/>
                <a:cs typeface="NikoshBAN" panose="02000000000000000000" pitchFamily="2" charset="0"/>
              </a:rPr>
              <a:t>উন্নত পূর্ব বাংলার সংস্পর্শে এসে আসামের উন্নতি;</a:t>
            </a:r>
          </a:p>
          <a:p>
            <a:pPr marL="514350" indent="-514350">
              <a:buAutoNum type="arabicPeriod"/>
            </a:pPr>
            <a:r>
              <a:rPr lang="bn-IN" sz="3200" dirty="0" smtClean="0">
                <a:ln w="0"/>
                <a:solidFill>
                  <a:schemeClr val="tx1"/>
                </a:solidFill>
                <a:latin typeface="NikoshBAN" panose="02000000000000000000" pitchFamily="2" charset="0"/>
                <a:cs typeface="NikoshBAN" panose="02000000000000000000" pitchFamily="2" charset="0"/>
              </a:rPr>
              <a:t>পূর্ব বাংলার আইনশৃঙ্খলা রক্ষার্থে পুলিশ বাহিনীর উন্নয়ন;</a:t>
            </a:r>
          </a:p>
          <a:p>
            <a:pPr marL="514350" indent="-514350">
              <a:buAutoNum type="arabicPeriod"/>
            </a:pPr>
            <a:r>
              <a:rPr lang="bn-IN" sz="3200" dirty="0" smtClean="0">
                <a:ln w="0"/>
                <a:solidFill>
                  <a:schemeClr val="tx1"/>
                </a:solidFill>
                <a:latin typeface="NikoshBAN" panose="02000000000000000000" pitchFamily="2" charset="0"/>
                <a:cs typeface="NikoshBAN" panose="02000000000000000000" pitchFamily="2" charset="0"/>
              </a:rPr>
              <a:t>নতুন প্রদেশের শিক্ষাব্যবস্থার লক্ষণীয় অগ্রগতি অর্জিত;</a:t>
            </a:r>
          </a:p>
          <a:p>
            <a:pPr marL="514350" indent="-514350">
              <a:buAutoNum type="arabicPeriod"/>
            </a:pPr>
            <a:r>
              <a:rPr lang="bn-IN" sz="3200" dirty="0" smtClean="0">
                <a:ln w="0"/>
                <a:solidFill>
                  <a:schemeClr val="tx1"/>
                </a:solidFill>
                <a:latin typeface="NikoshBAN" panose="02000000000000000000" pitchFamily="2" charset="0"/>
                <a:cs typeface="NikoshBAN" panose="02000000000000000000" pitchFamily="2" charset="0"/>
              </a:rPr>
              <a:t>প্রদেশের প্রধান কর্মকর্তার সাথে জনসাধারণের সরাসরি যোগাযোগের সুযোগ সৃষ্টি।  </a:t>
            </a:r>
            <a:endParaRPr lang="en-US" sz="3200" dirty="0">
              <a:ln w="0"/>
              <a:solidFill>
                <a:schemeClr val="tx1"/>
              </a:solidFill>
            </a:endParaRPr>
          </a:p>
        </p:txBody>
      </p:sp>
      <p:sp>
        <p:nvSpPr>
          <p:cNvPr id="3" name="Flowchart: Off-page Connector 2"/>
          <p:cNvSpPr/>
          <p:nvPr/>
        </p:nvSpPr>
        <p:spPr>
          <a:xfrm>
            <a:off x="3979719" y="374073"/>
            <a:ext cx="2975263" cy="554181"/>
          </a:xfrm>
          <a:prstGeom prst="flowChartOffpage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a:ln w="0"/>
                <a:solidFill>
                  <a:srgbClr val="00B0F0"/>
                </a:solidFill>
                <a:latin typeface="NikoshBAN" panose="02000000000000000000" pitchFamily="2" charset="0"/>
                <a:cs typeface="NikoshBAN" panose="02000000000000000000" pitchFamily="2" charset="0"/>
              </a:rPr>
              <a:t>বঙ্গভঙ্গের</a:t>
            </a:r>
            <a:r>
              <a:rPr lang="bn-IN" dirty="0">
                <a:ln w="0"/>
                <a:solidFill>
                  <a:srgbClr val="00B0F0"/>
                </a:solidFill>
                <a:latin typeface="NikoshBAN" panose="02000000000000000000" pitchFamily="2" charset="0"/>
                <a:cs typeface="NikoshBAN" panose="02000000000000000000" pitchFamily="2" charset="0"/>
              </a:rPr>
              <a:t> </a:t>
            </a:r>
            <a:r>
              <a:rPr lang="bn-IN" b="1" dirty="0">
                <a:ln w="0"/>
                <a:solidFill>
                  <a:srgbClr val="00B0F0"/>
                </a:solidFill>
                <a:latin typeface="NikoshBAN" panose="02000000000000000000" pitchFamily="2" charset="0"/>
                <a:cs typeface="NikoshBAN" panose="02000000000000000000" pitchFamily="2" charset="0"/>
              </a:rPr>
              <a:t>ফলাফল</a:t>
            </a:r>
            <a:endParaRPr lang="en-US" b="1" dirty="0">
              <a:solidFill>
                <a:srgbClr val="00B0F0"/>
              </a:solidFill>
            </a:endParaRPr>
          </a:p>
        </p:txBody>
      </p:sp>
    </p:spTree>
    <p:extLst>
      <p:ext uri="{BB962C8B-B14F-4D97-AF65-F5344CB8AC3E}">
        <p14:creationId xmlns:p14="http://schemas.microsoft.com/office/powerpoint/2010/main" val="1281086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Diagonal Corner Rectangle 2"/>
          <p:cNvSpPr/>
          <p:nvPr/>
        </p:nvSpPr>
        <p:spPr>
          <a:xfrm>
            <a:off x="803564" y="1648689"/>
            <a:ext cx="10972799" cy="4890656"/>
          </a:xfrm>
          <a:prstGeom prst="snip2DiagRect">
            <a:avLst/>
          </a:prstGeom>
          <a:noFill/>
          <a:ln w="57150">
            <a:solidFill>
              <a:schemeClr val="accent2"/>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solidFill>
                  <a:srgbClr val="000000"/>
                </a:solidFill>
                <a:latin typeface="NikoshBAN" panose="02000000000000000000" pitchFamily="2" charset="0"/>
                <a:cs typeface="NikoshBAN" panose="02000000000000000000" pitchFamily="2" charset="0"/>
              </a:rPr>
              <a:t>বাংলার অধিকাংশ মুসলিম নেতৃবৃন্দ বিশেষ করে নবাব সলিমুল্লাহ বঙ্গভঙ্গকে স্বাগত জানান।কারণ এটি ছিল মুসলমানদের জন্য আর্শিবাদ স্বরুপ। তারা এ ব্যবস্থাকে হিন্দু আধিপাত্যবাদের বিরুদ্ধে চরম বিজয় বলে মনে করে। এর ফলে নতুন রাজধানী ঢাকাতে সচিবালয়,হাইকোর্ট,আইন পরিষদ,স্কুল-কলেজ এবং রাস্তা-ঘাট,ব্যবসা-বাণিজ্য,পত্র-পত্রিকাসহ পূর্ব-বাংলায় ব্যাপক উন্নতি সাধিত হয়। চট্রগ্রাম বন্দরের উন্নয়ন হলে এ অঞ্চলে ব্যবসা-বাণিজ্যের প্রসার ঘটে। নতুন প্রদেশে চাকরির সুযোগ সৃষ্টি হলে সামাজিক অর্থনৈতিক,রাজনৈতিক,ধর্মীয়,শিক্ষা-সংস্কৃতি তথা সার্বিক জীবন ব্যবস্থায় উন্নতির শুভ ইংগিত দেখা দেয়। ১৯০৬খ্রিঃ মুসলিম লীগ নামক রাজনৈতিক সংগঠন প্রতিষ্ঠিত হয়। ফলে মুসলিম সংখ্যা গরিষ্ঠ প্রদেশে মুসলমানদের মধ্যে অভাবনীয় উৎসাহ-উদ্দীপনা সৃষ্টি হয়। </a:t>
            </a:r>
            <a:endParaRPr lang="en-US" sz="3200" dirty="0"/>
          </a:p>
        </p:txBody>
      </p:sp>
      <p:sp>
        <p:nvSpPr>
          <p:cNvPr id="4" name="Oval Callout 3"/>
          <p:cNvSpPr/>
          <p:nvPr/>
        </p:nvSpPr>
        <p:spPr>
          <a:xfrm>
            <a:off x="4966854" y="360220"/>
            <a:ext cx="2646218" cy="1094508"/>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r>
              <a:rPr lang="bn-IN"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মুসলমানদের প্রতিক্রিয়া</a:t>
            </a:r>
            <a:endParaRPr lang="en-US"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5019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Diagonal Corner Rectangle 2"/>
          <p:cNvSpPr/>
          <p:nvPr/>
        </p:nvSpPr>
        <p:spPr>
          <a:xfrm>
            <a:off x="251112" y="1080655"/>
            <a:ext cx="11679383" cy="5403274"/>
          </a:xfrm>
          <a:prstGeom prst="snip2DiagRect">
            <a:avLst/>
          </a:prstGeom>
          <a:noFill/>
          <a:ln w="76200">
            <a:solidFill>
              <a:schemeClr val="accent6">
                <a:lumMod val="50000"/>
              </a:schemeClr>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solidFill>
                  <a:srgbClr val="000000"/>
                </a:solidFill>
                <a:latin typeface="NikoshBAN" panose="02000000000000000000" pitchFamily="2" charset="0"/>
                <a:cs typeface="NikoshBAN" panose="02000000000000000000" pitchFamily="2" charset="0"/>
              </a:rPr>
              <a:t>পশ্চিম বাংলার শিক্ষিত,অভিজাত, জমিদার,সাংবাদিক,বণিক সমিতি,রাজনৈতিক নেতৃবৃন্দ ও মধ্যবিত্ত </a:t>
            </a:r>
            <a:r>
              <a:rPr lang="bn-IN" sz="3200" dirty="0">
                <a:solidFill>
                  <a:srgbClr val="000000"/>
                </a:solidFill>
                <a:latin typeface="NikoshBAN" panose="02000000000000000000" pitchFamily="2" charset="0"/>
                <a:cs typeface="NikoshBAN" panose="02000000000000000000" pitchFamily="2" charset="0"/>
              </a:rPr>
              <a:t>হিন্দু সম্প্রদায় বঙ্গভঙ্গ </a:t>
            </a:r>
            <a:r>
              <a:rPr lang="bn-IN" sz="3200" dirty="0" smtClean="0">
                <a:solidFill>
                  <a:srgbClr val="000000"/>
                </a:solidFill>
                <a:latin typeface="NikoshBAN" panose="02000000000000000000" pitchFamily="2" charset="0"/>
                <a:cs typeface="NikoshBAN" panose="02000000000000000000" pitchFamily="2" charset="0"/>
              </a:rPr>
              <a:t> এর তীব্র বিরোধিতা করেন। ভারতীয় জাতীয় কংগ্রেসও আন্দোলনে ঝাঁপিয়ে পড়ে। তারা এ সিদ্ধান্তকে “</a:t>
            </a:r>
            <a:r>
              <a:rPr lang="bn-IN" sz="3200" b="1" dirty="0" smtClean="0">
                <a:solidFill>
                  <a:srgbClr val="000000"/>
                </a:solidFill>
                <a:latin typeface="NikoshBAN" panose="02000000000000000000" pitchFamily="2" charset="0"/>
                <a:cs typeface="NikoshBAN" panose="02000000000000000000" pitchFamily="2" charset="0"/>
              </a:rPr>
              <a:t>বাঙালি বিরোধী</a:t>
            </a:r>
            <a:r>
              <a:rPr lang="bn-IN" sz="3200" dirty="0" smtClean="0">
                <a:solidFill>
                  <a:srgbClr val="000000"/>
                </a:solidFill>
                <a:latin typeface="NikoshBAN" panose="02000000000000000000" pitchFamily="2" charset="0"/>
                <a:cs typeface="NikoshBAN" panose="02000000000000000000" pitchFamily="2" charset="0"/>
              </a:rPr>
              <a:t>”, “</a:t>
            </a:r>
            <a:r>
              <a:rPr lang="bn-IN" sz="3200" b="1" dirty="0" smtClean="0">
                <a:solidFill>
                  <a:srgbClr val="000000"/>
                </a:solidFill>
                <a:latin typeface="NikoshBAN" panose="02000000000000000000" pitchFamily="2" charset="0"/>
                <a:cs typeface="NikoshBAN" panose="02000000000000000000" pitchFamily="2" charset="0"/>
              </a:rPr>
              <a:t>জাতীয়তাবাদ বিরোধী</a:t>
            </a:r>
            <a:r>
              <a:rPr lang="bn-IN" sz="3200" dirty="0" smtClean="0">
                <a:solidFill>
                  <a:srgbClr val="000000"/>
                </a:solidFill>
                <a:latin typeface="NikoshBAN" panose="02000000000000000000" pitchFamily="2" charset="0"/>
                <a:cs typeface="NikoshBAN" panose="02000000000000000000" pitchFamily="2" charset="0"/>
              </a:rPr>
              <a:t>”, এবং “</a:t>
            </a:r>
            <a:r>
              <a:rPr lang="bn-IN" sz="3200" b="1" dirty="0" smtClean="0">
                <a:solidFill>
                  <a:srgbClr val="000000"/>
                </a:solidFill>
                <a:latin typeface="NikoshBAN" panose="02000000000000000000" pitchFamily="2" charset="0"/>
                <a:cs typeface="NikoshBAN" panose="02000000000000000000" pitchFamily="2" charset="0"/>
              </a:rPr>
              <a:t>বঙ্গমাতার অঙ্গচ্ছেদ</a:t>
            </a:r>
            <a:r>
              <a:rPr lang="bn-IN" sz="3200" dirty="0" smtClean="0">
                <a:solidFill>
                  <a:srgbClr val="000000"/>
                </a:solidFill>
                <a:latin typeface="NikoshBAN" panose="02000000000000000000" pitchFamily="2" charset="0"/>
                <a:cs typeface="NikoshBAN" panose="02000000000000000000" pitchFamily="2" charset="0"/>
              </a:rPr>
              <a:t>” হিসেবে আখ্যায়িত করেন। বঙ্গভঙ্গ বিরোধী আন্দোলন ক্রমশ স্বদেশী আন্দোলনে পরিনতি লাভ করে। সর্বত্র বিলেতি পণ্য বয়কট ও প্রকাশ্যে আগুন লাগানো হয়। ছাত্র-ছাত্রীরা স্কুল-কলেজ ও বিশ্ববিদ্যালয় বর্জন করে। চরমপন্থী নেতাদের প্ররোচনায় সমগ্র দেশে সন্ত্রাসবাদী কার্যক্রম ও গুপ্ত হত্যা শুরু হয়। বিপ্লবীরা উভয় প্রদেশের গভর্নরকে হত্যার মত জঘণ্য কাজ করার ব্যর্থ প্রয়াস চালায়। বঙ্গভঙ্গকে উপলক্ষ করে তাদের সন্ত্রাসবাদী কর্মকান্ডের ফলে হিন্দু-মুসলিম সম্প্রীতি ও সৌহার্দ্য চিরতরে বিনষ্ট হয়।ফলে মুসলমানেরা হিন্দুদের উগ্র সাম্প্রদায়িক মনোভাবের পরিপ্রেক্ষিতে সতন্ত্র আবাসভুমি প্রতিষ্ঠার দাবিতে সোচ্ছার হয়ে উঠে। </a:t>
            </a:r>
            <a:endParaRPr lang="en-US" sz="3200" dirty="0"/>
          </a:p>
        </p:txBody>
      </p:sp>
      <p:sp>
        <p:nvSpPr>
          <p:cNvPr id="4" name="Flowchart: Off-page Connector 3"/>
          <p:cNvSpPr/>
          <p:nvPr/>
        </p:nvSpPr>
        <p:spPr>
          <a:xfrm>
            <a:off x="4977244" y="256309"/>
            <a:ext cx="2227120" cy="755073"/>
          </a:xfrm>
          <a:prstGeom prst="flowChartOffpage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হিন্দুদের প্রতিক্রিয়া </a:t>
            </a:r>
            <a:endParaRPr lang="en-US"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2016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356" t="7718" r="3748" b="16452"/>
          <a:stretch/>
        </p:blipFill>
        <p:spPr>
          <a:xfrm>
            <a:off x="263235" y="623455"/>
            <a:ext cx="6920348" cy="5805054"/>
          </a:xfrm>
          <a:prstGeom prst="rect">
            <a:avLst/>
          </a:prstGeom>
        </p:spPr>
      </p:pic>
      <p:sp>
        <p:nvSpPr>
          <p:cNvPr id="3" name="Rectangle 2"/>
          <p:cNvSpPr/>
          <p:nvPr/>
        </p:nvSpPr>
        <p:spPr>
          <a:xfrm>
            <a:off x="983673" y="1634834"/>
            <a:ext cx="5389418" cy="3768439"/>
          </a:xfrm>
          <a:prstGeom prst="rect">
            <a:avLst/>
          </a:prstGeom>
        </p:spPr>
        <p:txBody>
          <a:bodyPr wrap="square">
            <a:prstTxWarp prst="textPlain">
              <a:avLst/>
            </a:prstTxWarp>
            <a:spAutoFit/>
          </a:bodyPr>
          <a:lstStyle/>
          <a:p>
            <a:pPr algn="ctr"/>
            <a:r>
              <a:rPr lang="bn-IN" sz="2000" b="1" dirty="0" smtClean="0">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আবদুল গনি </a:t>
            </a:r>
          </a:p>
          <a:p>
            <a:pPr algn="ctr"/>
            <a:r>
              <a:rPr lang="bn-IN" sz="2000" b="1" dirty="0" smtClean="0">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প্রভাষক </a:t>
            </a:r>
          </a:p>
          <a:p>
            <a:pPr algn="ctr"/>
            <a:r>
              <a:rPr lang="bn-IN" sz="2000" b="1" dirty="0" smtClean="0">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ইসলামের ইতিহাস ও সংস্কৃতি  </a:t>
            </a:r>
          </a:p>
          <a:p>
            <a:pPr algn="ctr"/>
            <a:r>
              <a:rPr lang="bn-IN" b="1" dirty="0" smtClean="0">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বোয়ালখালী হাজী মোঃ নুরুল হক ডিগ্রি কলেজ</a:t>
            </a:r>
          </a:p>
          <a:p>
            <a:pPr algn="ctr"/>
            <a:r>
              <a:rPr lang="bn-IN" b="1" dirty="0" smtClean="0">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শাকপুরা, বোয়ালখালী, চট্টগ্রাম। </a:t>
            </a:r>
          </a:p>
          <a:p>
            <a:pPr algn="ctr"/>
            <a:r>
              <a:rPr lang="en-US" b="1" dirty="0" smtClean="0">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মোবাইল-০১৫৩১৬৬২৮৩৪/০১৮১৫৬০৩২৬৬</a:t>
            </a:r>
            <a:endParaRPr lang="en-US" b="1" dirty="0">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1100" dirty="0">
                <a:solidFill>
                  <a:srgbClr val="000000"/>
                </a:solidFill>
                <a:effectLst>
                  <a:outerShdw blurRad="38100" dist="38100" dir="2700000" algn="tl">
                    <a:srgbClr val="000000">
                      <a:alpha val="43137"/>
                    </a:srgbClr>
                  </a:outerShdw>
                </a:effectLst>
              </a:rPr>
              <a:t>agani2325@gmail.com</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435" y="748145"/>
            <a:ext cx="755074" cy="761999"/>
          </a:xfrm>
          <a:prstGeom prst="rect">
            <a:avLst/>
          </a:prstGeom>
          <a:ln w="38100">
            <a:solidFill>
              <a:srgbClr val="FF0000"/>
            </a:solidFill>
          </a:ln>
          <a:effectLst>
            <a:glow rad="228600">
              <a:schemeClr val="accent2">
                <a:satMod val="175000"/>
                <a:alpha val="40000"/>
              </a:schemeClr>
            </a:glow>
          </a:effec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7653" t="7557" r="7039" b="12546"/>
          <a:stretch/>
        </p:blipFill>
        <p:spPr>
          <a:xfrm>
            <a:off x="7259784" y="623455"/>
            <a:ext cx="4835234" cy="5805054"/>
          </a:xfrm>
          <a:prstGeom prst="rect">
            <a:avLst/>
          </a:prstGeom>
        </p:spPr>
      </p:pic>
      <p:sp>
        <p:nvSpPr>
          <p:cNvPr id="5" name="Rectangle 4"/>
          <p:cNvSpPr/>
          <p:nvPr/>
        </p:nvSpPr>
        <p:spPr>
          <a:xfrm>
            <a:off x="7855528" y="1233056"/>
            <a:ext cx="3782290" cy="4419600"/>
          </a:xfrm>
          <a:prstGeom prst="rect">
            <a:avLst/>
          </a:prstGeom>
        </p:spPr>
        <p:txBody>
          <a:bodyPr wrap="square">
            <a:prstTxWarp prst="textPlain">
              <a:avLst/>
            </a:prstTxWarp>
            <a:spAutoFit/>
          </a:bodyPr>
          <a:lstStyle/>
          <a:p>
            <a:pPr algn="ctr"/>
            <a:r>
              <a:rPr lang="bn-IN"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শ্রেণিঃ- একাদশ</a:t>
            </a:r>
            <a:r>
              <a:rPr lang="en-US"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দ্বাদশ </a:t>
            </a:r>
          </a:p>
          <a:p>
            <a:pPr algn="ctr"/>
            <a:r>
              <a:rPr lang="bn-IN"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ইসলামের ইতিহাস ও সংস্কৃতি</a:t>
            </a:r>
            <a:endParaRPr lang="en-US"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bn-IN"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পত্রঃ-দ্বিতীয় </a:t>
            </a:r>
          </a:p>
          <a:p>
            <a:pPr algn="ctr"/>
            <a:r>
              <a:rPr lang="bn-IN"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অধ্যায়ঃ-চতুর্থ  </a:t>
            </a:r>
          </a:p>
          <a:p>
            <a:pPr algn="ctr"/>
            <a:r>
              <a:rPr lang="bn-IN"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সময়ঃ- ১ ঘন্টা </a:t>
            </a:r>
            <a:r>
              <a:rPr lang="en-US"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b="1" dirty="0">
              <a:ln w="12700">
                <a:solidFill>
                  <a:schemeClr val="accent3">
                    <a:lumMod val="50000"/>
                  </a:schemeClr>
                </a:solidFill>
                <a:prstDash val="solid"/>
              </a:ln>
              <a:effectLst>
                <a:innerShdw blurRad="177800">
                  <a:schemeClr val="accent3">
                    <a:lumMod val="50000"/>
                  </a:scheme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05131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4627419" y="290946"/>
            <a:ext cx="3200400" cy="678873"/>
          </a:xfrm>
          <a:prstGeom prst="homePlat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rgbClr val="000000"/>
                </a:solidFill>
                <a:latin typeface="NikoshBAN" panose="02000000000000000000" pitchFamily="2" charset="0"/>
                <a:cs typeface="NikoshBAN" panose="02000000000000000000" pitchFamily="2" charset="0"/>
              </a:rPr>
              <a:t>বঙ্গভঙ্গ রদ ঘোষণা</a:t>
            </a:r>
            <a:endParaRPr lang="en-US" sz="3600" b="1" dirty="0"/>
          </a:p>
        </p:txBody>
      </p:sp>
      <p:sp>
        <p:nvSpPr>
          <p:cNvPr id="3" name="Snip Diagonal Corner Rectangle 2"/>
          <p:cNvSpPr/>
          <p:nvPr/>
        </p:nvSpPr>
        <p:spPr>
          <a:xfrm>
            <a:off x="637309" y="1219200"/>
            <a:ext cx="11208329" cy="5389418"/>
          </a:xfrm>
          <a:prstGeom prst="snip2Diag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solidFill>
                  <a:srgbClr val="000000"/>
                </a:solidFill>
                <a:latin typeface="NikoshBAN" panose="02000000000000000000" pitchFamily="2" charset="0"/>
                <a:cs typeface="NikoshBAN" panose="02000000000000000000" pitchFamily="2" charset="0"/>
              </a:rPr>
              <a:t>বঙ্গভঙ্গ এর বিরোধিতা, </a:t>
            </a:r>
            <a:r>
              <a:rPr lang="bn-IN" sz="3200" b="1" dirty="0" smtClean="0">
                <a:solidFill>
                  <a:srgbClr val="000000"/>
                </a:solidFill>
                <a:latin typeface="NikoshBAN" panose="02000000000000000000" pitchFamily="2" charset="0"/>
                <a:cs typeface="NikoshBAN" panose="02000000000000000000" pitchFamily="2" charset="0"/>
              </a:rPr>
              <a:t>কংগ্রেসের স্বদেশী আন্দোলন </a:t>
            </a:r>
            <a:r>
              <a:rPr lang="bn-IN" sz="3200" dirty="0" smtClean="0">
                <a:solidFill>
                  <a:srgbClr val="000000"/>
                </a:solidFill>
                <a:latin typeface="NikoshBAN" panose="02000000000000000000" pitchFamily="2" charset="0"/>
                <a:cs typeface="NikoshBAN" panose="02000000000000000000" pitchFamily="2" charset="0"/>
              </a:rPr>
              <a:t>এবং </a:t>
            </a:r>
            <a:r>
              <a:rPr lang="bn-IN" sz="3200" b="1" dirty="0" smtClean="0">
                <a:solidFill>
                  <a:srgbClr val="000000"/>
                </a:solidFill>
                <a:latin typeface="NikoshBAN" panose="02000000000000000000" pitchFamily="2" charset="0"/>
                <a:cs typeface="NikoshBAN" panose="02000000000000000000" pitchFamily="2" charset="0"/>
              </a:rPr>
              <a:t>জাতীয়তাবাদী</a:t>
            </a:r>
            <a:r>
              <a:rPr lang="bn-IN" sz="3200" dirty="0" smtClean="0">
                <a:solidFill>
                  <a:srgbClr val="000000"/>
                </a:solidFill>
                <a:latin typeface="NikoshBAN" panose="02000000000000000000" pitchFamily="2" charset="0"/>
                <a:cs typeface="NikoshBAN" panose="02000000000000000000" pitchFamily="2" charset="0"/>
              </a:rPr>
              <a:t> ও </a:t>
            </a:r>
            <a:r>
              <a:rPr lang="bn-IN" sz="3200" b="1" dirty="0" smtClean="0">
                <a:solidFill>
                  <a:srgbClr val="000000"/>
                </a:solidFill>
                <a:latin typeface="NikoshBAN" panose="02000000000000000000" pitchFamily="2" charset="0"/>
                <a:cs typeface="NikoshBAN" panose="02000000000000000000" pitchFamily="2" charset="0"/>
              </a:rPr>
              <a:t>সশস্ত্র সন্ত্রাসী আন্দোলনের</a:t>
            </a:r>
            <a:r>
              <a:rPr lang="bn-IN" sz="3200" dirty="0" smtClean="0">
                <a:solidFill>
                  <a:srgbClr val="000000"/>
                </a:solidFill>
                <a:latin typeface="NikoshBAN" panose="02000000000000000000" pitchFamily="2" charset="0"/>
                <a:cs typeface="NikoshBAN" panose="02000000000000000000" pitchFamily="2" charset="0"/>
              </a:rPr>
              <a:t> নিকট সাম্রাজ্যবাদী ব্রিটিশ সরকার নতি স্বীকার করে এবং বঙ্গভঙ্গ রদের পরিকল্পনা গ্রহন করে। </a:t>
            </a:r>
            <a:r>
              <a:rPr lang="bn-IN" sz="3200" b="1" dirty="0" smtClean="0">
                <a:solidFill>
                  <a:srgbClr val="FF0000"/>
                </a:solidFill>
                <a:latin typeface="NikoshBAN" panose="02000000000000000000" pitchFamily="2" charset="0"/>
                <a:cs typeface="NikoshBAN" panose="02000000000000000000" pitchFamily="2" charset="0"/>
              </a:rPr>
              <a:t>১৯১০খ্রিঃ</a:t>
            </a:r>
            <a:r>
              <a:rPr lang="bn-IN" sz="3200" dirty="0" smtClean="0">
                <a:solidFill>
                  <a:srgbClr val="000000"/>
                </a:solidFill>
                <a:latin typeface="NikoshBAN" panose="02000000000000000000" pitchFamily="2" charset="0"/>
                <a:cs typeface="NikoshBAN" panose="02000000000000000000" pitchFamily="2" charset="0"/>
              </a:rPr>
              <a:t> শেষের দিকে লর্ড হার্ডিঞ্জ নতুন ভাইসরয় হিসেবে নিযুক্ত হয়ে ভারতে আসেন। </a:t>
            </a:r>
            <a:r>
              <a:rPr lang="bn-IN" sz="3200" b="1" dirty="0" smtClean="0">
                <a:solidFill>
                  <a:srgbClr val="FF0000"/>
                </a:solidFill>
                <a:latin typeface="NikoshBAN" panose="02000000000000000000" pitchFamily="2" charset="0"/>
                <a:cs typeface="NikoshBAN" panose="02000000000000000000" pitchFamily="2" charset="0"/>
              </a:rPr>
              <a:t>১৯১১খ্রিঃ</a:t>
            </a:r>
            <a:r>
              <a:rPr lang="bn-IN" sz="3200" dirty="0" smtClean="0">
                <a:solidFill>
                  <a:srgbClr val="000000"/>
                </a:solidFill>
                <a:latin typeface="NikoshBAN" panose="02000000000000000000" pitchFamily="2" charset="0"/>
                <a:cs typeface="NikoshBAN" panose="02000000000000000000" pitchFamily="2" charset="0"/>
              </a:rPr>
              <a:t> ব্রিটিশ </a:t>
            </a:r>
            <a:r>
              <a:rPr lang="bn-IN" sz="3200" b="1" dirty="0" smtClean="0">
                <a:solidFill>
                  <a:srgbClr val="000000"/>
                </a:solidFill>
                <a:latin typeface="NikoshBAN" panose="02000000000000000000" pitchFamily="2" charset="0"/>
                <a:cs typeface="NikoshBAN" panose="02000000000000000000" pitchFamily="2" charset="0"/>
              </a:rPr>
              <a:t>সম্রাট পঞ্চম জর্জ </a:t>
            </a:r>
            <a:r>
              <a:rPr lang="bn-IN" sz="3200" dirty="0" smtClean="0">
                <a:solidFill>
                  <a:srgbClr val="000000"/>
                </a:solidFill>
                <a:latin typeface="NikoshBAN" panose="02000000000000000000" pitchFamily="2" charset="0"/>
                <a:cs typeface="NikoshBAN" panose="02000000000000000000" pitchFamily="2" charset="0"/>
              </a:rPr>
              <a:t>এবং </a:t>
            </a:r>
            <a:r>
              <a:rPr lang="bn-IN" sz="3200" b="1" dirty="0" smtClean="0">
                <a:solidFill>
                  <a:srgbClr val="000000"/>
                </a:solidFill>
                <a:latin typeface="NikoshBAN" panose="02000000000000000000" pitchFamily="2" charset="0"/>
                <a:cs typeface="NikoshBAN" panose="02000000000000000000" pitchFamily="2" charset="0"/>
              </a:rPr>
              <a:t>রাণি মেরি </a:t>
            </a:r>
            <a:r>
              <a:rPr lang="bn-IN" sz="3200" dirty="0" smtClean="0">
                <a:solidFill>
                  <a:srgbClr val="000000"/>
                </a:solidFill>
                <a:latin typeface="NikoshBAN" panose="02000000000000000000" pitchFamily="2" charset="0"/>
                <a:cs typeface="NikoshBAN" panose="02000000000000000000" pitchFamily="2" charset="0"/>
              </a:rPr>
              <a:t>ভারতে আগমনের ইচ্ছা পোষণ করেন। তাদের আগমনকে সফল করার জন্য </a:t>
            </a:r>
            <a:r>
              <a:rPr lang="bn-IN" sz="3200" b="1" dirty="0" smtClean="0">
                <a:solidFill>
                  <a:srgbClr val="000000"/>
                </a:solidFill>
                <a:latin typeface="NikoshBAN" panose="02000000000000000000" pitchFamily="2" charset="0"/>
                <a:cs typeface="NikoshBAN" panose="02000000000000000000" pitchFamily="2" charset="0"/>
              </a:rPr>
              <a:t>লর্ড হার্ডিঞ্জ </a:t>
            </a:r>
            <a:r>
              <a:rPr lang="bn-IN" sz="3200" dirty="0" smtClean="0">
                <a:solidFill>
                  <a:srgbClr val="000000"/>
                </a:solidFill>
                <a:latin typeface="NikoshBAN" panose="02000000000000000000" pitchFamily="2" charset="0"/>
                <a:cs typeface="NikoshBAN" panose="02000000000000000000" pitchFamily="2" charset="0"/>
              </a:rPr>
              <a:t>কংগ্রেসের সহয়তা কামনা করলে তারা বঙ্গভঙ্গ রদের শর্ত দেন। ইংল্যান্ডের রাজা-রাণি ভারতে এলে কংগ্রেসের পক্ষ থেকে বিপুল সংবর্ধনা দেওয়া হয়। </a:t>
            </a:r>
            <a:r>
              <a:rPr lang="bn-IN" sz="3200" b="1" dirty="0" smtClean="0">
                <a:solidFill>
                  <a:srgbClr val="FF0000"/>
                </a:solidFill>
                <a:latin typeface="NikoshBAN" panose="02000000000000000000" pitchFamily="2" charset="0"/>
                <a:cs typeface="NikoshBAN" panose="02000000000000000000" pitchFamily="2" charset="0"/>
              </a:rPr>
              <a:t>১৯১১খ্রিঃ ১২ ডিসেম্বর </a:t>
            </a:r>
            <a:r>
              <a:rPr lang="bn-IN" sz="3200" dirty="0" smtClean="0">
                <a:solidFill>
                  <a:srgbClr val="000000"/>
                </a:solidFill>
                <a:latin typeface="NikoshBAN" panose="02000000000000000000" pitchFamily="2" charset="0"/>
                <a:cs typeface="NikoshBAN" panose="02000000000000000000" pitchFamily="2" charset="0"/>
              </a:rPr>
              <a:t>দিল্লিতে দরবার বসে এবং ঐ দিনই রাজা পঞ্চম জর্জ বঙ্গভঙ্গ রদের ঘোষণা দেন। নতুন ঘোষিত প্রদেশ হবে বিহার,</a:t>
            </a:r>
            <a:r>
              <a:rPr lang="en-US" sz="3200" dirty="0" smtClean="0">
                <a:solidFill>
                  <a:srgbClr val="000000"/>
                </a:solidFill>
                <a:latin typeface="NikoshBAN" panose="02000000000000000000" pitchFamily="2" charset="0"/>
                <a:cs typeface="NikoshBAN" panose="02000000000000000000" pitchFamily="2" charset="0"/>
              </a:rPr>
              <a:t> </a:t>
            </a:r>
            <a:r>
              <a:rPr lang="bn-IN" sz="3200" dirty="0" smtClean="0">
                <a:solidFill>
                  <a:srgbClr val="000000"/>
                </a:solidFill>
                <a:latin typeface="NikoshBAN" panose="02000000000000000000" pitchFamily="2" charset="0"/>
                <a:cs typeface="NikoshBAN" panose="02000000000000000000" pitchFamily="2" charset="0"/>
              </a:rPr>
              <a:t>উড়িষ্যা বাদ দিয়ে বাংলা ভাষাভাষি ৫টি বিভাগকে নিয়ে এবং </a:t>
            </a:r>
            <a:r>
              <a:rPr lang="bn-IN" sz="3200" b="1" dirty="0" smtClean="0">
                <a:solidFill>
                  <a:srgbClr val="FF0000"/>
                </a:solidFill>
                <a:latin typeface="NikoshBAN" panose="02000000000000000000" pitchFamily="2" charset="0"/>
                <a:cs typeface="NikoshBAN" panose="02000000000000000000" pitchFamily="2" charset="0"/>
              </a:rPr>
              <a:t>১৯১২সালের</a:t>
            </a:r>
            <a:r>
              <a:rPr lang="bn-IN" sz="3200" dirty="0" smtClean="0">
                <a:solidFill>
                  <a:srgbClr val="000000"/>
                </a:solidFill>
                <a:latin typeface="NikoshBAN" panose="02000000000000000000" pitchFamily="2" charset="0"/>
                <a:cs typeface="NikoshBAN" panose="02000000000000000000" pitchFamily="2" charset="0"/>
              </a:rPr>
              <a:t> </a:t>
            </a:r>
            <a:r>
              <a:rPr lang="bn-IN" sz="3200" b="1" dirty="0" smtClean="0">
                <a:solidFill>
                  <a:srgbClr val="FF0000"/>
                </a:solidFill>
                <a:latin typeface="NikoshBAN" panose="02000000000000000000" pitchFamily="2" charset="0"/>
                <a:cs typeface="NikoshBAN" panose="02000000000000000000" pitchFamily="2" charset="0"/>
              </a:rPr>
              <a:t>জানুয়ারি</a:t>
            </a:r>
            <a:r>
              <a:rPr lang="bn-IN" sz="3200" dirty="0" smtClean="0">
                <a:solidFill>
                  <a:srgbClr val="000000"/>
                </a:solidFill>
                <a:latin typeface="NikoshBAN" panose="02000000000000000000" pitchFamily="2" charset="0"/>
                <a:cs typeface="NikoshBAN" panose="02000000000000000000" pitchFamily="2" charset="0"/>
              </a:rPr>
              <a:t> থেকেই তা কার্যকরের ঘোষণা দেন।  </a:t>
            </a:r>
            <a:endParaRPr lang="en-US" sz="3200" dirty="0"/>
          </a:p>
        </p:txBody>
      </p:sp>
    </p:spTree>
    <p:extLst>
      <p:ext uri="{BB962C8B-B14F-4D97-AF65-F5344CB8AC3E}">
        <p14:creationId xmlns:p14="http://schemas.microsoft.com/office/powerpoint/2010/main" val="1812046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ppt_w"/>
                                          </p:val>
                                        </p:tav>
                                        <p:tav tm="100000">
                                          <p:val>
                                            <p:strVal val="#ppt_w"/>
                                          </p:val>
                                        </p:tav>
                                      </p:tavLst>
                                    </p:anim>
                                    <p:anim calcmode="lin" valueType="num">
                                      <p:cBhvr>
                                        <p:cTn id="8" dur="500" fill="hold"/>
                                        <p:tgtEl>
                                          <p:spTgt spid="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249383" y="1233056"/>
            <a:ext cx="11457708" cy="5250872"/>
          </a:xfrm>
          <a:prstGeom prst="snip2Diag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b="1" dirty="0">
                <a:solidFill>
                  <a:srgbClr val="000000"/>
                </a:solidFill>
                <a:latin typeface="NikoshBAN" panose="02000000000000000000" pitchFamily="2" charset="0"/>
                <a:cs typeface="NikoshBAN" panose="02000000000000000000" pitchFamily="2" charset="0"/>
              </a:rPr>
              <a:t>বঙ্গভঙ্গ </a:t>
            </a:r>
            <a:r>
              <a:rPr lang="bn-IN" sz="3200" b="1" dirty="0" smtClean="0">
                <a:solidFill>
                  <a:srgbClr val="000000"/>
                </a:solidFill>
                <a:latin typeface="NikoshBAN" panose="02000000000000000000" pitchFamily="2" charset="0"/>
                <a:cs typeface="NikoshBAN" panose="02000000000000000000" pitchFamily="2" charset="0"/>
              </a:rPr>
              <a:t>রদ </a:t>
            </a:r>
            <a:r>
              <a:rPr lang="bn-IN" sz="3200" dirty="0" smtClean="0">
                <a:solidFill>
                  <a:srgbClr val="000000"/>
                </a:solidFill>
                <a:latin typeface="NikoshBAN" panose="02000000000000000000" pitchFamily="2" charset="0"/>
                <a:cs typeface="NikoshBAN" panose="02000000000000000000" pitchFamily="2" charset="0"/>
              </a:rPr>
              <a:t>হওয়ায় স্বাভাবিকভাবে হিন্দুরা সন্তুষ্ট হয়,এবং কংগ্রেস নেতৃবৃন্দ ব্রিটিশ শাসকদের ভূয়সী প্রশংসা করেন। অন্যদিকে তা মুসলমানদের জন্য বিরাট আঘাতস্বরুপ ছিল। </a:t>
            </a:r>
            <a:r>
              <a:rPr lang="bn-IN" sz="3200" b="1" dirty="0" smtClean="0">
                <a:solidFill>
                  <a:srgbClr val="000000"/>
                </a:solidFill>
                <a:latin typeface="NikoshBAN" panose="02000000000000000000" pitchFamily="2" charset="0"/>
                <a:cs typeface="NikoshBAN" panose="02000000000000000000" pitchFamily="2" charset="0"/>
              </a:rPr>
              <a:t>বঙ্গভঙ্গের ফলে </a:t>
            </a:r>
            <a:r>
              <a:rPr lang="bn-IN" sz="3200" dirty="0" smtClean="0">
                <a:solidFill>
                  <a:srgbClr val="000000"/>
                </a:solidFill>
                <a:latin typeface="NikoshBAN" panose="02000000000000000000" pitchFamily="2" charset="0"/>
                <a:cs typeface="NikoshBAN" panose="02000000000000000000" pitchFamily="2" charset="0"/>
              </a:rPr>
              <a:t>বাংলার মুসলমানদের জীবনধারায় যে উন্নতির সুচনা হয়েছিল </a:t>
            </a:r>
            <a:r>
              <a:rPr lang="bn-IN" sz="3200" b="1" dirty="0" smtClean="0">
                <a:solidFill>
                  <a:srgbClr val="000000"/>
                </a:solidFill>
                <a:latin typeface="NikoshBAN" panose="02000000000000000000" pitchFamily="2" charset="0"/>
                <a:cs typeface="NikoshBAN" panose="02000000000000000000" pitchFamily="2" charset="0"/>
              </a:rPr>
              <a:t>বঙ্গভঙ্গ রদের </a:t>
            </a:r>
            <a:r>
              <a:rPr lang="bn-IN" sz="3200" dirty="0" smtClean="0">
                <a:solidFill>
                  <a:srgbClr val="000000"/>
                </a:solidFill>
                <a:latin typeface="NikoshBAN" panose="02000000000000000000" pitchFamily="2" charset="0"/>
                <a:cs typeface="NikoshBAN" panose="02000000000000000000" pitchFamily="2" charset="0"/>
              </a:rPr>
              <a:t>ফলে রুদ্ধ হয়ে যায়। ব্রিটিশ সরকার বারবার মুসলমানদেরকে আশ্বাস দিয়েছিল বঙ্গভঙ্গ একটি </a:t>
            </a:r>
            <a:r>
              <a:rPr lang="bn-IN" sz="3200" b="1" dirty="0" smtClean="0">
                <a:solidFill>
                  <a:srgbClr val="000000"/>
                </a:solidFill>
                <a:latin typeface="NikoshBAN" panose="02000000000000000000" pitchFamily="2" charset="0"/>
                <a:cs typeface="NikoshBAN" panose="02000000000000000000" pitchFamily="2" charset="0"/>
              </a:rPr>
              <a:t>অপরিবর্তনীয় নিস্পন্ন সত্য</a:t>
            </a:r>
            <a:r>
              <a:rPr lang="bn-IN" sz="3200" dirty="0" smtClean="0">
                <a:solidFill>
                  <a:srgbClr val="000000"/>
                </a:solidFill>
                <a:latin typeface="NikoshBAN" panose="02000000000000000000" pitchFamily="2" charset="0"/>
                <a:cs typeface="NikoshBAN" panose="02000000000000000000" pitchFamily="2" charset="0"/>
              </a:rPr>
              <a:t>। মুসলিম লীগ রহিতকরণের বিরুদ্ধে প্রবল প্রতিবাদ জানায় এবং তাদের রাজনৈতিক কর্মসুচীতে রাজভক্তির পরিবর্তে বৈপ্লবিক নীতি সাধিত হয়। “</a:t>
            </a:r>
            <a:r>
              <a:rPr lang="bn-IN" sz="3200" b="1" dirty="0" smtClean="0">
                <a:solidFill>
                  <a:srgbClr val="000000"/>
                </a:solidFill>
                <a:latin typeface="NikoshBAN" panose="02000000000000000000" pitchFamily="2" charset="0"/>
                <a:cs typeface="NikoshBAN" panose="02000000000000000000" pitchFamily="2" charset="0"/>
              </a:rPr>
              <a:t>বঙ্গভঙ্গ রদ</a:t>
            </a:r>
            <a:r>
              <a:rPr lang="bn-IN" sz="3200" dirty="0" smtClean="0">
                <a:solidFill>
                  <a:srgbClr val="000000"/>
                </a:solidFill>
                <a:latin typeface="NikoshBAN" panose="02000000000000000000" pitchFamily="2" charset="0"/>
                <a:cs typeface="NikoshBAN" panose="02000000000000000000" pitchFamily="2" charset="0"/>
              </a:rPr>
              <a:t>” হতে মুসলমানেরা এই শিক্ষা লাভ করে যে, ভারতের বুকে সম্মানজকনভাবে বেঁচে থাকতে হলে আত্মশক্তিতে বলিয়ান হয়ে </a:t>
            </a:r>
            <a:r>
              <a:rPr lang="bn-IN" sz="3200" b="1" dirty="0" smtClean="0">
                <a:solidFill>
                  <a:srgbClr val="000000"/>
                </a:solidFill>
                <a:latin typeface="NikoshBAN" panose="02000000000000000000" pitchFamily="2" charset="0"/>
                <a:cs typeface="NikoshBAN" panose="02000000000000000000" pitchFamily="2" charset="0"/>
              </a:rPr>
              <a:t>ঐক্য ও সংহতির </a:t>
            </a:r>
            <a:r>
              <a:rPr lang="bn-IN" sz="3200" dirty="0" smtClean="0">
                <a:solidFill>
                  <a:srgbClr val="000000"/>
                </a:solidFill>
                <a:latin typeface="NikoshBAN" panose="02000000000000000000" pitchFamily="2" charset="0"/>
                <a:cs typeface="NikoshBAN" panose="02000000000000000000" pitchFamily="2" charset="0"/>
              </a:rPr>
              <a:t>মাধ্যমে </a:t>
            </a:r>
            <a:r>
              <a:rPr lang="bn-IN" sz="3200" b="1" dirty="0" smtClean="0">
                <a:solidFill>
                  <a:srgbClr val="000000"/>
                </a:solidFill>
                <a:latin typeface="NikoshBAN" panose="02000000000000000000" pitchFamily="2" charset="0"/>
                <a:cs typeface="NikoshBAN" panose="02000000000000000000" pitchFamily="2" charset="0"/>
              </a:rPr>
              <a:t>স্বাধিকার অর্জনের </a:t>
            </a:r>
            <a:r>
              <a:rPr lang="bn-IN" sz="3200" dirty="0" smtClean="0">
                <a:solidFill>
                  <a:srgbClr val="000000"/>
                </a:solidFill>
                <a:latin typeface="NikoshBAN" panose="02000000000000000000" pitchFamily="2" charset="0"/>
                <a:cs typeface="NikoshBAN" panose="02000000000000000000" pitchFamily="2" charset="0"/>
              </a:rPr>
              <a:t>সংগ্রামে করতে হবে। সামান্য কিছুদিন নতুন প্রদেশ শাসন করে ব্রিটিশ সরকারও অনেক সুফল পেয়েছিল।</a:t>
            </a:r>
          </a:p>
        </p:txBody>
      </p:sp>
      <p:sp>
        <p:nvSpPr>
          <p:cNvPr id="3" name="Pentagon 2"/>
          <p:cNvSpPr/>
          <p:nvPr/>
        </p:nvSpPr>
        <p:spPr>
          <a:xfrm>
            <a:off x="3519055" y="346364"/>
            <a:ext cx="5541818" cy="665018"/>
          </a:xfrm>
          <a:prstGeom prst="homePlate">
            <a:avLst/>
          </a:prstGeom>
          <a:solidFill>
            <a:schemeClr val="accent6">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বঙ্গভঙ্গ </a:t>
            </a:r>
            <a:r>
              <a:rPr lang="bn-IN" sz="3600" b="1" dirty="0" smtClean="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রদের ফলাফলা বা প্রতিক্রিয়া</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7243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ame Side Corner Rectangle 1"/>
          <p:cNvSpPr/>
          <p:nvPr/>
        </p:nvSpPr>
        <p:spPr>
          <a:xfrm>
            <a:off x="221673" y="193965"/>
            <a:ext cx="11845636" cy="6414654"/>
          </a:xfrm>
          <a:prstGeom prst="snip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rgbClr val="000000"/>
                </a:solidFill>
                <a:latin typeface="NikoshBAN" panose="02000000000000000000" pitchFamily="2" charset="0"/>
                <a:cs typeface="NikoshBAN" panose="02000000000000000000" pitchFamily="2" charset="0"/>
              </a:rPr>
              <a:t>বহুনির্বাচনি প্রশ্নোত্তর</a:t>
            </a:r>
            <a:endParaRPr lang="bn-IN" sz="3600" b="1" dirty="0">
              <a:solidFill>
                <a:srgbClr val="000000"/>
              </a:solidFill>
              <a:latin typeface="NikoshBAN" panose="02000000000000000000" pitchFamily="2" charset="0"/>
              <a:cs typeface="NikoshBAN" panose="02000000000000000000" pitchFamily="2" charset="0"/>
            </a:endParaRPr>
          </a:p>
          <a:p>
            <a:r>
              <a:rPr lang="bn-IN" sz="3600" b="1" dirty="0" smtClean="0">
                <a:solidFill>
                  <a:srgbClr val="000000"/>
                </a:solidFill>
                <a:latin typeface="NikoshBAN" panose="02000000000000000000" pitchFamily="2" charset="0"/>
                <a:cs typeface="NikoshBAN" panose="02000000000000000000" pitchFamily="2" charset="0"/>
              </a:rPr>
              <a:t>১. বঙ্গভঙ্গ হয় কত সালে?</a:t>
            </a:r>
            <a:r>
              <a:rPr lang="bn-IN" sz="3600" dirty="0">
                <a:solidFill>
                  <a:srgbClr val="000000"/>
                </a:solidFill>
                <a:latin typeface="NikoshBAN" panose="02000000000000000000" pitchFamily="2" charset="0"/>
                <a:cs typeface="NikoshBAN" panose="02000000000000000000" pitchFamily="2" charset="0"/>
              </a:rPr>
              <a:t> </a:t>
            </a:r>
            <a:endParaRPr lang="bn-IN" sz="3600" dirty="0" smtClean="0">
              <a:solidFill>
                <a:srgbClr val="000000"/>
              </a:solidFill>
              <a:latin typeface="NikoshBAN" panose="02000000000000000000" pitchFamily="2" charset="0"/>
              <a:cs typeface="NikoshBAN" panose="02000000000000000000" pitchFamily="2" charset="0"/>
            </a:endParaRPr>
          </a:p>
          <a:p>
            <a:r>
              <a:rPr lang="bn-IN" sz="3600" dirty="0" smtClean="0">
                <a:solidFill>
                  <a:srgbClr val="000000"/>
                </a:solidFill>
                <a:latin typeface="NikoshBAN" panose="02000000000000000000" pitchFamily="2" charset="0"/>
                <a:cs typeface="NikoshBAN" panose="02000000000000000000" pitchFamily="2" charset="0"/>
              </a:rPr>
              <a:t>      ক. ১৯০৫সালে    </a:t>
            </a:r>
            <a:r>
              <a:rPr lang="bn-IN" sz="3600" dirty="0">
                <a:solidFill>
                  <a:srgbClr val="000000"/>
                </a:solidFill>
                <a:latin typeface="NikoshBAN" panose="02000000000000000000" pitchFamily="2" charset="0"/>
                <a:cs typeface="NikoshBAN" panose="02000000000000000000" pitchFamily="2" charset="0"/>
              </a:rPr>
              <a:t>খ. ১৯১০সালে</a:t>
            </a:r>
          </a:p>
          <a:p>
            <a:r>
              <a:rPr lang="bn-IN" sz="3600" dirty="0" smtClean="0">
                <a:solidFill>
                  <a:srgbClr val="000000"/>
                </a:solidFill>
                <a:latin typeface="NikoshBAN" panose="02000000000000000000" pitchFamily="2" charset="0"/>
                <a:cs typeface="NikoshBAN" panose="02000000000000000000" pitchFamily="2" charset="0"/>
              </a:rPr>
              <a:t>      গ</a:t>
            </a:r>
            <a:r>
              <a:rPr lang="bn-IN" sz="3600" dirty="0">
                <a:solidFill>
                  <a:srgbClr val="000000"/>
                </a:solidFill>
                <a:latin typeface="NikoshBAN" panose="02000000000000000000" pitchFamily="2" charset="0"/>
                <a:cs typeface="NikoshBAN" panose="02000000000000000000" pitchFamily="2" charset="0"/>
              </a:rPr>
              <a:t>. ১৯১১সালে  </a:t>
            </a:r>
            <a:r>
              <a:rPr lang="bn-IN" sz="3600" dirty="0" smtClean="0">
                <a:solidFill>
                  <a:srgbClr val="000000"/>
                </a:solidFill>
                <a:latin typeface="NikoshBAN" panose="02000000000000000000" pitchFamily="2" charset="0"/>
                <a:cs typeface="NikoshBAN" panose="02000000000000000000" pitchFamily="2" charset="0"/>
              </a:rPr>
              <a:t>    ঘ</a:t>
            </a:r>
            <a:r>
              <a:rPr lang="bn-IN" sz="3600" dirty="0">
                <a:solidFill>
                  <a:srgbClr val="000000"/>
                </a:solidFill>
                <a:latin typeface="NikoshBAN" panose="02000000000000000000" pitchFamily="2" charset="0"/>
                <a:cs typeface="NikoshBAN" panose="02000000000000000000" pitchFamily="2" charset="0"/>
              </a:rPr>
              <a:t>. ১৯১৫সালে </a:t>
            </a:r>
            <a:endParaRPr lang="bn-IN" sz="3600" dirty="0" smtClean="0">
              <a:solidFill>
                <a:srgbClr val="000000"/>
              </a:solidFill>
              <a:latin typeface="NikoshBAN" panose="02000000000000000000" pitchFamily="2" charset="0"/>
              <a:cs typeface="NikoshBAN" panose="02000000000000000000" pitchFamily="2" charset="0"/>
            </a:endParaRPr>
          </a:p>
          <a:p>
            <a:r>
              <a:rPr lang="bn-IN" sz="3600" b="1" dirty="0" smtClean="0">
                <a:solidFill>
                  <a:srgbClr val="000000"/>
                </a:solidFill>
                <a:latin typeface="NikoshBAN" panose="02000000000000000000" pitchFamily="2" charset="0"/>
                <a:cs typeface="NikoshBAN" panose="02000000000000000000" pitchFamily="2" charset="0"/>
              </a:rPr>
              <a:t>৩. বঙ্গভঙ্গের কারণ হলো-</a:t>
            </a:r>
          </a:p>
          <a:p>
            <a:pPr marL="857250" indent="-857250">
              <a:buFont typeface="+mj-lt"/>
              <a:buAutoNum type="romanUcPeriod"/>
            </a:pPr>
            <a:r>
              <a:rPr lang="bn-IN" sz="3600" dirty="0" smtClean="0">
                <a:solidFill>
                  <a:srgbClr val="000000"/>
                </a:solidFill>
                <a:latin typeface="NikoshBAN" panose="02000000000000000000" pitchFamily="2" charset="0"/>
                <a:cs typeface="NikoshBAN" panose="02000000000000000000" pitchFamily="2" charset="0"/>
              </a:rPr>
              <a:t>প্রশাসনিক</a:t>
            </a:r>
          </a:p>
          <a:p>
            <a:pPr marL="857250" indent="-857250">
              <a:buFont typeface="+mj-lt"/>
              <a:buAutoNum type="romanUcPeriod"/>
            </a:pPr>
            <a:r>
              <a:rPr lang="bn-IN" sz="3600" dirty="0" smtClean="0">
                <a:solidFill>
                  <a:srgbClr val="000000"/>
                </a:solidFill>
                <a:latin typeface="NikoshBAN" panose="02000000000000000000" pitchFamily="2" charset="0"/>
                <a:cs typeface="NikoshBAN" panose="02000000000000000000" pitchFamily="2" charset="0"/>
              </a:rPr>
              <a:t>রাজনৈতিক</a:t>
            </a:r>
          </a:p>
          <a:p>
            <a:pPr marL="857250" indent="-857250">
              <a:buFont typeface="+mj-lt"/>
              <a:buAutoNum type="romanUcPeriod"/>
            </a:pPr>
            <a:r>
              <a:rPr lang="bn-IN" sz="3600" dirty="0" smtClean="0">
                <a:solidFill>
                  <a:srgbClr val="000000"/>
                </a:solidFill>
                <a:latin typeface="NikoshBAN" panose="02000000000000000000" pitchFamily="2" charset="0"/>
                <a:cs typeface="NikoshBAN" panose="02000000000000000000" pitchFamily="2" charset="0"/>
              </a:rPr>
              <a:t>ধর্মীয়</a:t>
            </a:r>
          </a:p>
          <a:p>
            <a:r>
              <a:rPr lang="bn-IN" sz="3600" dirty="0" smtClean="0">
                <a:solidFill>
                  <a:srgbClr val="000000"/>
                </a:solidFill>
                <a:latin typeface="NikoshBAN" panose="02000000000000000000" pitchFamily="2" charset="0"/>
                <a:cs typeface="NikoshBAN" panose="02000000000000000000" pitchFamily="2" charset="0"/>
              </a:rPr>
              <a:t>নিচের কোনটি সঠিক?</a:t>
            </a:r>
          </a:p>
          <a:p>
            <a:r>
              <a:rPr lang="bn-IN" sz="3600" dirty="0" smtClean="0">
                <a:solidFill>
                  <a:srgbClr val="000000"/>
                </a:solidFill>
                <a:latin typeface="NikoshBAN" panose="02000000000000000000" pitchFamily="2" charset="0"/>
                <a:cs typeface="NikoshBAN" panose="02000000000000000000" pitchFamily="2" charset="0"/>
              </a:rPr>
              <a:t>  ক.</a:t>
            </a:r>
            <a:r>
              <a:rPr lang="en-US" sz="3600" dirty="0" smtClean="0">
                <a:solidFill>
                  <a:srgbClr val="000000"/>
                </a:solidFill>
                <a:latin typeface="NikoshBAN" panose="02000000000000000000" pitchFamily="2" charset="0"/>
                <a:cs typeface="NikoshBAN" panose="02000000000000000000" pitchFamily="2" charset="0"/>
              </a:rPr>
              <a:t> </a:t>
            </a:r>
            <a:r>
              <a:rPr lang="en-US" sz="3600" dirty="0" err="1" smtClean="0">
                <a:solidFill>
                  <a:srgbClr val="000000"/>
                </a:solidFill>
                <a:latin typeface="NikoshBAN" panose="02000000000000000000" pitchFamily="2" charset="0"/>
                <a:cs typeface="NikoshBAN" panose="02000000000000000000" pitchFamily="2" charset="0"/>
              </a:rPr>
              <a:t>i</a:t>
            </a:r>
            <a:r>
              <a:rPr lang="en-US" sz="3600" dirty="0" smtClean="0">
                <a:solidFill>
                  <a:srgbClr val="000000"/>
                </a:solidFill>
                <a:latin typeface="NikoshBAN" panose="02000000000000000000" pitchFamily="2" charset="0"/>
                <a:cs typeface="NikoshBAN" panose="02000000000000000000" pitchFamily="2" charset="0"/>
              </a:rPr>
              <a:t> ও ii</a:t>
            </a:r>
            <a:r>
              <a:rPr lang="bn-IN" sz="3600" dirty="0" smtClean="0">
                <a:solidFill>
                  <a:srgbClr val="000000"/>
                </a:solidFill>
                <a:latin typeface="NikoshBAN" panose="02000000000000000000" pitchFamily="2" charset="0"/>
                <a:cs typeface="NikoshBAN" panose="02000000000000000000" pitchFamily="2" charset="0"/>
              </a:rPr>
              <a:t>             খ.</a:t>
            </a:r>
            <a:r>
              <a:rPr lang="en-US" sz="3600" dirty="0" smtClean="0">
                <a:solidFill>
                  <a:srgbClr val="000000"/>
                </a:solidFill>
                <a:latin typeface="NikoshBAN" panose="02000000000000000000" pitchFamily="2" charset="0"/>
                <a:cs typeface="NikoshBAN" panose="02000000000000000000" pitchFamily="2" charset="0"/>
              </a:rPr>
              <a:t> </a:t>
            </a:r>
            <a:r>
              <a:rPr lang="en-US" sz="3600" dirty="0" err="1" smtClean="0">
                <a:solidFill>
                  <a:srgbClr val="000000"/>
                </a:solidFill>
                <a:latin typeface="NikoshBAN" panose="02000000000000000000" pitchFamily="2" charset="0"/>
                <a:cs typeface="NikoshBAN" panose="02000000000000000000" pitchFamily="2" charset="0"/>
              </a:rPr>
              <a:t>i</a:t>
            </a:r>
            <a:r>
              <a:rPr lang="en-US" sz="3600" dirty="0" smtClean="0">
                <a:solidFill>
                  <a:srgbClr val="000000"/>
                </a:solidFill>
                <a:latin typeface="NikoshBAN" panose="02000000000000000000" pitchFamily="2" charset="0"/>
                <a:cs typeface="NikoshBAN" panose="02000000000000000000" pitchFamily="2" charset="0"/>
              </a:rPr>
              <a:t> ও iii</a:t>
            </a:r>
            <a:endParaRPr lang="bn-IN" sz="3600" dirty="0" smtClean="0">
              <a:solidFill>
                <a:srgbClr val="000000"/>
              </a:solidFill>
              <a:latin typeface="NikoshBAN" panose="02000000000000000000" pitchFamily="2" charset="0"/>
              <a:cs typeface="NikoshBAN" panose="02000000000000000000" pitchFamily="2" charset="0"/>
            </a:endParaRPr>
          </a:p>
          <a:p>
            <a:r>
              <a:rPr lang="bn-IN" sz="3600" dirty="0" smtClean="0">
                <a:solidFill>
                  <a:srgbClr val="000000"/>
                </a:solidFill>
                <a:latin typeface="NikoshBAN" panose="02000000000000000000" pitchFamily="2" charset="0"/>
                <a:cs typeface="NikoshBAN" panose="02000000000000000000" pitchFamily="2" charset="0"/>
              </a:rPr>
              <a:t>  গ.</a:t>
            </a:r>
            <a:r>
              <a:rPr lang="en-US" sz="3600" dirty="0" smtClean="0">
                <a:solidFill>
                  <a:srgbClr val="000000"/>
                </a:solidFill>
                <a:latin typeface="NikoshBAN" panose="02000000000000000000" pitchFamily="2" charset="0"/>
                <a:cs typeface="NikoshBAN" panose="02000000000000000000" pitchFamily="2" charset="0"/>
              </a:rPr>
              <a:t> ii ও iii</a:t>
            </a:r>
            <a:r>
              <a:rPr lang="bn-IN" sz="3600" dirty="0" smtClean="0">
                <a:solidFill>
                  <a:srgbClr val="000000"/>
                </a:solidFill>
                <a:latin typeface="NikoshBAN" panose="02000000000000000000" pitchFamily="2" charset="0"/>
                <a:cs typeface="NikoshBAN" panose="02000000000000000000" pitchFamily="2" charset="0"/>
              </a:rPr>
              <a:t>           ঘ.</a:t>
            </a:r>
            <a:r>
              <a:rPr lang="en-US" sz="3600" dirty="0" smtClean="0">
                <a:solidFill>
                  <a:srgbClr val="000000"/>
                </a:solidFill>
                <a:latin typeface="NikoshBAN" panose="02000000000000000000" pitchFamily="2" charset="0"/>
                <a:cs typeface="NikoshBAN" panose="02000000000000000000" pitchFamily="2" charset="0"/>
              </a:rPr>
              <a:t> </a:t>
            </a:r>
            <a:r>
              <a:rPr lang="en-US" sz="3600" dirty="0" err="1" smtClean="0">
                <a:solidFill>
                  <a:srgbClr val="000000"/>
                </a:solidFill>
                <a:latin typeface="NikoshBAN" panose="02000000000000000000" pitchFamily="2" charset="0"/>
                <a:cs typeface="NikoshBAN" panose="02000000000000000000" pitchFamily="2" charset="0"/>
              </a:rPr>
              <a:t>i,iiও</a:t>
            </a:r>
            <a:r>
              <a:rPr lang="en-US" sz="3600" dirty="0" smtClean="0">
                <a:solidFill>
                  <a:srgbClr val="000000"/>
                </a:solidFill>
                <a:latin typeface="NikoshBAN" panose="02000000000000000000" pitchFamily="2" charset="0"/>
                <a:cs typeface="NikoshBAN" panose="02000000000000000000" pitchFamily="2" charset="0"/>
              </a:rPr>
              <a:t> iii</a:t>
            </a:r>
            <a:endParaRPr lang="bn-IN" sz="3600" dirty="0" smtClean="0">
              <a:solidFill>
                <a:srgbClr val="000000"/>
              </a:solidFill>
              <a:latin typeface="NikoshBAN" panose="02000000000000000000" pitchFamily="2" charset="0"/>
              <a:cs typeface="NikoshBAN" panose="02000000000000000000" pitchFamily="2" charset="0"/>
            </a:endParaRPr>
          </a:p>
          <a:p>
            <a:pPr algn="ctr"/>
            <a:endParaRPr lang="en-US" sz="3600" dirty="0"/>
          </a:p>
        </p:txBody>
      </p:sp>
      <p:sp>
        <p:nvSpPr>
          <p:cNvPr id="3" name="TextBox 2"/>
          <p:cNvSpPr txBox="1"/>
          <p:nvPr/>
        </p:nvSpPr>
        <p:spPr>
          <a:xfrm>
            <a:off x="6428509" y="900545"/>
            <a:ext cx="5500255" cy="1631216"/>
          </a:xfrm>
          <a:prstGeom prst="rect">
            <a:avLst/>
          </a:prstGeom>
          <a:noFill/>
        </p:spPr>
        <p:txBody>
          <a:bodyPr wrap="square" rtlCol="0">
            <a:spAutoFit/>
          </a:bodyPr>
          <a:lstStyle/>
          <a:p>
            <a:r>
              <a:rPr lang="bn-IN" sz="3600" b="1" dirty="0">
                <a:solidFill>
                  <a:srgbClr val="000000"/>
                </a:solidFill>
                <a:latin typeface="NikoshBAN" panose="02000000000000000000" pitchFamily="2" charset="0"/>
                <a:cs typeface="NikoshBAN" panose="02000000000000000000" pitchFamily="2" charset="0"/>
              </a:rPr>
              <a:t>২. কত সালে বঙ্গভঙ্গ রদ </a:t>
            </a:r>
            <a:r>
              <a:rPr lang="bn-IN" sz="3600" b="1" dirty="0" smtClean="0">
                <a:solidFill>
                  <a:srgbClr val="000000"/>
                </a:solidFill>
                <a:latin typeface="NikoshBAN" panose="02000000000000000000" pitchFamily="2" charset="0"/>
                <a:cs typeface="NikoshBAN" panose="02000000000000000000" pitchFamily="2" charset="0"/>
              </a:rPr>
              <a:t>ক</a:t>
            </a:r>
            <a:r>
              <a:rPr lang="en-US" sz="3600" b="1" dirty="0" err="1" smtClean="0">
                <a:solidFill>
                  <a:srgbClr val="000000"/>
                </a:solidFill>
                <a:latin typeface="NikoshBAN" panose="02000000000000000000" pitchFamily="2" charset="0"/>
                <a:cs typeface="NikoshBAN" panose="02000000000000000000" pitchFamily="2" charset="0"/>
              </a:rPr>
              <a:t>রা</a:t>
            </a:r>
            <a:r>
              <a:rPr lang="bn-IN" sz="3600" b="1" dirty="0" smtClean="0">
                <a:solidFill>
                  <a:srgbClr val="000000"/>
                </a:solidFill>
                <a:latin typeface="NikoshBAN" panose="02000000000000000000" pitchFamily="2" charset="0"/>
                <a:cs typeface="NikoshBAN" panose="02000000000000000000" pitchFamily="2" charset="0"/>
              </a:rPr>
              <a:t> </a:t>
            </a:r>
            <a:r>
              <a:rPr lang="bn-IN" sz="3600" b="1" dirty="0">
                <a:solidFill>
                  <a:srgbClr val="000000"/>
                </a:solidFill>
                <a:latin typeface="NikoshBAN" panose="02000000000000000000" pitchFamily="2" charset="0"/>
                <a:cs typeface="NikoshBAN" panose="02000000000000000000" pitchFamily="2" charset="0"/>
              </a:rPr>
              <a:t>হয়</a:t>
            </a:r>
            <a:r>
              <a:rPr lang="bn-IN" sz="3600" b="1" dirty="0" smtClean="0">
                <a:solidFill>
                  <a:srgbClr val="000000"/>
                </a:solidFill>
                <a:latin typeface="NikoshBAN" panose="02000000000000000000" pitchFamily="2" charset="0"/>
                <a:cs typeface="NikoshBAN" panose="02000000000000000000" pitchFamily="2" charset="0"/>
              </a:rPr>
              <a:t>?</a:t>
            </a:r>
          </a:p>
          <a:p>
            <a:r>
              <a:rPr lang="bn-IN" sz="3200" b="1" dirty="0">
                <a:solidFill>
                  <a:srgbClr val="000000"/>
                </a:solidFill>
                <a:latin typeface="NikoshBAN" panose="02000000000000000000" pitchFamily="2" charset="0"/>
                <a:cs typeface="NikoshBAN" panose="02000000000000000000" pitchFamily="2" charset="0"/>
              </a:rPr>
              <a:t> </a:t>
            </a:r>
            <a:r>
              <a:rPr lang="bn-IN" sz="3200" b="1" dirty="0" smtClean="0">
                <a:solidFill>
                  <a:srgbClr val="000000"/>
                </a:solidFill>
                <a:latin typeface="NikoshBAN" panose="02000000000000000000" pitchFamily="2" charset="0"/>
                <a:cs typeface="NikoshBAN" panose="02000000000000000000" pitchFamily="2" charset="0"/>
              </a:rPr>
              <a:t>   </a:t>
            </a:r>
            <a:r>
              <a:rPr lang="bn-IN" sz="3200" dirty="0" smtClean="0">
                <a:solidFill>
                  <a:srgbClr val="000000"/>
                </a:solidFill>
                <a:latin typeface="NikoshBAN" panose="02000000000000000000" pitchFamily="2" charset="0"/>
                <a:cs typeface="NikoshBAN" panose="02000000000000000000" pitchFamily="2" charset="0"/>
              </a:rPr>
              <a:t>ক. ১৯১০সালে    খ. ১৯১১সালে</a:t>
            </a:r>
          </a:p>
          <a:p>
            <a:r>
              <a:rPr lang="bn-IN" sz="3200" dirty="0">
                <a:solidFill>
                  <a:srgbClr val="000000"/>
                </a:solidFill>
                <a:latin typeface="NikoshBAN" panose="02000000000000000000" pitchFamily="2" charset="0"/>
                <a:cs typeface="NikoshBAN" panose="02000000000000000000" pitchFamily="2" charset="0"/>
              </a:rPr>
              <a:t> </a:t>
            </a:r>
            <a:r>
              <a:rPr lang="bn-IN" sz="3200" dirty="0" smtClean="0">
                <a:solidFill>
                  <a:srgbClr val="000000"/>
                </a:solidFill>
                <a:latin typeface="NikoshBAN" panose="02000000000000000000" pitchFamily="2" charset="0"/>
                <a:cs typeface="NikoshBAN" panose="02000000000000000000" pitchFamily="2" charset="0"/>
              </a:rPr>
              <a:t>   গ. ১৯১২ সালে    ঘ. ১৯১৩সালে</a:t>
            </a:r>
            <a:endParaRPr lang="en-US" sz="3200" dirty="0"/>
          </a:p>
        </p:txBody>
      </p:sp>
      <p:sp>
        <p:nvSpPr>
          <p:cNvPr id="4" name="TextBox 3"/>
          <p:cNvSpPr txBox="1"/>
          <p:nvPr/>
        </p:nvSpPr>
        <p:spPr>
          <a:xfrm>
            <a:off x="6490854" y="2769697"/>
            <a:ext cx="5451765" cy="3600986"/>
          </a:xfrm>
          <a:prstGeom prst="rect">
            <a:avLst/>
          </a:prstGeom>
          <a:noFill/>
        </p:spPr>
        <p:txBody>
          <a:bodyPr wrap="square" rtlCol="0">
            <a:spAutoFit/>
          </a:bodyPr>
          <a:lstStyle/>
          <a:p>
            <a:r>
              <a:rPr lang="bn-IN" sz="3600" b="1" dirty="0" smtClean="0">
                <a:solidFill>
                  <a:srgbClr val="000000"/>
                </a:solidFill>
                <a:latin typeface="NikoshBAN" panose="02000000000000000000" pitchFamily="2" charset="0"/>
                <a:cs typeface="NikoshBAN" panose="02000000000000000000" pitchFamily="2" charset="0"/>
              </a:rPr>
              <a:t>৪. বঙ্গভঙ্গের উদ্দেশ্য ছিল-</a:t>
            </a:r>
          </a:p>
          <a:p>
            <a:pPr marL="400050" indent="-400050">
              <a:buFont typeface="+mj-lt"/>
              <a:buAutoNum type="romanUcPeriod"/>
            </a:pPr>
            <a:r>
              <a:rPr lang="bn-IN" sz="3200" dirty="0" smtClean="0">
                <a:solidFill>
                  <a:srgbClr val="000000"/>
                </a:solidFill>
                <a:latin typeface="NikoshBAN" panose="02000000000000000000" pitchFamily="2" charset="0"/>
                <a:cs typeface="NikoshBAN" panose="02000000000000000000" pitchFamily="2" charset="0"/>
              </a:rPr>
              <a:t>ঐক্যবদ্ধ আন্দোলন দমন</a:t>
            </a:r>
          </a:p>
          <a:p>
            <a:pPr marL="400050" indent="-400050">
              <a:buFont typeface="+mj-lt"/>
              <a:buAutoNum type="romanUcPeriod"/>
            </a:pPr>
            <a:r>
              <a:rPr lang="bn-IN" sz="3200" dirty="0" smtClean="0">
                <a:solidFill>
                  <a:srgbClr val="000000"/>
                </a:solidFill>
                <a:latin typeface="NikoshBAN" panose="02000000000000000000" pitchFamily="2" charset="0"/>
                <a:cs typeface="NikoshBAN" panose="02000000000000000000" pitchFamily="2" charset="0"/>
              </a:rPr>
              <a:t>পূর্ব বাংলার উন্নয়ন সধান</a:t>
            </a:r>
          </a:p>
          <a:p>
            <a:pPr marL="400050" indent="-400050">
              <a:buFont typeface="+mj-lt"/>
              <a:buAutoNum type="romanUcPeriod"/>
            </a:pPr>
            <a:r>
              <a:rPr lang="bn-IN" sz="3200" dirty="0" smtClean="0">
                <a:solidFill>
                  <a:srgbClr val="000000"/>
                </a:solidFill>
                <a:latin typeface="NikoshBAN" panose="02000000000000000000" pitchFamily="2" charset="0"/>
                <a:cs typeface="NikoshBAN" panose="02000000000000000000" pitchFamily="2" charset="0"/>
              </a:rPr>
              <a:t>ইংরেজ শাসন দীর্ঘস্থায়ীকরণ</a:t>
            </a:r>
          </a:p>
          <a:p>
            <a:r>
              <a:rPr lang="bn-IN" sz="3200" dirty="0" smtClean="0">
                <a:solidFill>
                  <a:srgbClr val="000000"/>
                </a:solidFill>
                <a:latin typeface="NikoshBAN" panose="02000000000000000000" pitchFamily="2" charset="0"/>
                <a:cs typeface="NikoshBAN" panose="02000000000000000000" pitchFamily="2" charset="0"/>
              </a:rPr>
              <a:t>নিচের কোনটি সঠিক?</a:t>
            </a:r>
          </a:p>
          <a:p>
            <a:r>
              <a:rPr lang="bn-IN" sz="3200" dirty="0">
                <a:solidFill>
                  <a:srgbClr val="000000"/>
                </a:solidFill>
                <a:latin typeface="NikoshBAN" panose="02000000000000000000" pitchFamily="2" charset="0"/>
                <a:cs typeface="NikoshBAN" panose="02000000000000000000" pitchFamily="2" charset="0"/>
              </a:rPr>
              <a:t> </a:t>
            </a:r>
            <a:r>
              <a:rPr lang="bn-IN" sz="3200" dirty="0" smtClean="0">
                <a:solidFill>
                  <a:srgbClr val="000000"/>
                </a:solidFill>
                <a:latin typeface="NikoshBAN" panose="02000000000000000000" pitchFamily="2" charset="0"/>
                <a:cs typeface="NikoshBAN" panose="02000000000000000000" pitchFamily="2" charset="0"/>
              </a:rPr>
              <a:t> ক.</a:t>
            </a:r>
            <a:r>
              <a:rPr lang="en-US" sz="3200" dirty="0" smtClean="0">
                <a:solidFill>
                  <a:srgbClr val="000000"/>
                </a:solidFill>
                <a:latin typeface="NikoshBAN" panose="02000000000000000000" pitchFamily="2" charset="0"/>
                <a:cs typeface="NikoshBAN" panose="02000000000000000000" pitchFamily="2" charset="0"/>
              </a:rPr>
              <a:t> </a:t>
            </a:r>
            <a:r>
              <a:rPr lang="en-US" sz="3200" dirty="0" err="1" smtClean="0">
                <a:solidFill>
                  <a:srgbClr val="000000"/>
                </a:solidFill>
                <a:latin typeface="NikoshBAN" panose="02000000000000000000" pitchFamily="2" charset="0"/>
                <a:cs typeface="NikoshBAN" panose="02000000000000000000" pitchFamily="2" charset="0"/>
              </a:rPr>
              <a:t>i</a:t>
            </a:r>
            <a:r>
              <a:rPr lang="en-US" sz="3200" dirty="0" smtClean="0">
                <a:solidFill>
                  <a:srgbClr val="000000"/>
                </a:solidFill>
                <a:latin typeface="NikoshBAN" panose="02000000000000000000" pitchFamily="2" charset="0"/>
                <a:cs typeface="NikoshBAN" panose="02000000000000000000" pitchFamily="2" charset="0"/>
              </a:rPr>
              <a:t> ও ii</a:t>
            </a:r>
            <a:r>
              <a:rPr lang="bn-IN" sz="3200" dirty="0" smtClean="0">
                <a:solidFill>
                  <a:srgbClr val="000000"/>
                </a:solidFill>
                <a:latin typeface="NikoshBAN" panose="02000000000000000000" pitchFamily="2" charset="0"/>
                <a:cs typeface="NikoshBAN" panose="02000000000000000000" pitchFamily="2" charset="0"/>
              </a:rPr>
              <a:t>                </a:t>
            </a:r>
            <a:r>
              <a:rPr lang="en-US" sz="3200" dirty="0" smtClean="0">
                <a:solidFill>
                  <a:srgbClr val="000000"/>
                </a:solidFill>
                <a:latin typeface="NikoshBAN" panose="02000000000000000000" pitchFamily="2" charset="0"/>
                <a:cs typeface="NikoshBAN" panose="02000000000000000000" pitchFamily="2" charset="0"/>
              </a:rPr>
              <a:t>   </a:t>
            </a:r>
            <a:r>
              <a:rPr lang="bn-IN" sz="3200" dirty="0" smtClean="0">
                <a:solidFill>
                  <a:srgbClr val="000000"/>
                </a:solidFill>
                <a:latin typeface="NikoshBAN" panose="02000000000000000000" pitchFamily="2" charset="0"/>
                <a:cs typeface="NikoshBAN" panose="02000000000000000000" pitchFamily="2" charset="0"/>
              </a:rPr>
              <a:t>খ.</a:t>
            </a:r>
            <a:r>
              <a:rPr lang="en-US" sz="3200" dirty="0" err="1" smtClean="0">
                <a:solidFill>
                  <a:srgbClr val="000000"/>
                </a:solidFill>
                <a:latin typeface="NikoshBAN" panose="02000000000000000000" pitchFamily="2" charset="0"/>
                <a:cs typeface="NikoshBAN" panose="02000000000000000000" pitchFamily="2" charset="0"/>
              </a:rPr>
              <a:t>i</a:t>
            </a:r>
            <a:r>
              <a:rPr lang="en-US" sz="3200" dirty="0" smtClean="0">
                <a:solidFill>
                  <a:srgbClr val="000000"/>
                </a:solidFill>
                <a:latin typeface="NikoshBAN" panose="02000000000000000000" pitchFamily="2" charset="0"/>
                <a:cs typeface="NikoshBAN" panose="02000000000000000000" pitchFamily="2" charset="0"/>
              </a:rPr>
              <a:t> ও iii</a:t>
            </a:r>
            <a:endParaRPr lang="bn-IN" sz="3200" dirty="0" smtClean="0">
              <a:solidFill>
                <a:srgbClr val="000000"/>
              </a:solidFill>
              <a:latin typeface="NikoshBAN" panose="02000000000000000000" pitchFamily="2" charset="0"/>
              <a:cs typeface="NikoshBAN" panose="02000000000000000000" pitchFamily="2" charset="0"/>
            </a:endParaRPr>
          </a:p>
          <a:p>
            <a:r>
              <a:rPr lang="bn-IN" sz="3200" dirty="0">
                <a:solidFill>
                  <a:srgbClr val="000000"/>
                </a:solidFill>
                <a:latin typeface="NikoshBAN" panose="02000000000000000000" pitchFamily="2" charset="0"/>
                <a:cs typeface="NikoshBAN" panose="02000000000000000000" pitchFamily="2" charset="0"/>
              </a:rPr>
              <a:t> </a:t>
            </a:r>
            <a:r>
              <a:rPr lang="bn-IN" sz="3200" dirty="0" smtClean="0">
                <a:solidFill>
                  <a:srgbClr val="000000"/>
                </a:solidFill>
                <a:latin typeface="NikoshBAN" panose="02000000000000000000" pitchFamily="2" charset="0"/>
                <a:cs typeface="NikoshBAN" panose="02000000000000000000" pitchFamily="2" charset="0"/>
              </a:rPr>
              <a:t> গ.</a:t>
            </a:r>
            <a:r>
              <a:rPr lang="en-US" sz="3200" dirty="0" smtClean="0">
                <a:solidFill>
                  <a:srgbClr val="000000"/>
                </a:solidFill>
                <a:latin typeface="NikoshBAN" panose="02000000000000000000" pitchFamily="2" charset="0"/>
                <a:cs typeface="NikoshBAN" panose="02000000000000000000" pitchFamily="2" charset="0"/>
              </a:rPr>
              <a:t> ii ও iii</a:t>
            </a:r>
            <a:r>
              <a:rPr lang="bn-IN" sz="3200" dirty="0" smtClean="0">
                <a:solidFill>
                  <a:srgbClr val="000000"/>
                </a:solidFill>
                <a:latin typeface="NikoshBAN" panose="02000000000000000000" pitchFamily="2" charset="0"/>
                <a:cs typeface="NikoshBAN" panose="02000000000000000000" pitchFamily="2" charset="0"/>
              </a:rPr>
              <a:t>                 ঘ.</a:t>
            </a:r>
            <a:r>
              <a:rPr lang="en-US" sz="3200" dirty="0" err="1" smtClean="0">
                <a:solidFill>
                  <a:srgbClr val="000000"/>
                </a:solidFill>
                <a:latin typeface="NikoshBAN" panose="02000000000000000000" pitchFamily="2" charset="0"/>
                <a:cs typeface="NikoshBAN" panose="02000000000000000000" pitchFamily="2" charset="0"/>
              </a:rPr>
              <a:t>i,ii</a:t>
            </a:r>
            <a:r>
              <a:rPr lang="en-US" sz="3200" dirty="0" smtClean="0">
                <a:solidFill>
                  <a:srgbClr val="000000"/>
                </a:solidFill>
                <a:latin typeface="NikoshBAN" panose="02000000000000000000" pitchFamily="2" charset="0"/>
                <a:cs typeface="NikoshBAN" panose="02000000000000000000" pitchFamily="2" charset="0"/>
              </a:rPr>
              <a:t> ও iii</a:t>
            </a:r>
            <a:endParaRPr lang="en-US"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309" y="1495125"/>
            <a:ext cx="312420" cy="442055"/>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8455" y="1495125"/>
            <a:ext cx="312420" cy="442055"/>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3582" y="5283495"/>
            <a:ext cx="312420" cy="442055"/>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2217" y="5928628"/>
            <a:ext cx="312420" cy="442055"/>
          </a:xfrm>
          <a:prstGeom prst="rect">
            <a:avLst/>
          </a:prstGeom>
        </p:spPr>
      </p:pic>
    </p:spTree>
    <p:extLst>
      <p:ext uri="{BB962C8B-B14F-4D97-AF65-F5344CB8AC3E}">
        <p14:creationId xmlns:p14="http://schemas.microsoft.com/office/powerpoint/2010/main" val="462912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800" decel="100000"/>
                                        <p:tgtEl>
                                          <p:spTgt spid="6"/>
                                        </p:tgtEl>
                                      </p:cBhvr>
                                    </p:animEffect>
                                    <p:anim calcmode="lin" valueType="num">
                                      <p:cBhvr>
                                        <p:cTn id="18" dur="800" decel="100000" fill="hold"/>
                                        <p:tgtEl>
                                          <p:spTgt spid="6"/>
                                        </p:tgtEl>
                                        <p:attrNameLst>
                                          <p:attrName>style.rotation</p:attrName>
                                        </p:attrNameLst>
                                      </p:cBhvr>
                                      <p:tavLst>
                                        <p:tav tm="0">
                                          <p:val>
                                            <p:fltVal val="-90"/>
                                          </p:val>
                                        </p:tav>
                                        <p:tav tm="100000">
                                          <p:val>
                                            <p:fltVal val="0"/>
                                          </p:val>
                                        </p:tav>
                                      </p:tavLst>
                                    </p:anim>
                                    <p:anim calcmode="lin" valueType="num">
                                      <p:cBhvr>
                                        <p:cTn id="19" dur="800" decel="100000" fill="hold"/>
                                        <p:tgtEl>
                                          <p:spTgt spid="6"/>
                                        </p:tgtEl>
                                        <p:attrNameLst>
                                          <p:attrName>ppt_x</p:attrName>
                                        </p:attrNameLst>
                                      </p:cBhvr>
                                      <p:tavLst>
                                        <p:tav tm="0">
                                          <p:val>
                                            <p:strVal val="#ppt_x+0.4"/>
                                          </p:val>
                                        </p:tav>
                                        <p:tav tm="100000">
                                          <p:val>
                                            <p:strVal val="#ppt_x-0.05"/>
                                          </p:val>
                                        </p:tav>
                                      </p:tavLst>
                                    </p:anim>
                                    <p:anim calcmode="lin" valueType="num">
                                      <p:cBhvr>
                                        <p:cTn id="20" dur="800" decel="100000" fill="hold"/>
                                        <p:tgtEl>
                                          <p:spTgt spid="6"/>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Scale>
                                      <p:cBhvr>
                                        <p:cTn id="2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8"/>
                                        </p:tgtEl>
                                        <p:attrNameLst>
                                          <p:attrName>ppt_x</p:attrName>
                                          <p:attrName>ppt_y</p:attrName>
                                        </p:attrNameLst>
                                      </p:cBhvr>
                                    </p:animMotion>
                                    <p:animEffect transition="in" filter="fade">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5"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47710" y="1496292"/>
            <a:ext cx="4364182" cy="347749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b="1" dirty="0" smtClean="0">
                <a:solidFill>
                  <a:srgbClr val="000000"/>
                </a:solidFill>
                <a:latin typeface="NikoshBAN" panose="02000000000000000000" pitchFamily="2" charset="0"/>
                <a:cs typeface="NikoshBAN" panose="02000000000000000000" pitchFamily="2" charset="0"/>
              </a:rPr>
              <a:t>উত্তরঃ- ১৯০৫ সালে </a:t>
            </a:r>
          </a:p>
          <a:p>
            <a:r>
              <a:rPr lang="bn-IN" sz="3200" b="1" dirty="0" smtClean="0">
                <a:solidFill>
                  <a:srgbClr val="000000"/>
                </a:solidFill>
                <a:latin typeface="NikoshBAN" panose="02000000000000000000" pitchFamily="2" charset="0"/>
                <a:cs typeface="NikoshBAN" panose="02000000000000000000" pitchFamily="2" charset="0"/>
              </a:rPr>
              <a:t>উত্তরঃ- লর্ড কার্জন</a:t>
            </a:r>
          </a:p>
          <a:p>
            <a:r>
              <a:rPr lang="bn-IN" sz="3200" b="1" dirty="0" smtClean="0">
                <a:solidFill>
                  <a:srgbClr val="000000"/>
                </a:solidFill>
                <a:latin typeface="NikoshBAN" panose="02000000000000000000" pitchFamily="2" charset="0"/>
                <a:cs typeface="NikoshBAN" panose="02000000000000000000" pitchFamily="2" charset="0"/>
              </a:rPr>
              <a:t>উত্তরঃ- মুসলমানগণ</a:t>
            </a:r>
          </a:p>
          <a:p>
            <a:r>
              <a:rPr lang="bn-IN" sz="3200" b="1" dirty="0" smtClean="0">
                <a:solidFill>
                  <a:srgbClr val="000000"/>
                </a:solidFill>
                <a:latin typeface="NikoshBAN" panose="02000000000000000000" pitchFamily="2" charset="0"/>
                <a:cs typeface="NikoshBAN" panose="02000000000000000000" pitchFamily="2" charset="0"/>
              </a:rPr>
              <a:t>উত্তরঃ- নবাব সলিমুল্লাহ</a:t>
            </a:r>
          </a:p>
          <a:p>
            <a:r>
              <a:rPr lang="bn-IN" sz="3200" b="1" dirty="0" smtClean="0">
                <a:solidFill>
                  <a:srgbClr val="000000"/>
                </a:solidFill>
                <a:latin typeface="NikoshBAN" panose="02000000000000000000" pitchFamily="2" charset="0"/>
                <a:cs typeface="NikoshBAN" panose="02000000000000000000" pitchFamily="2" charset="0"/>
              </a:rPr>
              <a:t>উত্তরঃ- ১৯১১সালে</a:t>
            </a:r>
          </a:p>
          <a:p>
            <a:r>
              <a:rPr lang="bn-IN" sz="3200" b="1" dirty="0" smtClean="0">
                <a:solidFill>
                  <a:srgbClr val="000000"/>
                </a:solidFill>
                <a:latin typeface="NikoshBAN" panose="02000000000000000000" pitchFamily="2" charset="0"/>
                <a:cs typeface="NikoshBAN" panose="02000000000000000000" pitchFamily="2" charset="0"/>
              </a:rPr>
              <a:t>উত্তরঃ- হিন্দুদের বিরোধিতার জন্য </a:t>
            </a:r>
          </a:p>
          <a:p>
            <a:r>
              <a:rPr lang="bn-IN" sz="3200" b="1" dirty="0" smtClean="0">
                <a:solidFill>
                  <a:srgbClr val="000000"/>
                </a:solidFill>
                <a:latin typeface="NikoshBAN" panose="02000000000000000000" pitchFamily="2" charset="0"/>
                <a:cs typeface="NikoshBAN" panose="02000000000000000000" pitchFamily="2" charset="0"/>
              </a:rPr>
              <a:t>উত্তরঃ- ঢাকায়</a:t>
            </a:r>
          </a:p>
        </p:txBody>
      </p:sp>
      <p:sp>
        <p:nvSpPr>
          <p:cNvPr id="5" name="Rectangle 4"/>
          <p:cNvSpPr/>
          <p:nvPr/>
        </p:nvSpPr>
        <p:spPr>
          <a:xfrm>
            <a:off x="332508" y="1496292"/>
            <a:ext cx="6816437" cy="39208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b="1" dirty="0" smtClean="0">
                <a:solidFill>
                  <a:srgbClr val="000000"/>
                </a:solidFill>
                <a:latin typeface="NikoshBAN" panose="02000000000000000000" pitchFamily="2" charset="0"/>
                <a:cs typeface="NikoshBAN" panose="02000000000000000000" pitchFamily="2" charset="0"/>
              </a:rPr>
              <a:t>১। </a:t>
            </a:r>
            <a:r>
              <a:rPr lang="bn-IN" sz="3200" b="1" dirty="0">
                <a:solidFill>
                  <a:srgbClr val="000000"/>
                </a:solidFill>
                <a:latin typeface="NikoshBAN" panose="02000000000000000000" pitchFamily="2" charset="0"/>
                <a:cs typeface="NikoshBAN" panose="02000000000000000000" pitchFamily="2" charset="0"/>
              </a:rPr>
              <a:t>কত সালে </a:t>
            </a:r>
            <a:r>
              <a:rPr lang="bn-IN" sz="3200" b="1" dirty="0" smtClean="0">
                <a:solidFill>
                  <a:srgbClr val="000000"/>
                </a:solidFill>
                <a:latin typeface="NikoshBAN" panose="02000000000000000000" pitchFamily="2" charset="0"/>
                <a:cs typeface="NikoshBAN" panose="02000000000000000000" pitchFamily="2" charset="0"/>
              </a:rPr>
              <a:t>‘বঙ্গভঙ্গ’ কার্যকর হয়?</a:t>
            </a:r>
          </a:p>
          <a:p>
            <a:r>
              <a:rPr lang="bn-IN" sz="3200" b="1" dirty="0" smtClean="0">
                <a:solidFill>
                  <a:srgbClr val="000000"/>
                </a:solidFill>
                <a:latin typeface="NikoshBAN" panose="02000000000000000000" pitchFamily="2" charset="0"/>
                <a:cs typeface="NikoshBAN" panose="02000000000000000000" pitchFamily="2" charset="0"/>
              </a:rPr>
              <a:t>২। বঙ্গভঙ্গ করেন কে?</a:t>
            </a:r>
          </a:p>
          <a:p>
            <a:r>
              <a:rPr lang="bn-IN" sz="3200" b="1" dirty="0" smtClean="0">
                <a:solidFill>
                  <a:srgbClr val="000000"/>
                </a:solidFill>
                <a:latin typeface="NikoshBAN" panose="02000000000000000000" pitchFamily="2" charset="0"/>
                <a:cs typeface="NikoshBAN" panose="02000000000000000000" pitchFamily="2" charset="0"/>
              </a:rPr>
              <a:t>৩। বঙ্গভঙ্গের ফলে কারা লাভবান হয়েছিল?</a:t>
            </a:r>
          </a:p>
          <a:p>
            <a:r>
              <a:rPr lang="bn-IN" sz="3200" b="1" dirty="0" smtClean="0">
                <a:solidFill>
                  <a:srgbClr val="000000"/>
                </a:solidFill>
                <a:latin typeface="NikoshBAN" panose="02000000000000000000" pitchFamily="2" charset="0"/>
                <a:cs typeface="NikoshBAN" panose="02000000000000000000" pitchFamily="2" charset="0"/>
              </a:rPr>
              <a:t>৪। বঙ্গভঙ্গ রক্ষায় কাজ করেন কোন নেতা?</a:t>
            </a:r>
          </a:p>
          <a:p>
            <a:r>
              <a:rPr lang="bn-IN" sz="3200" b="1" dirty="0" smtClean="0">
                <a:solidFill>
                  <a:srgbClr val="000000"/>
                </a:solidFill>
                <a:latin typeface="NikoshBAN" panose="02000000000000000000" pitchFamily="2" charset="0"/>
                <a:cs typeface="NikoshBAN" panose="02000000000000000000" pitchFamily="2" charset="0"/>
              </a:rPr>
              <a:t>৫। বঙ্গভঙ্গ রদ করা হয় কত সালে?</a:t>
            </a:r>
          </a:p>
          <a:p>
            <a:r>
              <a:rPr lang="bn-IN" sz="3200" b="1" dirty="0" smtClean="0">
                <a:solidFill>
                  <a:srgbClr val="000000"/>
                </a:solidFill>
                <a:latin typeface="NikoshBAN" panose="02000000000000000000" pitchFamily="2" charset="0"/>
                <a:cs typeface="NikoshBAN" panose="02000000000000000000" pitchFamily="2" charset="0"/>
              </a:rPr>
              <a:t>৬। কাদের বিরোধিতায় বঙ্গভঙ্গ রদ করা হয়?</a:t>
            </a:r>
          </a:p>
          <a:p>
            <a:r>
              <a:rPr lang="bn-IN" sz="3200" b="1" dirty="0" smtClean="0">
                <a:solidFill>
                  <a:srgbClr val="000000"/>
                </a:solidFill>
                <a:latin typeface="NikoshBAN" panose="02000000000000000000" pitchFamily="2" charset="0"/>
                <a:cs typeface="NikoshBAN" panose="02000000000000000000" pitchFamily="2" charset="0"/>
              </a:rPr>
              <a:t>৭। পূর্ব বাংলা ও আসামের প্রদেশের রাজধানী করা হয় কোথায়?  </a:t>
            </a:r>
          </a:p>
        </p:txBody>
      </p:sp>
      <p:sp>
        <p:nvSpPr>
          <p:cNvPr id="6" name="Flowchart: Off-page Connector 5"/>
          <p:cNvSpPr/>
          <p:nvPr/>
        </p:nvSpPr>
        <p:spPr>
          <a:xfrm>
            <a:off x="5555673" y="540328"/>
            <a:ext cx="2272145" cy="637309"/>
          </a:xfrm>
          <a:prstGeom prst="flowChartOffpageConnector">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solidFill>
                  <a:srgbClr val="000000"/>
                </a:solidFill>
                <a:latin typeface="NikoshBAN" panose="02000000000000000000" pitchFamily="2" charset="0"/>
                <a:cs typeface="NikoshBAN" panose="02000000000000000000" pitchFamily="2" charset="0"/>
              </a:rPr>
              <a:t> জ্ঞানমুলক প্রশ্নোত্তর </a:t>
            </a:r>
            <a:endParaRPr lang="en-US" dirty="0"/>
          </a:p>
        </p:txBody>
      </p:sp>
    </p:spTree>
    <p:extLst>
      <p:ext uri="{BB962C8B-B14F-4D97-AF65-F5344CB8AC3E}">
        <p14:creationId xmlns:p14="http://schemas.microsoft.com/office/powerpoint/2010/main" val="3691507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471055"/>
            <a:ext cx="10293927" cy="5763490"/>
          </a:xfrm>
          <a:prstGeom prst="rect">
            <a:avLst/>
          </a:prstGeom>
        </p:spPr>
      </p:pic>
      <p:sp>
        <p:nvSpPr>
          <p:cNvPr id="3" name="Rectangle 2"/>
          <p:cNvSpPr/>
          <p:nvPr/>
        </p:nvSpPr>
        <p:spPr>
          <a:xfrm>
            <a:off x="5034365" y="750515"/>
            <a:ext cx="2765744" cy="634939"/>
          </a:xfrm>
          <a:prstGeom prst="rect">
            <a:avLst/>
          </a:prstGeom>
        </p:spPr>
        <p:txBody>
          <a:bodyPr wrap="none">
            <a:prstTxWarp prst="textPlain">
              <a:avLst/>
            </a:prstTxWarp>
            <a:spAutoFit/>
          </a:bodyPr>
          <a:lstStyle/>
          <a:p>
            <a:r>
              <a:rPr lang="bn-IN" b="1" dirty="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বঙ্গভঙ্গ রদের কারণগুলো কী ছিল? </a:t>
            </a:r>
            <a:endParaRPr lang="en-US" dirty="0"/>
          </a:p>
        </p:txBody>
      </p:sp>
      <p:sp>
        <p:nvSpPr>
          <p:cNvPr id="4" name="Rectangle 3"/>
          <p:cNvSpPr/>
          <p:nvPr/>
        </p:nvSpPr>
        <p:spPr>
          <a:xfrm>
            <a:off x="3539836" y="1385454"/>
            <a:ext cx="6096000" cy="4524315"/>
          </a:xfrm>
          <a:prstGeom prst="rect">
            <a:avLst/>
          </a:prstGeom>
        </p:spPr>
        <p:txBody>
          <a:bodyPr>
            <a:spAutoFit/>
          </a:bodyPr>
          <a:lstStyle/>
          <a:p>
            <a:r>
              <a:rPr lang="bn-IN" sz="3200" dirty="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বঙ্গভঙ্গ রদের কারণগুলো হলোঃ-</a:t>
            </a:r>
          </a:p>
          <a:p>
            <a:pPr marL="342900" indent="-342900">
              <a:buAutoNum type="arabicPeriod"/>
            </a:pPr>
            <a:r>
              <a:rPr lang="bn-IN" sz="3200" dirty="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কংগ্রেস ও হিন্দুদের জাতীয়তাবাদী আন্দোলন;</a:t>
            </a:r>
          </a:p>
          <a:p>
            <a:pPr marL="342900" indent="-342900">
              <a:buAutoNum type="arabicPeriod"/>
            </a:pPr>
            <a:r>
              <a:rPr lang="bn-IN" sz="3200" dirty="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বিলেতি পণ্য বর্জন বা বয়কট আন্দোলন;</a:t>
            </a:r>
          </a:p>
          <a:p>
            <a:pPr marL="342900" indent="-342900">
              <a:buAutoNum type="arabicPeriod"/>
            </a:pPr>
            <a:r>
              <a:rPr lang="bn-IN" sz="3200" dirty="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স্বদেশী আন্দোলন;</a:t>
            </a:r>
          </a:p>
          <a:p>
            <a:pPr marL="342900" indent="-342900">
              <a:buAutoNum type="arabicPeriod"/>
            </a:pPr>
            <a:r>
              <a:rPr lang="bn-IN" sz="3200" dirty="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সন্ত্রাসী কর্মকান্ড;</a:t>
            </a:r>
          </a:p>
          <a:p>
            <a:pPr marL="342900" indent="-342900">
              <a:buAutoNum type="arabicPeriod"/>
            </a:pPr>
            <a:r>
              <a:rPr lang="bn-IN" sz="3200" dirty="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স্বরাজ আন্দোলন;</a:t>
            </a:r>
          </a:p>
          <a:p>
            <a:pPr marL="342900" indent="-342900">
              <a:buAutoNum type="arabicPeriod"/>
            </a:pPr>
            <a:r>
              <a:rPr lang="bn-IN" sz="3200" dirty="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মুসলমানদের দুর্বল সাংগঠনিক শক্তি;</a:t>
            </a:r>
          </a:p>
          <a:p>
            <a:pPr marL="342900" indent="-342900">
              <a:buAutoNum type="arabicPeriod"/>
            </a:pPr>
            <a:r>
              <a:rPr lang="bn-IN" sz="3200" dirty="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ব্রিটিশ খেদাও আন্দোলন;</a:t>
            </a:r>
          </a:p>
          <a:p>
            <a:pPr marL="342900" indent="-342900">
              <a:buAutoNum type="arabicPeriod"/>
            </a:pPr>
            <a:r>
              <a:rPr lang="bn-IN" sz="3200" dirty="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ব্রিটিশ সরকারের হঠকারিতামূলক সিদ্ধান্ত। </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07494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47505"/>
          <a:stretch/>
        </p:blipFill>
        <p:spPr>
          <a:xfrm>
            <a:off x="4627851" y="1074590"/>
            <a:ext cx="3601749" cy="1452997"/>
          </a:xfrm>
          <a:prstGeom prst="rect">
            <a:avLst/>
          </a:prstGeom>
        </p:spPr>
      </p:pic>
      <p:sp>
        <p:nvSpPr>
          <p:cNvPr id="3" name="Rectangle 2"/>
          <p:cNvSpPr/>
          <p:nvPr/>
        </p:nvSpPr>
        <p:spPr>
          <a:xfrm>
            <a:off x="5182030" y="1517069"/>
            <a:ext cx="2479963" cy="568037"/>
          </a:xfrm>
          <a:prstGeom prst="rect">
            <a:avLst/>
          </a:prstGeom>
        </p:spPr>
        <p:txBody>
          <a:bodyPr wrap="none">
            <a:prstTxWarp prst="textPlain">
              <a:avLst/>
            </a:prstTxWarp>
            <a:spAutoFit/>
          </a:bodyPr>
          <a:lstStyle/>
          <a:p>
            <a:r>
              <a:rPr lang="bn-IN" b="1"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বাড়ির কাজ </a:t>
            </a:r>
            <a:endParaRPr lang="en-US"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1138" y="2527587"/>
            <a:ext cx="3601749" cy="161925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9848"/>
          <a:stretch/>
        </p:blipFill>
        <p:spPr>
          <a:xfrm>
            <a:off x="8229600" y="2527587"/>
            <a:ext cx="1427018" cy="16192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2581" y="2527587"/>
            <a:ext cx="1628557" cy="1619250"/>
          </a:xfrm>
          <a:prstGeom prst="rect">
            <a:avLst/>
          </a:prstGeom>
        </p:spPr>
      </p:pic>
      <p:sp>
        <p:nvSpPr>
          <p:cNvPr id="7" name="Snip Diagonal Corner Rectangle 6"/>
          <p:cNvSpPr/>
          <p:nvPr/>
        </p:nvSpPr>
        <p:spPr>
          <a:xfrm>
            <a:off x="838629" y="4589319"/>
            <a:ext cx="11166764" cy="831274"/>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solidFill>
                  <a:srgbClr val="000000"/>
                </a:solidFill>
                <a:latin typeface="NikoshBAN" panose="02000000000000000000" pitchFamily="2" charset="0"/>
                <a:cs typeface="NikoshBAN" panose="02000000000000000000" pitchFamily="2" charset="0"/>
              </a:rPr>
              <a:t>‘বঙ্গভঙ্গ রদ’করা হয় কেন? এর ফলে পূর্ব বাংলার রাজনৈতিক ও অর্থনৈতিক ক্ষেত্রে  কি কি ক্ষতি  হয়েছিল তার একটি তালিকা তৈরী কর।  </a:t>
            </a:r>
            <a:endParaRPr lang="en-US" dirty="0"/>
          </a:p>
        </p:txBody>
      </p:sp>
    </p:spTree>
    <p:extLst>
      <p:ext uri="{BB962C8B-B14F-4D97-AF65-F5344CB8AC3E}">
        <p14:creationId xmlns:p14="http://schemas.microsoft.com/office/powerpoint/2010/main" val="935385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1745670" y="138545"/>
            <a:ext cx="9254837" cy="6567055"/>
          </a:xfrm>
          <a:prstGeom prst="bevel">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2611580" y="3976255"/>
            <a:ext cx="7523018" cy="1828800"/>
          </a:xfrm>
          <a:prstGeom prst="roundRect">
            <a:avLst/>
          </a:prstGeom>
          <a:solidFill>
            <a:srgbClr val="FF000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Inverted">
              <a:avLst/>
            </a:prstTxWarp>
          </a:bodyPr>
          <a:lstStyle/>
          <a:p>
            <a:pPr algn="ctr"/>
            <a:r>
              <a:rPr lang="bn-IN"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ধন্যবাদ</a:t>
            </a:r>
            <a:endParaRPr lang="en-US"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1942" y="1690255"/>
            <a:ext cx="3782291" cy="2069254"/>
          </a:xfrm>
          <a:prstGeom prst="rect">
            <a:avLst/>
          </a:prstGeom>
          <a:ln w="76200">
            <a:solidFill>
              <a:srgbClr val="00B0F0"/>
            </a:solidFill>
          </a:ln>
        </p:spPr>
      </p:pic>
      <p:sp>
        <p:nvSpPr>
          <p:cNvPr id="8" name="Hexagon 7"/>
          <p:cNvSpPr/>
          <p:nvPr/>
        </p:nvSpPr>
        <p:spPr>
          <a:xfrm rot="20022787">
            <a:off x="2596402" y="1233055"/>
            <a:ext cx="1711031" cy="9144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solidFill>
                  <a:srgbClr val="000000"/>
                </a:solidFill>
                <a:latin typeface="NikoshBAN" panose="02000000000000000000" pitchFamily="2" charset="0"/>
                <a:cs typeface="NikoshBAN" panose="02000000000000000000" pitchFamily="2" charset="0"/>
              </a:rPr>
              <a:t>আল্লাহ</a:t>
            </a:r>
            <a:endParaRPr lang="en-US" dirty="0"/>
          </a:p>
        </p:txBody>
      </p:sp>
      <p:sp>
        <p:nvSpPr>
          <p:cNvPr id="9" name="Hexagon 8"/>
          <p:cNvSpPr/>
          <p:nvPr/>
        </p:nvSpPr>
        <p:spPr>
          <a:xfrm rot="1981369">
            <a:off x="8435691" y="1233055"/>
            <a:ext cx="1711031" cy="9144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solidFill>
                  <a:srgbClr val="000000"/>
                </a:solidFill>
                <a:latin typeface="NikoshBAN" panose="02000000000000000000" pitchFamily="2" charset="0"/>
                <a:cs typeface="NikoshBAN" panose="02000000000000000000" pitchFamily="2" charset="0"/>
              </a:rPr>
              <a:t>হাফেজ</a:t>
            </a:r>
            <a:endParaRPr lang="en-US" dirty="0"/>
          </a:p>
        </p:txBody>
      </p:sp>
    </p:spTree>
    <p:extLst>
      <p:ext uri="{BB962C8B-B14F-4D97-AF65-F5344CB8AC3E}">
        <p14:creationId xmlns:p14="http://schemas.microsoft.com/office/powerpoint/2010/main" val="3179914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5257800" y="5708073"/>
            <a:ext cx="2424545" cy="845128"/>
          </a:xfrm>
          <a:prstGeom prst="horizont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লর্ড কার্জন</a:t>
            </a:r>
            <a:r>
              <a:rPr lang="en-US"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b="1" dirty="0">
              <a:solidFill>
                <a:schemeClr val="tx1"/>
              </a:solidFill>
              <a:effectLst>
                <a:outerShdw blurRad="38100" dist="38100" dir="2700000" algn="tl">
                  <a:srgbClr val="000000">
                    <a:alpha val="43137"/>
                  </a:srgbClr>
                </a:outerShdw>
              </a:effectLst>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173" t="3157" r="5816" b="3325"/>
          <a:stretch/>
        </p:blipFill>
        <p:spPr>
          <a:xfrm>
            <a:off x="3934691" y="374073"/>
            <a:ext cx="5084618" cy="5334000"/>
          </a:xfrm>
          <a:prstGeom prst="rect">
            <a:avLst/>
          </a:prstGeom>
        </p:spPr>
      </p:pic>
      <p:graphicFrame>
        <p:nvGraphicFramePr>
          <p:cNvPr id="3" name="Diagram 2"/>
          <p:cNvGraphicFramePr/>
          <p:nvPr>
            <p:extLst>
              <p:ext uri="{D42A27DB-BD31-4B8C-83A1-F6EECF244321}">
                <p14:modId xmlns:p14="http://schemas.microsoft.com/office/powerpoint/2010/main" val="579321493"/>
              </p:ext>
            </p:extLst>
          </p:nvPr>
        </p:nvGraphicFramePr>
        <p:xfrm>
          <a:off x="4081570" y="1330038"/>
          <a:ext cx="4716067"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8363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68037" y="3158837"/>
            <a:ext cx="10958946" cy="2424546"/>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b="1" dirty="0" smtClean="0">
                <a:ln w="0"/>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বঙ্গভঙ্গের কারণ,ফলাফল</a:t>
            </a:r>
            <a:r>
              <a:rPr lang="bn-IN" sz="8000" b="1" dirty="0" smtClean="0">
                <a:ln w="0"/>
                <a:solidFill>
                  <a:srgbClr val="00B0F0"/>
                </a:solidFill>
                <a:effectLst>
                  <a:reflection blurRad="6350" stA="53000" endA="300" endPos="35500" dir="5400000" sy="-90000" algn="bl" rotWithShape="0"/>
                </a:effectLst>
                <a:latin typeface="NikoshBAN" panose="02000000000000000000" pitchFamily="2" charset="0"/>
                <a:cs typeface="NikoshBAN" panose="02000000000000000000" pitchFamily="2" charset="0"/>
              </a:rPr>
              <a:t> </a:t>
            </a:r>
            <a:r>
              <a:rPr lang="bn-IN" sz="8000" b="1" dirty="0">
                <a:ln w="0"/>
                <a:solidFill>
                  <a:srgbClr val="00B0F0"/>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ও রদ </a:t>
            </a:r>
            <a:r>
              <a:rPr lang="en-US" sz="8000" b="1" dirty="0" smtClean="0">
                <a:ln w="0"/>
                <a:solidFill>
                  <a:srgbClr val="FFFF00"/>
                </a:solidFill>
                <a:effectLst>
                  <a:reflection blurRad="6350" stA="53000" endA="300" endPos="35500" dir="5400000" sy="-90000" algn="bl" rotWithShape="0"/>
                </a:effectLst>
                <a:latin typeface="NikoshBAN" panose="02000000000000000000" pitchFamily="2" charset="0"/>
                <a:cs typeface="NikoshBAN" panose="02000000000000000000" pitchFamily="2" charset="0"/>
              </a:rPr>
              <a:t>Partition of Bengal</a:t>
            </a:r>
            <a:endParaRPr lang="en-US" sz="8000" b="1" dirty="0">
              <a:ln w="0"/>
              <a:solidFill>
                <a:srgbClr val="FFFF00"/>
              </a:solidFill>
              <a:effectLst>
                <a:reflection blurRad="6350" stA="53000" endA="300" endPos="35500" dir="5400000" sy="-90000" algn="bl" rotWithShape="0"/>
              </a:effectLst>
              <a:latin typeface="NikoshBAN" panose="02000000000000000000" pitchFamily="2" charset="0"/>
              <a:cs typeface="NikoshBAN" panose="02000000000000000000" pitchFamily="2" charset="0"/>
            </a:endParaRPr>
          </a:p>
        </p:txBody>
      </p:sp>
      <p:sp>
        <p:nvSpPr>
          <p:cNvPr id="2" name="Plaque 1"/>
          <p:cNvSpPr/>
          <p:nvPr/>
        </p:nvSpPr>
        <p:spPr>
          <a:xfrm>
            <a:off x="2273872" y="1009651"/>
            <a:ext cx="7744691" cy="1898072"/>
          </a:xfrm>
          <a:prstGeom prst="plaque">
            <a:avLst/>
          </a:prstGeom>
          <a:solidFill>
            <a:schemeClr val="accent6">
              <a:lumMod val="40000"/>
              <a:lumOff val="6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r>
              <a:rPr lang="bn-IN" sz="13800" b="1" dirty="0" smtClean="0">
                <a:ln/>
                <a:solidFill>
                  <a:srgbClr val="0070C0"/>
                </a:solidFill>
                <a:latin typeface="NikoshBAN" panose="02000000000000000000" pitchFamily="2" charset="0"/>
                <a:cs typeface="NikoshBAN" panose="02000000000000000000" pitchFamily="2" charset="0"/>
              </a:rPr>
              <a:t>পাঠ পরিচিতি</a:t>
            </a:r>
            <a:endParaRPr lang="en-US" sz="13800" b="1" dirty="0">
              <a:ln/>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82988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745" y="3992301"/>
            <a:ext cx="11388436" cy="2705100"/>
          </a:xfrm>
          <a:prstGeom prst="rect">
            <a:avLst/>
          </a:prstGeom>
        </p:spPr>
      </p:pic>
      <p:sp>
        <p:nvSpPr>
          <p:cNvPr id="4" name="Rectangle 3"/>
          <p:cNvSpPr/>
          <p:nvPr/>
        </p:nvSpPr>
        <p:spPr>
          <a:xfrm>
            <a:off x="2633923" y="4507896"/>
            <a:ext cx="6052877" cy="324234"/>
          </a:xfrm>
          <a:prstGeom prst="rect">
            <a:avLst/>
          </a:prstGeom>
        </p:spPr>
        <p:txBody>
          <a:bodyPr wrap="square">
            <a:prstTxWarp prst="textPlain">
              <a:avLst/>
            </a:prstTxWarp>
            <a:spAutoFit/>
          </a:bodyPr>
          <a:lstStyle/>
          <a:p>
            <a:r>
              <a:rPr lang="bn-IN"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বঙ্গভঙ্গ</a:t>
            </a:r>
            <a:r>
              <a:rPr lang="bn-IN"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 ব্যাখ্যা করতে পারবে।</a:t>
            </a:r>
            <a:endParaRPr lang="en-US" b="1" dirty="0"/>
          </a:p>
        </p:txBody>
      </p:sp>
      <p:sp>
        <p:nvSpPr>
          <p:cNvPr id="5" name="Rectangle 4"/>
          <p:cNvSpPr/>
          <p:nvPr/>
        </p:nvSpPr>
        <p:spPr>
          <a:xfrm>
            <a:off x="2564650" y="5040111"/>
            <a:ext cx="6710968" cy="356399"/>
          </a:xfrm>
          <a:prstGeom prst="rect">
            <a:avLst/>
          </a:prstGeom>
        </p:spPr>
        <p:txBody>
          <a:bodyPr wrap="none">
            <a:prstTxWarp prst="textPlain">
              <a:avLst/>
            </a:prstTxWarp>
            <a:spAutoFit/>
          </a:bodyPr>
          <a:lstStyle/>
          <a:p>
            <a:r>
              <a:rPr lang="bn-IN"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বঙ্গভঙ্গ এর কারণ ও ঘটনা বর্ণনা করতে পারবে। </a:t>
            </a:r>
            <a:endParaRPr lang="en-US" b="1" dirty="0"/>
          </a:p>
        </p:txBody>
      </p:sp>
      <p:sp>
        <p:nvSpPr>
          <p:cNvPr id="8" name="Rectangle 7"/>
          <p:cNvSpPr/>
          <p:nvPr/>
        </p:nvSpPr>
        <p:spPr>
          <a:xfrm>
            <a:off x="2633923" y="5604491"/>
            <a:ext cx="7666932" cy="463799"/>
          </a:xfrm>
          <a:prstGeom prst="rect">
            <a:avLst/>
          </a:prstGeom>
        </p:spPr>
        <p:txBody>
          <a:bodyPr wrap="none">
            <a:prstTxWarp prst="textPlain">
              <a:avLst/>
            </a:prstTxWarp>
            <a:spAutoFit/>
          </a:bodyPr>
          <a:lstStyle/>
          <a:p>
            <a:r>
              <a:rPr lang="bn-IN"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বঙ্গভঙ্গ এর ফলাফল ও প্রতিক্রিয়া মূল্যায়ন করতে পারবে। </a:t>
            </a:r>
            <a:endParaRPr lang="en-US" b="1"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3994" t="6849" r="3994" b="10905"/>
          <a:stretch/>
        </p:blipFill>
        <p:spPr>
          <a:xfrm>
            <a:off x="3976255" y="455268"/>
            <a:ext cx="5777345" cy="1496292"/>
          </a:xfrm>
          <a:prstGeom prst="rect">
            <a:avLst/>
          </a:prstGeom>
        </p:spPr>
      </p:pic>
      <p:sp>
        <p:nvSpPr>
          <p:cNvPr id="11" name="Rectangle 10"/>
          <p:cNvSpPr/>
          <p:nvPr/>
        </p:nvSpPr>
        <p:spPr>
          <a:xfrm>
            <a:off x="4856018" y="947105"/>
            <a:ext cx="4017818" cy="512618"/>
          </a:xfrm>
          <a:prstGeom prst="rect">
            <a:avLst/>
          </a:prstGeom>
        </p:spPr>
        <p:txBody>
          <a:bodyPr wrap="none">
            <a:prstTxWarp prst="textPlain">
              <a:avLst/>
            </a:prstTxWarp>
            <a:spAutoFit/>
          </a:bodyPr>
          <a:lstStyle/>
          <a:p>
            <a:pPr algn="ctr"/>
            <a:r>
              <a:rPr lang="bn-IN" b="1" dirty="0" smtClean="0">
                <a:ln w="12700">
                  <a:solidFill>
                    <a:schemeClr val="tx2">
                      <a:lumMod val="75000"/>
                    </a:schemeClr>
                  </a:solidFill>
                  <a:prstDash val="solid"/>
                </a:ln>
                <a:solidFill>
                  <a:srgbClr val="00B05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শিখন ফল </a:t>
            </a:r>
            <a:endParaRPr lang="en-US" b="1" dirty="0">
              <a:ln w="12700">
                <a:solidFill>
                  <a:schemeClr val="tx2">
                    <a:lumMod val="75000"/>
                  </a:schemeClr>
                </a:solidFill>
                <a:prstDash val="solid"/>
              </a:ln>
              <a:solidFill>
                <a:srgbClr val="00B05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16735" t="3988" r="16735" b="3332"/>
          <a:stretch/>
        </p:blipFill>
        <p:spPr>
          <a:xfrm>
            <a:off x="595745" y="2265818"/>
            <a:ext cx="4682837" cy="1297932"/>
          </a:xfrm>
          <a:prstGeom prst="rect">
            <a:avLst/>
          </a:prstGeom>
        </p:spPr>
      </p:pic>
      <p:sp>
        <p:nvSpPr>
          <p:cNvPr id="13" name="Rectangle 12"/>
          <p:cNvSpPr/>
          <p:nvPr/>
        </p:nvSpPr>
        <p:spPr>
          <a:xfrm>
            <a:off x="1246908" y="2446356"/>
            <a:ext cx="3380509" cy="739850"/>
          </a:xfrm>
          <a:prstGeom prst="rect">
            <a:avLst/>
          </a:prstGeom>
        </p:spPr>
        <p:txBody>
          <a:bodyPr wrap="none">
            <a:prstTxWarp prst="textPlain">
              <a:avLst/>
            </a:prstTxWarp>
            <a:spAutoFit/>
          </a:bodyPr>
          <a:lstStyle/>
          <a:p>
            <a:r>
              <a:rPr lang="bn-IN" b="1" i="1" dirty="0" smtClean="0">
                <a:ln w="6600">
                  <a:solidFill>
                    <a:schemeClr val="accent2"/>
                  </a:solidFill>
                  <a:prstDash val="solid"/>
                </a:ln>
                <a:effectLst>
                  <a:outerShdw dist="38100" dir="2700000" algn="tl" rotWithShape="0">
                    <a:schemeClr val="accent2"/>
                  </a:outerShdw>
                </a:effectLst>
                <a:latin typeface="NikoshBAN" panose="02000000000000000000" pitchFamily="2" charset="0"/>
                <a:cs typeface="NikoshBAN" panose="02000000000000000000" pitchFamily="2" charset="0"/>
              </a:rPr>
              <a:t>পাঠ শেষে শিক্ষার্থীরা</a:t>
            </a:r>
            <a:endParaRPr lang="en-US" b="1" i="1" dirty="0">
              <a:ln w="6600">
                <a:solidFill>
                  <a:schemeClr val="accent2"/>
                </a:solidFill>
                <a:prstDash val="solid"/>
              </a:ln>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36974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360"/>
                                          </p:val>
                                        </p:tav>
                                        <p:tav tm="100000">
                                          <p:val>
                                            <p:fltVal val="0"/>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75855" y="360217"/>
            <a:ext cx="10349345" cy="6400799"/>
          </a:xfrm>
          <a:prstGeom prst="ellipse">
            <a:avLst/>
          </a:prstGeom>
          <a:solidFill>
            <a:srgbClr val="92D050"/>
          </a:solidFill>
          <a:ln w="76200">
            <a:solidFill>
              <a:srgbClr val="FF0000"/>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FF0000"/>
                </a:solidFill>
                <a:latin typeface="NikoshBAN" panose="02000000000000000000" pitchFamily="2" charset="0"/>
                <a:cs typeface="NikoshBAN" panose="02000000000000000000" pitchFamily="2" charset="0"/>
              </a:rPr>
              <a:t>১৯০৫</a:t>
            </a:r>
            <a:r>
              <a:rPr lang="bn-IN" sz="3200" b="1" dirty="0" smtClean="0">
                <a:solidFill>
                  <a:srgbClr val="FF0000"/>
                </a:solidFill>
                <a:latin typeface="NikoshBAN" panose="02000000000000000000" pitchFamily="2" charset="0"/>
                <a:cs typeface="NikoshBAN" panose="02000000000000000000" pitchFamily="2" charset="0"/>
              </a:rPr>
              <a:t> সালের</a:t>
            </a:r>
            <a:r>
              <a:rPr lang="en-US" sz="3200" b="1" dirty="0" smtClean="0">
                <a:solidFill>
                  <a:srgbClr val="FF0000"/>
                </a:solidFill>
                <a:latin typeface="NikoshBAN" panose="02000000000000000000" pitchFamily="2" charset="0"/>
                <a:cs typeface="NikoshBAN" panose="02000000000000000000" pitchFamily="2" charset="0"/>
              </a:rPr>
              <a:t> </a:t>
            </a:r>
            <a:r>
              <a:rPr lang="bn-IN" sz="3200" b="1" dirty="0" smtClean="0">
                <a:solidFill>
                  <a:srgbClr val="000000"/>
                </a:solidFill>
                <a:latin typeface="NikoshBAN" panose="02000000000000000000" pitchFamily="2" charset="0"/>
                <a:cs typeface="NikoshBAN" panose="02000000000000000000" pitchFamily="2" charset="0"/>
              </a:rPr>
              <a:t>বঙ্গভঙ্গ </a:t>
            </a:r>
            <a:r>
              <a:rPr lang="bn-IN" sz="3200" dirty="0" smtClean="0">
                <a:solidFill>
                  <a:srgbClr val="000000"/>
                </a:solidFill>
                <a:latin typeface="NikoshBAN" panose="02000000000000000000" pitchFamily="2" charset="0"/>
                <a:cs typeface="NikoshBAN" panose="02000000000000000000" pitchFamily="2" charset="0"/>
              </a:rPr>
              <a:t>ভারতের রাজনীতিতে একটি ঐতিহাসিক যুগান্তকারী ঘটনা। বাংলার রাজনৈতিক ও অর্থনৈতিক ক্ষেত্রে এর প্রভাব ও ফলাফল ছিল সুদুরপ্রসারী। বঙ্গভঙ্গকে কেন্দ্র করে </a:t>
            </a:r>
            <a:r>
              <a:rPr lang="bn-IN" sz="3200" b="1" dirty="0" smtClean="0">
                <a:solidFill>
                  <a:srgbClr val="FF0000"/>
                </a:solidFill>
                <a:latin typeface="NikoshBAN" panose="02000000000000000000" pitchFamily="2" charset="0"/>
                <a:cs typeface="NikoshBAN" panose="02000000000000000000" pitchFamily="2" charset="0"/>
              </a:rPr>
              <a:t>১৯০৬ সালে </a:t>
            </a:r>
            <a:r>
              <a:rPr lang="bn-IN" sz="3200" b="1" dirty="0" smtClean="0">
                <a:solidFill>
                  <a:srgbClr val="000000"/>
                </a:solidFill>
                <a:latin typeface="NikoshBAN" panose="02000000000000000000" pitchFamily="2" charset="0"/>
                <a:cs typeface="NikoshBAN" panose="02000000000000000000" pitchFamily="2" charset="0"/>
              </a:rPr>
              <a:t>মুসলিম লীগ </a:t>
            </a:r>
            <a:r>
              <a:rPr lang="bn-IN" sz="3200" dirty="0" smtClean="0">
                <a:solidFill>
                  <a:srgbClr val="000000"/>
                </a:solidFill>
                <a:latin typeface="NikoshBAN" panose="02000000000000000000" pitchFamily="2" charset="0"/>
                <a:cs typeface="NikoshBAN" panose="02000000000000000000" pitchFamily="2" charset="0"/>
              </a:rPr>
              <a:t>গঠিত হয় এবং এর নেতৃবৃন্দ বঙ্গভঙ্গকে স্বাগত জানায়।</a:t>
            </a:r>
            <a:r>
              <a:rPr lang="en-US" sz="3200" dirty="0" smtClean="0">
                <a:solidFill>
                  <a:srgbClr val="000000"/>
                </a:solidFill>
                <a:latin typeface="NikoshBAN" panose="02000000000000000000" pitchFamily="2" charset="0"/>
                <a:cs typeface="NikoshBAN" panose="02000000000000000000" pitchFamily="2" charset="0"/>
              </a:rPr>
              <a:t> </a:t>
            </a:r>
            <a:r>
              <a:rPr lang="bn-IN" sz="3200" dirty="0" smtClean="0">
                <a:solidFill>
                  <a:srgbClr val="000000"/>
                </a:solidFill>
                <a:latin typeface="NikoshBAN" panose="02000000000000000000" pitchFamily="2" charset="0"/>
                <a:cs typeface="NikoshBAN" panose="02000000000000000000" pitchFamily="2" charset="0"/>
              </a:rPr>
              <a:t>অপরদিকে ভারতীয় জাতীয় কংগ্রেস এর বিরোধিতা করে। একে কেন্দ্র করে ভারতের হিন্দু-মুসলিম সম্প্রদায়ের মধ্যে দ্বন্দ্ব, সংঘাত ও অবিশ্বাসের জন্ম নেয়। যার ফলশ্রুতিতে </a:t>
            </a:r>
            <a:r>
              <a:rPr lang="bn-IN" sz="3200" b="1" dirty="0" smtClean="0">
                <a:solidFill>
                  <a:srgbClr val="FF0000"/>
                </a:solidFill>
                <a:latin typeface="NikoshBAN" panose="02000000000000000000" pitchFamily="2" charset="0"/>
                <a:cs typeface="NikoshBAN" panose="02000000000000000000" pitchFamily="2" charset="0"/>
              </a:rPr>
              <a:t>১৯৪৭ সালের ১৪ ও ১৫ </a:t>
            </a:r>
            <a:r>
              <a:rPr lang="bn-IN" sz="3200" dirty="0" smtClean="0">
                <a:solidFill>
                  <a:srgbClr val="000000"/>
                </a:solidFill>
                <a:latin typeface="NikoshBAN" panose="02000000000000000000" pitchFamily="2" charset="0"/>
                <a:cs typeface="NikoshBAN" panose="02000000000000000000" pitchFamily="2" charset="0"/>
              </a:rPr>
              <a:t>আগস্ট যথাক্রমে </a:t>
            </a:r>
            <a:r>
              <a:rPr lang="bn-IN" sz="3200" b="1" dirty="0" smtClean="0">
                <a:solidFill>
                  <a:srgbClr val="FF0000"/>
                </a:solidFill>
                <a:latin typeface="NikoshBAN" panose="02000000000000000000" pitchFamily="2" charset="0"/>
                <a:cs typeface="NikoshBAN" panose="02000000000000000000" pitchFamily="2" charset="0"/>
              </a:rPr>
              <a:t>পাকিস্তান ও ভারত </a:t>
            </a:r>
            <a:r>
              <a:rPr lang="bn-IN" sz="3200" dirty="0" smtClean="0">
                <a:solidFill>
                  <a:srgbClr val="000000"/>
                </a:solidFill>
                <a:latin typeface="NikoshBAN" panose="02000000000000000000" pitchFamily="2" charset="0"/>
                <a:cs typeface="NikoshBAN" panose="02000000000000000000" pitchFamily="2" charset="0"/>
              </a:rPr>
              <a:t>নামক দুটি রাষ্ট্রের জন্ম হয়।</a:t>
            </a:r>
            <a:endParaRPr lang="en-US" sz="3200" dirty="0"/>
          </a:p>
        </p:txBody>
      </p:sp>
      <p:sp>
        <p:nvSpPr>
          <p:cNvPr id="2" name="TextBox 1"/>
          <p:cNvSpPr txBox="1"/>
          <p:nvPr/>
        </p:nvSpPr>
        <p:spPr>
          <a:xfrm>
            <a:off x="900546" y="2854036"/>
            <a:ext cx="1343892" cy="858982"/>
          </a:xfrm>
          <a:prstGeom prst="rect">
            <a:avLst/>
          </a:prstGeom>
          <a:noFill/>
        </p:spPr>
        <p:txBody>
          <a:bodyPr wrap="square" rtlCol="0">
            <a:prstTxWarp prst="textPlain">
              <a:avLst/>
            </a:prstTxWarp>
            <a:spAutoFit/>
          </a:bodyPr>
          <a:lstStyle/>
          <a:p>
            <a:r>
              <a:rPr lang="bn-IN"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NikoshBAN" panose="02000000000000000000" pitchFamily="2" charset="0"/>
                <a:cs typeface="NikoshBAN" panose="02000000000000000000" pitchFamily="2" charset="0"/>
              </a:rPr>
              <a:t>ভূমিকা</a:t>
            </a:r>
            <a:endParaRPr lang="en-US"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Tree>
    <p:extLst>
      <p:ext uri="{BB962C8B-B14F-4D97-AF65-F5344CB8AC3E}">
        <p14:creationId xmlns:p14="http://schemas.microsoft.com/office/powerpoint/2010/main" val="1656773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02727" y="152401"/>
            <a:ext cx="3657600" cy="637310"/>
          </a:xfrm>
          <a:prstGeom prst="rect">
            <a:avLst/>
          </a:prstGeom>
          <a:noFill/>
        </p:spPr>
        <p:txBody>
          <a:bodyPr wrap="square" rtlCol="0">
            <a:prstTxWarp prst="textPlain">
              <a:avLst/>
            </a:prstTxWarp>
            <a:spAutoFit/>
          </a:bodyPr>
          <a:lstStyle/>
          <a:p>
            <a:pPr algn="ctr"/>
            <a:r>
              <a:rPr lang="bn-IN"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বঙ্গভঙ্গের পটভূমি   </a:t>
            </a:r>
            <a:endParaRPr lang="en-US" b="1" dirty="0">
              <a:ln w="0"/>
              <a:effectLst>
                <a:outerShdw blurRad="38100" dist="19050" dir="2700000" algn="tl" rotWithShape="0">
                  <a:schemeClr val="dk1">
                    <a:alpha val="40000"/>
                  </a:schemeClr>
                </a:outerShdw>
              </a:effectLst>
            </a:endParaRPr>
          </a:p>
        </p:txBody>
      </p:sp>
      <p:sp>
        <p:nvSpPr>
          <p:cNvPr id="7" name="Snip Diagonal Corner Rectangle 6"/>
          <p:cNvSpPr/>
          <p:nvPr/>
        </p:nvSpPr>
        <p:spPr>
          <a:xfrm>
            <a:off x="768927" y="817421"/>
            <a:ext cx="11125200" cy="5943597"/>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IN" sz="3200" b="1" dirty="0" smtClean="0">
              <a:solidFill>
                <a:srgbClr val="000000"/>
              </a:solidFill>
              <a:latin typeface="NikoshBAN" panose="02000000000000000000" pitchFamily="2" charset="0"/>
              <a:cs typeface="NikoshBAN" panose="02000000000000000000" pitchFamily="2" charset="0"/>
            </a:endParaRPr>
          </a:p>
          <a:p>
            <a:r>
              <a:rPr lang="bn-IN" sz="3200" b="1" dirty="0" smtClean="0">
                <a:solidFill>
                  <a:srgbClr val="000000"/>
                </a:solidFill>
                <a:latin typeface="NikoshBAN" panose="02000000000000000000" pitchFamily="2" charset="0"/>
                <a:cs typeface="NikoshBAN" panose="02000000000000000000" pitchFamily="2" charset="0"/>
              </a:rPr>
              <a:t>বাংলা</a:t>
            </a:r>
            <a:r>
              <a:rPr lang="bn-IN" sz="3200" dirty="0" smtClean="0">
                <a:solidFill>
                  <a:srgbClr val="000000"/>
                </a:solidFill>
                <a:latin typeface="NikoshBAN" panose="02000000000000000000" pitchFamily="2" charset="0"/>
                <a:cs typeface="NikoshBAN" panose="02000000000000000000" pitchFamily="2" charset="0"/>
              </a:rPr>
              <a:t>,</a:t>
            </a:r>
            <a:r>
              <a:rPr lang="bn-IN" sz="3200" b="1" dirty="0" smtClean="0">
                <a:solidFill>
                  <a:srgbClr val="000000"/>
                </a:solidFill>
                <a:latin typeface="NikoshBAN" panose="02000000000000000000" pitchFamily="2" charset="0"/>
                <a:cs typeface="NikoshBAN" panose="02000000000000000000" pitchFamily="2" charset="0"/>
              </a:rPr>
              <a:t>বিহার</a:t>
            </a:r>
            <a:r>
              <a:rPr lang="bn-IN" sz="3200" dirty="0" smtClean="0">
                <a:solidFill>
                  <a:srgbClr val="000000"/>
                </a:solidFill>
                <a:latin typeface="NikoshBAN" panose="02000000000000000000" pitchFamily="2" charset="0"/>
                <a:cs typeface="NikoshBAN" panose="02000000000000000000" pitchFamily="2" charset="0"/>
              </a:rPr>
              <a:t>,</a:t>
            </a:r>
            <a:r>
              <a:rPr lang="bn-IN" sz="3200" b="1" dirty="0" smtClean="0">
                <a:solidFill>
                  <a:srgbClr val="000000"/>
                </a:solidFill>
                <a:latin typeface="NikoshBAN" panose="02000000000000000000" pitchFamily="2" charset="0"/>
                <a:cs typeface="NikoshBAN" panose="02000000000000000000" pitchFamily="2" charset="0"/>
              </a:rPr>
              <a:t>উড়িষ্যা</a:t>
            </a:r>
            <a:r>
              <a:rPr lang="bn-IN" sz="3200" dirty="0" smtClean="0">
                <a:solidFill>
                  <a:srgbClr val="000000"/>
                </a:solidFill>
                <a:latin typeface="NikoshBAN" panose="02000000000000000000" pitchFamily="2" charset="0"/>
                <a:cs typeface="NikoshBAN" panose="02000000000000000000" pitchFamily="2" charset="0"/>
              </a:rPr>
              <a:t>,</a:t>
            </a:r>
            <a:r>
              <a:rPr lang="bn-IN" sz="3200" b="1" dirty="0" smtClean="0">
                <a:solidFill>
                  <a:srgbClr val="000000"/>
                </a:solidFill>
                <a:latin typeface="NikoshBAN" panose="02000000000000000000" pitchFamily="2" charset="0"/>
                <a:cs typeface="NikoshBAN" panose="02000000000000000000" pitchFamily="2" charset="0"/>
              </a:rPr>
              <a:t>মধ্য </a:t>
            </a:r>
            <a:r>
              <a:rPr lang="bn-IN" sz="3200" b="1" dirty="0">
                <a:solidFill>
                  <a:srgbClr val="000000"/>
                </a:solidFill>
                <a:latin typeface="NikoshBAN" panose="02000000000000000000" pitchFamily="2" charset="0"/>
                <a:cs typeface="NikoshBAN" panose="02000000000000000000" pitchFamily="2" charset="0"/>
              </a:rPr>
              <a:t>প্রদেশ ও আসামের </a:t>
            </a:r>
            <a:r>
              <a:rPr lang="bn-IN" sz="3200" dirty="0">
                <a:solidFill>
                  <a:srgbClr val="000000"/>
                </a:solidFill>
                <a:latin typeface="NikoshBAN" panose="02000000000000000000" pitchFamily="2" charset="0"/>
                <a:cs typeface="NikoshBAN" panose="02000000000000000000" pitchFamily="2" charset="0"/>
              </a:rPr>
              <a:t>কিছু অংশ নিয়ে গঠিত </a:t>
            </a:r>
            <a:r>
              <a:rPr lang="en-US" sz="3200" dirty="0">
                <a:solidFill>
                  <a:srgbClr val="000000"/>
                </a:solidFill>
                <a:latin typeface="NikoshBAN" panose="02000000000000000000" pitchFamily="2" charset="0"/>
                <a:cs typeface="NikoshBAN" panose="02000000000000000000" pitchFamily="2" charset="0"/>
              </a:rPr>
              <a:t>হ</a:t>
            </a:r>
            <a:r>
              <a:rPr lang="bn-IN" sz="3200" dirty="0">
                <a:solidFill>
                  <a:srgbClr val="000000"/>
                </a:solidFill>
                <a:latin typeface="NikoshBAN" panose="02000000000000000000" pitchFamily="2" charset="0"/>
                <a:cs typeface="NikoshBAN" panose="02000000000000000000" pitchFamily="2" charset="0"/>
              </a:rPr>
              <a:t>য়েছিল বাংলা প্রদেশ বা বেঙ্গল প্রেসিডেন্সি। এর আয়তন ১ লক্ষ ৮৯ হাজার বর্গমাইল এবং লোকসংখ্যা প্রায় ৭ কোটি, রাজধানী ছিল কলকাতা</a:t>
            </a:r>
            <a:r>
              <a:rPr lang="en-US" sz="3200" dirty="0">
                <a:solidFill>
                  <a:srgbClr val="000000"/>
                </a:solidFill>
                <a:latin typeface="NikoshBAN" panose="02000000000000000000" pitchFamily="2" charset="0"/>
                <a:cs typeface="NikoshBAN" panose="02000000000000000000" pitchFamily="2" charset="0"/>
              </a:rPr>
              <a:t>। </a:t>
            </a:r>
            <a:endParaRPr lang="bn-IN" sz="3200" dirty="0">
              <a:solidFill>
                <a:srgbClr val="000000"/>
              </a:solidFill>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
            </a:pPr>
            <a:r>
              <a:rPr lang="bn-IN" sz="3200" dirty="0">
                <a:solidFill>
                  <a:srgbClr val="000000"/>
                </a:solidFill>
                <a:latin typeface="NikoshBAN" panose="02000000000000000000" pitchFamily="2" charset="0"/>
                <a:cs typeface="NikoshBAN" panose="02000000000000000000" pitchFamily="2" charset="0"/>
              </a:rPr>
              <a:t>বাংলাকে ভাগ করার পরিকল্পনা অনেক আগে থেকে শুরু হয়েছিল। </a:t>
            </a:r>
          </a:p>
          <a:p>
            <a:pPr marL="457200" indent="-457200">
              <a:buFont typeface="Wingdings" panose="05000000000000000000" pitchFamily="2" charset="2"/>
              <a:buChar char="§"/>
            </a:pPr>
            <a:r>
              <a:rPr lang="bn-IN" sz="3200" b="1" dirty="0">
                <a:solidFill>
                  <a:srgbClr val="FF0000"/>
                </a:solidFill>
                <a:latin typeface="NikoshBAN" panose="02000000000000000000" pitchFamily="2" charset="0"/>
                <a:cs typeface="NikoshBAN" panose="02000000000000000000" pitchFamily="2" charset="0"/>
              </a:rPr>
              <a:t>১৮৫৩খ্রিঃ</a:t>
            </a:r>
            <a:r>
              <a:rPr lang="bn-IN" sz="3200" dirty="0">
                <a:solidFill>
                  <a:srgbClr val="000000"/>
                </a:solidFill>
                <a:latin typeface="NikoshBAN" panose="02000000000000000000" pitchFamily="2" charset="0"/>
                <a:cs typeface="NikoshBAN" panose="02000000000000000000" pitchFamily="2" charset="0"/>
              </a:rPr>
              <a:t> স্যার চার্লস গ্রান্ট বেঙ্গল প্রেসিডেন্সিকে দুটি প্রদেশে ভাগ করার প্রস্তাব  করেন। </a:t>
            </a:r>
          </a:p>
          <a:p>
            <a:pPr marL="457200" indent="-457200">
              <a:buFont typeface="Wingdings" panose="05000000000000000000" pitchFamily="2" charset="2"/>
              <a:buChar char="§"/>
            </a:pPr>
            <a:r>
              <a:rPr lang="bn-IN" sz="3200" b="1" dirty="0">
                <a:solidFill>
                  <a:srgbClr val="FF0000"/>
                </a:solidFill>
                <a:latin typeface="NikoshBAN" panose="02000000000000000000" pitchFamily="2" charset="0"/>
                <a:cs typeface="NikoshBAN" panose="02000000000000000000" pitchFamily="2" charset="0"/>
              </a:rPr>
              <a:t>১৮৫৪খ্রিঃ </a:t>
            </a:r>
            <a:r>
              <a:rPr lang="bn-IN" sz="3200" dirty="0">
                <a:solidFill>
                  <a:srgbClr val="000000"/>
                </a:solidFill>
                <a:latin typeface="NikoshBAN" panose="02000000000000000000" pitchFamily="2" charset="0"/>
                <a:cs typeface="NikoshBAN" panose="02000000000000000000" pitchFamily="2" charset="0"/>
              </a:rPr>
              <a:t>লর্ড ডালহৌসিও একই প্রস্তাব করেন।</a:t>
            </a:r>
          </a:p>
          <a:p>
            <a:pPr marL="457200" indent="-457200">
              <a:buFont typeface="Wingdings" panose="05000000000000000000" pitchFamily="2" charset="2"/>
              <a:buChar char="§"/>
            </a:pPr>
            <a:r>
              <a:rPr lang="bn-IN" sz="3200" b="1" dirty="0">
                <a:solidFill>
                  <a:srgbClr val="FF0000"/>
                </a:solidFill>
                <a:latin typeface="NikoshBAN" panose="02000000000000000000" pitchFamily="2" charset="0"/>
                <a:cs typeface="NikoshBAN" panose="02000000000000000000" pitchFamily="2" charset="0"/>
              </a:rPr>
              <a:t> ১৮৬৭খ্রিঃ </a:t>
            </a:r>
            <a:r>
              <a:rPr lang="bn-IN" sz="3200" dirty="0">
                <a:solidFill>
                  <a:srgbClr val="000000"/>
                </a:solidFill>
                <a:latin typeface="NikoshBAN" panose="02000000000000000000" pitchFamily="2" charset="0"/>
                <a:cs typeface="NikoshBAN" panose="02000000000000000000" pitchFamily="2" charset="0"/>
              </a:rPr>
              <a:t>দুর্ভিক্ষ কারণ অনুসন্ধানে গঠিত কমিটিও বাংলা প্রদেশকে বিভক্তির সুপারিশ করেন।</a:t>
            </a:r>
          </a:p>
          <a:p>
            <a:pPr marL="457200" indent="-457200">
              <a:buFont typeface="Wingdings" panose="05000000000000000000" pitchFamily="2" charset="2"/>
              <a:buChar char="§"/>
            </a:pPr>
            <a:r>
              <a:rPr lang="bn-IN" sz="3200" b="1" dirty="0">
                <a:solidFill>
                  <a:srgbClr val="FF0000"/>
                </a:solidFill>
                <a:latin typeface="NikoshBAN" panose="02000000000000000000" pitchFamily="2" charset="0"/>
                <a:cs typeface="NikoshBAN" panose="02000000000000000000" pitchFamily="2" charset="0"/>
              </a:rPr>
              <a:t>১৮৬৭খ্রিঃ </a:t>
            </a:r>
            <a:r>
              <a:rPr lang="bn-IN" sz="3200" dirty="0">
                <a:solidFill>
                  <a:srgbClr val="000000"/>
                </a:solidFill>
                <a:latin typeface="NikoshBAN" panose="02000000000000000000" pitchFamily="2" charset="0"/>
                <a:cs typeface="NikoshBAN" panose="02000000000000000000" pitchFamily="2" charset="0"/>
              </a:rPr>
              <a:t>বাংলার ছোটলাট স্যার উইলিয়াম গ্রেও একই প্রস্তাব করেন</a:t>
            </a:r>
            <a:r>
              <a:rPr lang="bn-IN" sz="3200" dirty="0" smtClean="0">
                <a:solidFill>
                  <a:srgbClr val="000000"/>
                </a:solidFill>
                <a:latin typeface="NikoshBAN" panose="02000000000000000000" pitchFamily="2" charset="0"/>
                <a:cs typeface="NikoshBAN" panose="02000000000000000000" pitchFamily="2" charset="0"/>
              </a:rPr>
              <a:t>।</a:t>
            </a:r>
          </a:p>
          <a:p>
            <a:pPr marL="457200" indent="-457200">
              <a:buFont typeface="Wingdings" panose="05000000000000000000" pitchFamily="2" charset="2"/>
              <a:buChar char="§"/>
            </a:pPr>
            <a:r>
              <a:rPr lang="bn-IN" sz="3200" b="1" dirty="0" smtClean="0">
                <a:solidFill>
                  <a:srgbClr val="FF0000"/>
                </a:solidFill>
                <a:latin typeface="NikoshBAN" panose="02000000000000000000" pitchFamily="2" charset="0"/>
                <a:cs typeface="NikoshBAN" panose="02000000000000000000" pitchFamily="2" charset="0"/>
              </a:rPr>
              <a:t>১৮৭২খ্রিঃ </a:t>
            </a:r>
            <a:r>
              <a:rPr lang="bn-IN" sz="3200" dirty="0">
                <a:solidFill>
                  <a:srgbClr val="000000"/>
                </a:solidFill>
                <a:latin typeface="NikoshBAN" panose="02000000000000000000" pitchFamily="2" charset="0"/>
                <a:cs typeface="NikoshBAN" panose="02000000000000000000" pitchFamily="2" charset="0"/>
              </a:rPr>
              <a:t>বাংলার ছোটলাট জর্জ ক্যাম্বেল প্রশাসনিক অসুবিধার কথা উল্লেখ করে বিভক্তির সুপারিশ করেন। </a:t>
            </a:r>
          </a:p>
          <a:p>
            <a:pPr marL="457200" indent="-457200">
              <a:buFont typeface="Wingdings" panose="05000000000000000000" pitchFamily="2" charset="2"/>
              <a:buChar char="§"/>
            </a:pPr>
            <a:endParaRPr lang="en-US" sz="3200" dirty="0"/>
          </a:p>
        </p:txBody>
      </p:sp>
    </p:spTree>
    <p:extLst>
      <p:ext uri="{BB962C8B-B14F-4D97-AF65-F5344CB8AC3E}">
        <p14:creationId xmlns:p14="http://schemas.microsoft.com/office/powerpoint/2010/main" val="1977793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982" y="221672"/>
            <a:ext cx="11970327" cy="6494085"/>
          </a:xfrm>
          <a:prstGeom prst="rect">
            <a:avLst/>
          </a:prstGeom>
          <a:noFill/>
        </p:spPr>
        <p:txBody>
          <a:bodyPr wrap="square" rtlCol="0">
            <a:spAutoFit/>
          </a:bodyPr>
          <a:lstStyle/>
          <a:p>
            <a:pPr marL="457200" indent="-457200">
              <a:buFont typeface="Wingdings" panose="05000000000000000000" pitchFamily="2" charset="2"/>
              <a:buChar char="§"/>
            </a:pPr>
            <a:r>
              <a:rPr lang="bn-IN" sz="3200" b="1" dirty="0">
                <a:solidFill>
                  <a:srgbClr val="FF0000"/>
                </a:solidFill>
                <a:latin typeface="NikoshBAN" panose="02000000000000000000" pitchFamily="2" charset="0"/>
                <a:cs typeface="NikoshBAN" panose="02000000000000000000" pitchFamily="2" charset="0"/>
              </a:rPr>
              <a:t>১৮৭৪খ্রিঃ </a:t>
            </a:r>
            <a:r>
              <a:rPr lang="bn-IN" sz="3200" dirty="0">
                <a:solidFill>
                  <a:srgbClr val="000000"/>
                </a:solidFill>
                <a:latin typeface="NikoshBAN" panose="02000000000000000000" pitchFamily="2" charset="0"/>
                <a:cs typeface="NikoshBAN" panose="02000000000000000000" pitchFamily="2" charset="0"/>
              </a:rPr>
              <a:t>বাংলা প্রদেশ থেকে আসামকে বিছিন্ন করে বাংলাভাষী তিনটি জেলা সিলেট, গোয়ালপাড়া ও কাছাড়কে আসামের সাথে সম্পৃক্ত করে একজন চীফ কমিশনারের হাতে প্রশাসনিক দায়িত্ব ন্যস্ত করা হয়</a:t>
            </a:r>
            <a:r>
              <a:rPr lang="en-US" sz="3200" dirty="0">
                <a:solidFill>
                  <a:srgbClr val="000000"/>
                </a:solidFill>
                <a:latin typeface="NikoshBAN" panose="02000000000000000000" pitchFamily="2" charset="0"/>
                <a:cs typeface="NikoshBAN" panose="02000000000000000000" pitchFamily="2" charset="0"/>
              </a:rPr>
              <a:t>। </a:t>
            </a:r>
            <a:r>
              <a:rPr lang="bn-IN" sz="3200" dirty="0">
                <a:solidFill>
                  <a:srgbClr val="000000"/>
                </a:solidFill>
                <a:latin typeface="NikoshBAN" panose="02000000000000000000" pitchFamily="2" charset="0"/>
                <a:cs typeface="NikoshBAN" panose="02000000000000000000" pitchFamily="2" charset="0"/>
              </a:rPr>
              <a:t>এটি হলো </a:t>
            </a:r>
            <a:r>
              <a:rPr lang="bn-IN" sz="3200" b="1" dirty="0">
                <a:solidFill>
                  <a:srgbClr val="000000"/>
                </a:solidFill>
                <a:latin typeface="NikoshBAN" panose="02000000000000000000" pitchFamily="2" charset="0"/>
                <a:cs typeface="NikoshBAN" panose="02000000000000000000" pitchFamily="2" charset="0"/>
              </a:rPr>
              <a:t>বঙ্গভঙ্গএর প্রথম </a:t>
            </a:r>
            <a:r>
              <a:rPr lang="bn-IN" sz="3200" dirty="0">
                <a:solidFill>
                  <a:srgbClr val="000000"/>
                </a:solidFill>
                <a:latin typeface="NikoshBAN" panose="02000000000000000000" pitchFamily="2" charset="0"/>
                <a:cs typeface="NikoshBAN" panose="02000000000000000000" pitchFamily="2" charset="0"/>
              </a:rPr>
              <a:t>পদক্ষেপ। </a:t>
            </a:r>
          </a:p>
          <a:p>
            <a:pPr marL="457200" indent="-457200">
              <a:buFont typeface="Wingdings" panose="05000000000000000000" pitchFamily="2" charset="2"/>
              <a:buChar char="§"/>
            </a:pPr>
            <a:r>
              <a:rPr lang="bn-IN" sz="3200" b="1" dirty="0">
                <a:solidFill>
                  <a:srgbClr val="FF0000"/>
                </a:solidFill>
                <a:latin typeface="NikoshBAN" panose="02000000000000000000" pitchFamily="2" charset="0"/>
                <a:cs typeface="NikoshBAN" panose="02000000000000000000" pitchFamily="2" charset="0"/>
              </a:rPr>
              <a:t>১৮৯৬খ্রিঃ</a:t>
            </a:r>
            <a:r>
              <a:rPr lang="bn-IN" sz="3200" dirty="0">
                <a:solidFill>
                  <a:srgbClr val="000000"/>
                </a:solidFill>
                <a:latin typeface="NikoshBAN" panose="02000000000000000000" pitchFamily="2" charset="0"/>
                <a:cs typeface="NikoshBAN" panose="02000000000000000000" pitchFamily="2" charset="0"/>
              </a:rPr>
              <a:t> আসামের চীফ কমিশনার স্যার উইলিয়াম ওয়ার্ড ঢাকা,ময়মনসিংহ ও চট্রগ্রামকে বাংলা প্রদেশ থেকে আলাদা করে আসামের সাথে যুক্ত করে নতুন প্রদেশ গঠনের সুপারিশ করেন। গণসন্তোষের কারণে তা নাকচ হয়ে যায়।</a:t>
            </a:r>
          </a:p>
          <a:p>
            <a:pPr marL="457200" indent="-457200">
              <a:buFont typeface="Wingdings" panose="05000000000000000000" pitchFamily="2" charset="2"/>
              <a:buChar char="§"/>
            </a:pPr>
            <a:r>
              <a:rPr lang="bn-IN" sz="3200" b="1" dirty="0">
                <a:solidFill>
                  <a:srgbClr val="FF0000"/>
                </a:solidFill>
                <a:latin typeface="NikoshBAN" panose="02000000000000000000" pitchFamily="2" charset="0"/>
                <a:cs typeface="NikoshBAN" panose="02000000000000000000" pitchFamily="2" charset="0"/>
              </a:rPr>
              <a:t>১৮৯৮খ্রিঃ</a:t>
            </a:r>
            <a:r>
              <a:rPr lang="bn-IN" sz="3200" dirty="0">
                <a:solidFill>
                  <a:srgbClr val="000000"/>
                </a:solidFill>
                <a:latin typeface="NikoshBAN" panose="02000000000000000000" pitchFamily="2" charset="0"/>
                <a:cs typeface="NikoshBAN" panose="02000000000000000000" pitchFamily="2" charset="0"/>
              </a:rPr>
              <a:t> লর্ড কার্জন ভারতের ভাইসরয় বা বড়লাট হয়ে আসেন। তিনি বেশ কিছু প্রশাসনিক সংস্কার হাতে নেন। </a:t>
            </a:r>
          </a:p>
          <a:p>
            <a:pPr marL="457200" indent="-457200">
              <a:buFont typeface="Wingdings" panose="05000000000000000000" pitchFamily="2" charset="2"/>
              <a:buChar char="§"/>
            </a:pPr>
            <a:r>
              <a:rPr lang="bn-IN" sz="3200" b="1" dirty="0">
                <a:solidFill>
                  <a:srgbClr val="FF0000"/>
                </a:solidFill>
                <a:latin typeface="NikoshBAN" panose="02000000000000000000" pitchFamily="2" charset="0"/>
                <a:cs typeface="NikoshBAN" panose="02000000000000000000" pitchFamily="2" charset="0"/>
              </a:rPr>
              <a:t>১৯০৪খ্রিঃ</a:t>
            </a:r>
            <a:r>
              <a:rPr lang="bn-IN" sz="3200" dirty="0">
                <a:solidFill>
                  <a:srgbClr val="000000"/>
                </a:solidFill>
                <a:latin typeface="NikoshBAN" panose="02000000000000000000" pitchFamily="2" charset="0"/>
                <a:cs typeface="NikoshBAN" panose="02000000000000000000" pitchFamily="2" charset="0"/>
              </a:rPr>
              <a:t> ফেব্রুয়ারি মাসে বড়লার্ট লর্ড কার্জন পূর্ববঙ্গ অঞ্চল পরিদর্শনে আসেন</a:t>
            </a:r>
            <a:r>
              <a:rPr lang="bn-IN" sz="3200" dirty="0" smtClean="0">
                <a:solidFill>
                  <a:srgbClr val="000000"/>
                </a:solidFill>
                <a:latin typeface="NikoshBAN" panose="02000000000000000000" pitchFamily="2" charset="0"/>
                <a:cs typeface="NikoshBAN" panose="02000000000000000000" pitchFamily="2" charset="0"/>
              </a:rPr>
              <a:t>।</a:t>
            </a:r>
          </a:p>
          <a:p>
            <a:pPr marL="457200" indent="-457200">
              <a:buFont typeface="Wingdings" panose="05000000000000000000" pitchFamily="2" charset="2"/>
              <a:buChar char="§"/>
            </a:pPr>
            <a:r>
              <a:rPr lang="bn-IN" sz="3200" dirty="0" smtClean="0">
                <a:solidFill>
                  <a:srgbClr val="000000"/>
                </a:solidFill>
                <a:latin typeface="NikoshBAN" panose="02000000000000000000" pitchFamily="2" charset="0"/>
                <a:cs typeface="NikoshBAN" panose="02000000000000000000" pitchFamily="2" charset="0"/>
              </a:rPr>
              <a:t>তিনি </a:t>
            </a:r>
            <a:r>
              <a:rPr lang="bn-IN" sz="3200" dirty="0">
                <a:solidFill>
                  <a:srgbClr val="000000"/>
                </a:solidFill>
                <a:latin typeface="NikoshBAN" panose="02000000000000000000" pitchFamily="2" charset="0"/>
                <a:cs typeface="NikoshBAN" panose="02000000000000000000" pitchFamily="2" charset="0"/>
              </a:rPr>
              <a:t>ঢাকায় </a:t>
            </a:r>
            <a:r>
              <a:rPr lang="bn-IN" sz="3200" dirty="0" smtClean="0">
                <a:solidFill>
                  <a:srgbClr val="000000"/>
                </a:solidFill>
                <a:latin typeface="NikoshBAN" panose="02000000000000000000" pitchFamily="2" charset="0"/>
                <a:cs typeface="NikoshBAN" panose="02000000000000000000" pitchFamily="2" charset="0"/>
              </a:rPr>
              <a:t>নবাব সলিমুল্লাহর </a:t>
            </a:r>
            <a:r>
              <a:rPr lang="bn-IN" sz="3200" dirty="0">
                <a:solidFill>
                  <a:srgbClr val="000000"/>
                </a:solidFill>
                <a:latin typeface="NikoshBAN" panose="02000000000000000000" pitchFamily="2" charset="0"/>
                <a:cs typeface="NikoshBAN" panose="02000000000000000000" pitchFamily="2" charset="0"/>
              </a:rPr>
              <a:t>আতিথেয়তা গ্রহন করেন</a:t>
            </a:r>
            <a:r>
              <a:rPr lang="bn-IN" sz="3200" dirty="0" smtClean="0">
                <a:solidFill>
                  <a:srgbClr val="000000"/>
                </a:solidFill>
                <a:latin typeface="NikoshBAN" panose="02000000000000000000" pitchFamily="2" charset="0"/>
                <a:cs typeface="NikoshBAN" panose="02000000000000000000" pitchFamily="2" charset="0"/>
              </a:rPr>
              <a:t>। স্যার সলিমুল্লাহ </a:t>
            </a:r>
            <a:r>
              <a:rPr lang="bn-IN" sz="3200" dirty="0">
                <a:solidFill>
                  <a:srgbClr val="000000"/>
                </a:solidFill>
                <a:latin typeface="NikoshBAN" panose="02000000000000000000" pitchFamily="2" charset="0"/>
                <a:cs typeface="NikoshBAN" panose="02000000000000000000" pitchFamily="2" charset="0"/>
              </a:rPr>
              <a:t>পূর্ববঙ্গ ও আসামের মুসলমানদের জন্য একটি পৃথক প্রদেশ দাবি করেন</a:t>
            </a:r>
            <a:r>
              <a:rPr lang="bn-IN" sz="3200" dirty="0" smtClean="0">
                <a:solidFill>
                  <a:srgbClr val="000000"/>
                </a:solidFill>
                <a:latin typeface="NikoshBAN" panose="02000000000000000000" pitchFamily="2" charset="0"/>
                <a:cs typeface="NikoshBAN" panose="02000000000000000000" pitchFamily="2" charset="0"/>
              </a:rPr>
              <a:t>।লর্ড </a:t>
            </a:r>
            <a:r>
              <a:rPr lang="bn-IN" sz="3200" dirty="0">
                <a:solidFill>
                  <a:srgbClr val="000000"/>
                </a:solidFill>
                <a:latin typeface="NikoshBAN" panose="02000000000000000000" pitchFamily="2" charset="0"/>
                <a:cs typeface="NikoshBAN" panose="02000000000000000000" pitchFamily="2" charset="0"/>
              </a:rPr>
              <a:t>কার্জন পূর্ববঙ্গ সফরের </a:t>
            </a:r>
            <a:r>
              <a:rPr lang="bn-IN" sz="3200" dirty="0" smtClean="0">
                <a:solidFill>
                  <a:srgbClr val="000000"/>
                </a:solidFill>
                <a:latin typeface="NikoshBAN" panose="02000000000000000000" pitchFamily="2" charset="0"/>
                <a:cs typeface="NikoshBAN" panose="02000000000000000000" pitchFamily="2" charset="0"/>
              </a:rPr>
              <a:t>বাস্তব অভিজ্ঞতা </a:t>
            </a:r>
            <a:r>
              <a:rPr lang="bn-IN" sz="3200" dirty="0">
                <a:solidFill>
                  <a:srgbClr val="000000"/>
                </a:solidFill>
                <a:latin typeface="NikoshBAN" panose="02000000000000000000" pitchFamily="2" charset="0"/>
                <a:cs typeface="NikoshBAN" panose="02000000000000000000" pitchFamily="2" charset="0"/>
              </a:rPr>
              <a:t>থেকে উপলদ্ধি করেন যে সুবৃহৎ বাংলা প্রদেশের প্রশাসনিক সমস্যা দূর করার জন্য </a:t>
            </a:r>
            <a:r>
              <a:rPr lang="bn-IN" sz="3200" dirty="0" smtClean="0">
                <a:solidFill>
                  <a:srgbClr val="000000"/>
                </a:solidFill>
                <a:latin typeface="NikoshBAN" panose="02000000000000000000" pitchFamily="2" charset="0"/>
                <a:cs typeface="NikoshBAN" panose="02000000000000000000" pitchFamily="2" charset="0"/>
              </a:rPr>
              <a:t>বঙ্গভঙ্গ </a:t>
            </a:r>
            <a:r>
              <a:rPr lang="bn-IN" sz="3200" dirty="0">
                <a:solidFill>
                  <a:srgbClr val="000000"/>
                </a:solidFill>
                <a:latin typeface="NikoshBAN" panose="02000000000000000000" pitchFamily="2" charset="0"/>
                <a:cs typeface="NikoshBAN" panose="02000000000000000000" pitchFamily="2" charset="0"/>
              </a:rPr>
              <a:t>প্রয়োজন</a:t>
            </a:r>
            <a:r>
              <a:rPr lang="bn-IN" sz="3200" dirty="0" smtClean="0">
                <a:solidFill>
                  <a:srgbClr val="000000"/>
                </a:solidFill>
                <a:latin typeface="NikoshBAN" panose="02000000000000000000" pitchFamily="2" charset="0"/>
                <a:cs typeface="NikoshBAN" panose="02000000000000000000" pitchFamily="2" charset="0"/>
              </a:rPr>
              <a:t>।ফলে </a:t>
            </a:r>
            <a:r>
              <a:rPr lang="bn-IN" sz="3200" b="1" dirty="0">
                <a:solidFill>
                  <a:srgbClr val="000000"/>
                </a:solidFill>
                <a:latin typeface="NikoshBAN" panose="02000000000000000000" pitchFamily="2" charset="0"/>
                <a:cs typeface="NikoshBAN" panose="02000000000000000000" pitchFamily="2" charset="0"/>
              </a:rPr>
              <a:t>লর্ড কার্জন ১৯০৫খ্রিঃ ১০জুলাই </a:t>
            </a:r>
            <a:r>
              <a:rPr lang="bn-IN" sz="3200" b="1" dirty="0" smtClean="0">
                <a:solidFill>
                  <a:srgbClr val="000000"/>
                </a:solidFill>
                <a:latin typeface="NikoshBAN" panose="02000000000000000000" pitchFamily="2" charset="0"/>
                <a:cs typeface="NikoshBAN" panose="02000000000000000000" pitchFamily="2" charset="0"/>
              </a:rPr>
              <a:t>বঙ্গভঙ্গের </a:t>
            </a:r>
            <a:r>
              <a:rPr lang="bn-IN" sz="3200" b="1" dirty="0">
                <a:solidFill>
                  <a:srgbClr val="000000"/>
                </a:solidFill>
                <a:latin typeface="NikoshBAN" panose="02000000000000000000" pitchFamily="2" charset="0"/>
                <a:cs typeface="NikoshBAN" panose="02000000000000000000" pitchFamily="2" charset="0"/>
              </a:rPr>
              <a:t>পরিকল্পনা প্রকাশ করেন</a:t>
            </a:r>
            <a:r>
              <a:rPr lang="bn-IN" sz="3200" dirty="0">
                <a:solidFill>
                  <a:srgbClr val="000000"/>
                </a:solidFill>
                <a:latin typeface="NikoshBAN" panose="02000000000000000000" pitchFamily="2" charset="0"/>
                <a:cs typeface="NikoshBAN" panose="02000000000000000000" pitchFamily="2" charset="0"/>
              </a:rPr>
              <a:t>।   </a:t>
            </a:r>
            <a:endParaRPr lang="en-US" sz="3200" dirty="0"/>
          </a:p>
        </p:txBody>
      </p:sp>
    </p:spTree>
    <p:extLst>
      <p:ext uri="{BB962C8B-B14F-4D97-AF65-F5344CB8AC3E}">
        <p14:creationId xmlns:p14="http://schemas.microsoft.com/office/powerpoint/2010/main" val="986708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2287" y="1233053"/>
            <a:ext cx="4558145" cy="4225635"/>
          </a:xfrm>
          <a:prstGeom prst="rect">
            <a:avLst/>
          </a:prstGeom>
        </p:spPr>
      </p:pic>
      <p:sp>
        <p:nvSpPr>
          <p:cNvPr id="3" name="Snip Diagonal Corner Rectangle 2"/>
          <p:cNvSpPr/>
          <p:nvPr/>
        </p:nvSpPr>
        <p:spPr>
          <a:xfrm>
            <a:off x="4100942" y="5583379"/>
            <a:ext cx="3920837" cy="90054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rgbClr val="000000"/>
                </a:solidFill>
                <a:latin typeface="NikoshBAN" panose="02000000000000000000" pitchFamily="2" charset="0"/>
                <a:cs typeface="NikoshBAN" panose="02000000000000000000" pitchFamily="2" charset="0"/>
              </a:rPr>
              <a:t>স্যার ব্যাম্পফিল্ড ফুলার</a:t>
            </a:r>
            <a:endParaRPr lang="en-US" sz="4000" b="1" dirty="0"/>
          </a:p>
        </p:txBody>
      </p:sp>
      <p:sp>
        <p:nvSpPr>
          <p:cNvPr id="5" name="Snip Diagonal Corner Rectangle 4"/>
          <p:cNvSpPr/>
          <p:nvPr/>
        </p:nvSpPr>
        <p:spPr>
          <a:xfrm>
            <a:off x="249382" y="955965"/>
            <a:ext cx="11707091" cy="5735780"/>
          </a:xfrm>
          <a:prstGeom prst="snip2Diag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b="1" dirty="0">
                <a:solidFill>
                  <a:srgbClr val="000000"/>
                </a:solidFill>
                <a:latin typeface="NikoshBAN" panose="02000000000000000000" pitchFamily="2" charset="0"/>
                <a:cs typeface="NikoshBAN" panose="02000000000000000000" pitchFamily="2" charset="0"/>
              </a:rPr>
              <a:t>লর্ড কার্জনের </a:t>
            </a:r>
            <a:r>
              <a:rPr lang="bn-IN" sz="3200" dirty="0">
                <a:solidFill>
                  <a:srgbClr val="000000"/>
                </a:solidFill>
                <a:latin typeface="NikoshBAN" panose="02000000000000000000" pitchFamily="2" charset="0"/>
                <a:cs typeface="NikoshBAN" panose="02000000000000000000" pitchFamily="2" charset="0"/>
              </a:rPr>
              <a:t>পরিকল্পনা মাফিক </a:t>
            </a:r>
            <a:r>
              <a:rPr lang="bn-IN" sz="3200" b="1" dirty="0">
                <a:solidFill>
                  <a:srgbClr val="000000"/>
                </a:solidFill>
                <a:latin typeface="NikoshBAN" panose="02000000000000000000" pitchFamily="2" charset="0"/>
                <a:cs typeface="NikoshBAN" panose="02000000000000000000" pitchFamily="2" charset="0"/>
              </a:rPr>
              <a:t>আসাম</a:t>
            </a:r>
            <a:r>
              <a:rPr lang="bn-IN" sz="3200" dirty="0" smtClean="0">
                <a:solidFill>
                  <a:srgbClr val="000000"/>
                </a:solidFill>
                <a:latin typeface="NikoshBAN" panose="02000000000000000000" pitchFamily="2" charset="0"/>
                <a:cs typeface="NikoshBAN" panose="02000000000000000000" pitchFamily="2" charset="0"/>
              </a:rPr>
              <a:t>, </a:t>
            </a:r>
            <a:r>
              <a:rPr lang="bn-IN" sz="3200" b="1" dirty="0" smtClean="0">
                <a:solidFill>
                  <a:srgbClr val="000000"/>
                </a:solidFill>
                <a:latin typeface="NikoshBAN" panose="02000000000000000000" pitchFamily="2" charset="0"/>
                <a:cs typeface="NikoshBAN" panose="02000000000000000000" pitchFamily="2" charset="0"/>
              </a:rPr>
              <a:t>ঢাকা</a:t>
            </a:r>
            <a:r>
              <a:rPr lang="bn-IN" sz="3200" dirty="0" smtClean="0">
                <a:solidFill>
                  <a:srgbClr val="000000"/>
                </a:solidFill>
                <a:latin typeface="NikoshBAN" panose="02000000000000000000" pitchFamily="2" charset="0"/>
                <a:cs typeface="NikoshBAN" panose="02000000000000000000" pitchFamily="2" charset="0"/>
              </a:rPr>
              <a:t>, </a:t>
            </a:r>
            <a:r>
              <a:rPr lang="bn-IN" sz="3200" b="1" dirty="0" smtClean="0">
                <a:solidFill>
                  <a:srgbClr val="000000"/>
                </a:solidFill>
                <a:latin typeface="NikoshBAN" panose="02000000000000000000" pitchFamily="2" charset="0"/>
                <a:cs typeface="NikoshBAN" panose="02000000000000000000" pitchFamily="2" charset="0"/>
              </a:rPr>
              <a:t>চট্রগ্রাম</a:t>
            </a:r>
            <a:r>
              <a:rPr lang="bn-IN" sz="3200" dirty="0" smtClean="0">
                <a:solidFill>
                  <a:srgbClr val="000000"/>
                </a:solidFill>
                <a:latin typeface="NikoshBAN" panose="02000000000000000000" pitchFamily="2" charset="0"/>
                <a:cs typeface="NikoshBAN" panose="02000000000000000000" pitchFamily="2" charset="0"/>
              </a:rPr>
              <a:t> </a:t>
            </a:r>
            <a:r>
              <a:rPr lang="bn-IN" sz="3200" dirty="0">
                <a:solidFill>
                  <a:srgbClr val="000000"/>
                </a:solidFill>
                <a:latin typeface="NikoshBAN" panose="02000000000000000000" pitchFamily="2" charset="0"/>
                <a:cs typeface="NikoshBAN" panose="02000000000000000000" pitchFamily="2" charset="0"/>
              </a:rPr>
              <a:t>ও </a:t>
            </a:r>
            <a:r>
              <a:rPr lang="bn-IN" sz="3200" b="1" dirty="0">
                <a:solidFill>
                  <a:srgbClr val="000000"/>
                </a:solidFill>
                <a:latin typeface="NikoshBAN" panose="02000000000000000000" pitchFamily="2" charset="0"/>
                <a:cs typeface="NikoshBAN" panose="02000000000000000000" pitchFamily="2" charset="0"/>
              </a:rPr>
              <a:t>রাজশাহী বিভাগগুলো</a:t>
            </a:r>
            <a:r>
              <a:rPr lang="bn-IN" sz="3200" dirty="0">
                <a:solidFill>
                  <a:srgbClr val="000000"/>
                </a:solidFill>
                <a:latin typeface="NikoshBAN" panose="02000000000000000000" pitchFamily="2" charset="0"/>
                <a:cs typeface="NikoshBAN" panose="02000000000000000000" pitchFamily="2" charset="0"/>
              </a:rPr>
              <a:t>, দার্জিলিং বাদ দিয়ে </a:t>
            </a:r>
            <a:r>
              <a:rPr lang="bn-IN" sz="3200" b="1" dirty="0">
                <a:solidFill>
                  <a:srgbClr val="000000"/>
                </a:solidFill>
                <a:latin typeface="NikoshBAN" panose="02000000000000000000" pitchFamily="2" charset="0"/>
                <a:cs typeface="NikoshBAN" panose="02000000000000000000" pitchFamily="2" charset="0"/>
              </a:rPr>
              <a:t>জলপাইগুড়ি</a:t>
            </a:r>
            <a:r>
              <a:rPr lang="bn-IN" sz="3200" dirty="0">
                <a:solidFill>
                  <a:srgbClr val="000000"/>
                </a:solidFill>
                <a:latin typeface="NikoshBAN" panose="02000000000000000000" pitchFamily="2" charset="0"/>
                <a:cs typeface="NikoshBAN" panose="02000000000000000000" pitchFamily="2" charset="0"/>
              </a:rPr>
              <a:t>, </a:t>
            </a:r>
            <a:r>
              <a:rPr lang="bn-IN" sz="3200" b="1" dirty="0">
                <a:solidFill>
                  <a:srgbClr val="000000"/>
                </a:solidFill>
                <a:latin typeface="NikoshBAN" panose="02000000000000000000" pitchFamily="2" charset="0"/>
                <a:cs typeface="NikoshBAN" panose="02000000000000000000" pitchFamily="2" charset="0"/>
              </a:rPr>
              <a:t>পার্বত্য ত্রিপুরা </a:t>
            </a:r>
            <a:r>
              <a:rPr lang="bn-IN" sz="3200" dirty="0">
                <a:solidFill>
                  <a:srgbClr val="000000"/>
                </a:solidFill>
                <a:latin typeface="NikoshBAN" panose="02000000000000000000" pitchFamily="2" charset="0"/>
                <a:cs typeface="NikoshBAN" panose="02000000000000000000" pitchFamily="2" charset="0"/>
              </a:rPr>
              <a:t>এবং </a:t>
            </a:r>
            <a:r>
              <a:rPr lang="bn-IN" sz="3200" b="1" dirty="0">
                <a:solidFill>
                  <a:srgbClr val="000000"/>
                </a:solidFill>
                <a:latin typeface="NikoshBAN" panose="02000000000000000000" pitchFamily="2" charset="0"/>
                <a:cs typeface="NikoshBAN" panose="02000000000000000000" pitchFamily="2" charset="0"/>
              </a:rPr>
              <a:t>মালদহ একত্র করে </a:t>
            </a:r>
            <a:r>
              <a:rPr lang="bn-IN" sz="3200" dirty="0">
                <a:solidFill>
                  <a:srgbClr val="000000"/>
                </a:solidFill>
                <a:latin typeface="NikoshBAN" panose="02000000000000000000" pitchFamily="2" charset="0"/>
                <a:cs typeface="NikoshBAN" panose="02000000000000000000" pitchFamily="2" charset="0"/>
              </a:rPr>
              <a:t>“</a:t>
            </a:r>
            <a:r>
              <a:rPr lang="bn-IN" sz="3200" b="1" dirty="0">
                <a:solidFill>
                  <a:srgbClr val="000000"/>
                </a:solidFill>
                <a:latin typeface="NikoshBAN" panose="02000000000000000000" pitchFamily="2" charset="0"/>
                <a:cs typeface="NikoshBAN" panose="02000000000000000000" pitchFamily="2" charset="0"/>
              </a:rPr>
              <a:t>পুর্ববাংলা ও আসাম</a:t>
            </a:r>
            <a:r>
              <a:rPr lang="bn-IN" sz="3200" dirty="0">
                <a:solidFill>
                  <a:srgbClr val="000000"/>
                </a:solidFill>
                <a:latin typeface="NikoshBAN" panose="02000000000000000000" pitchFamily="2" charset="0"/>
                <a:cs typeface="NikoshBAN" panose="02000000000000000000" pitchFamily="2" charset="0"/>
              </a:rPr>
              <a:t>” নামে নতুন প্রদেশ গঠিত হয়। এর আয়তন হয় </a:t>
            </a:r>
            <a:r>
              <a:rPr lang="bn-IN" sz="3200" b="1" dirty="0">
                <a:solidFill>
                  <a:srgbClr val="000000"/>
                </a:solidFill>
                <a:latin typeface="NikoshBAN" panose="02000000000000000000" pitchFamily="2" charset="0"/>
                <a:cs typeface="NikoshBAN" panose="02000000000000000000" pitchFamily="2" charset="0"/>
              </a:rPr>
              <a:t>১,০৬,৫৪০ বর্গমাইল </a:t>
            </a:r>
            <a:r>
              <a:rPr lang="bn-IN" sz="3200" dirty="0">
                <a:solidFill>
                  <a:srgbClr val="000000"/>
                </a:solidFill>
                <a:latin typeface="NikoshBAN" panose="02000000000000000000" pitchFamily="2" charset="0"/>
                <a:cs typeface="NikoshBAN" panose="02000000000000000000" pitchFamily="2" charset="0"/>
              </a:rPr>
              <a:t>এবং </a:t>
            </a:r>
            <a:r>
              <a:rPr lang="bn-IN" sz="3200" b="1" dirty="0">
                <a:solidFill>
                  <a:srgbClr val="000000"/>
                </a:solidFill>
                <a:latin typeface="NikoshBAN" panose="02000000000000000000" pitchFamily="2" charset="0"/>
                <a:cs typeface="NikoshBAN" panose="02000000000000000000" pitchFamily="2" charset="0"/>
              </a:rPr>
              <a:t>জনসংখ্যা </a:t>
            </a:r>
            <a:r>
              <a:rPr lang="bn-IN" sz="3200" b="1" dirty="0" smtClean="0">
                <a:solidFill>
                  <a:srgbClr val="000000"/>
                </a:solidFill>
                <a:latin typeface="NikoshBAN" panose="02000000000000000000" pitchFamily="2" charset="0"/>
                <a:cs typeface="NikoshBAN" panose="02000000000000000000" pitchFamily="2" charset="0"/>
              </a:rPr>
              <a:t>৩ কোটি ১০ লক্ষ</a:t>
            </a:r>
            <a:r>
              <a:rPr lang="bn-IN" sz="3200" dirty="0">
                <a:solidFill>
                  <a:srgbClr val="000000"/>
                </a:solidFill>
                <a:latin typeface="NikoshBAN" panose="02000000000000000000" pitchFamily="2" charset="0"/>
                <a:cs typeface="NikoshBAN" panose="02000000000000000000" pitchFamily="2" charset="0"/>
              </a:rPr>
              <a:t>। তৎমধ্যে </a:t>
            </a:r>
            <a:r>
              <a:rPr lang="bn-IN" sz="3200" b="1" dirty="0" smtClean="0">
                <a:solidFill>
                  <a:srgbClr val="000000"/>
                </a:solidFill>
                <a:latin typeface="NikoshBAN" panose="02000000000000000000" pitchFamily="2" charset="0"/>
                <a:cs typeface="NikoshBAN" panose="02000000000000000000" pitchFamily="2" charset="0"/>
              </a:rPr>
              <a:t>১ কোটি ৮০ লক্ষ </a:t>
            </a:r>
            <a:r>
              <a:rPr lang="bn-IN" sz="3200" b="1" dirty="0">
                <a:solidFill>
                  <a:srgbClr val="000000"/>
                </a:solidFill>
                <a:latin typeface="NikoshBAN" panose="02000000000000000000" pitchFamily="2" charset="0"/>
                <a:cs typeface="NikoshBAN" panose="02000000000000000000" pitchFamily="2" charset="0"/>
              </a:rPr>
              <a:t>মুসলমান </a:t>
            </a:r>
            <a:r>
              <a:rPr lang="bn-IN" sz="3200" dirty="0">
                <a:solidFill>
                  <a:srgbClr val="000000"/>
                </a:solidFill>
                <a:latin typeface="NikoshBAN" panose="02000000000000000000" pitchFamily="2" charset="0"/>
                <a:cs typeface="NikoshBAN" panose="02000000000000000000" pitchFamily="2" charset="0"/>
              </a:rPr>
              <a:t>এবং </a:t>
            </a:r>
            <a:r>
              <a:rPr lang="bn-IN" sz="3200" b="1" dirty="0" smtClean="0">
                <a:solidFill>
                  <a:srgbClr val="000000"/>
                </a:solidFill>
                <a:latin typeface="NikoshBAN" panose="02000000000000000000" pitchFamily="2" charset="0"/>
                <a:cs typeface="NikoshBAN" panose="02000000000000000000" pitchFamily="2" charset="0"/>
              </a:rPr>
              <a:t>১ কোটি ২০ লক্ষ </a:t>
            </a:r>
            <a:r>
              <a:rPr lang="bn-IN" sz="3200" b="1" dirty="0">
                <a:solidFill>
                  <a:srgbClr val="000000"/>
                </a:solidFill>
                <a:latin typeface="NikoshBAN" panose="02000000000000000000" pitchFamily="2" charset="0"/>
                <a:cs typeface="NikoshBAN" panose="02000000000000000000" pitchFamily="2" charset="0"/>
              </a:rPr>
              <a:t>হিন্দু</a:t>
            </a:r>
            <a:r>
              <a:rPr lang="bn-IN" sz="3200" dirty="0">
                <a:solidFill>
                  <a:srgbClr val="000000"/>
                </a:solidFill>
                <a:latin typeface="NikoshBAN" panose="02000000000000000000" pitchFamily="2" charset="0"/>
                <a:cs typeface="NikoshBAN" panose="02000000000000000000" pitchFamily="2" charset="0"/>
              </a:rPr>
              <a:t>। </a:t>
            </a:r>
            <a:r>
              <a:rPr lang="bn-IN" sz="3200" b="1" dirty="0">
                <a:solidFill>
                  <a:srgbClr val="FF0000"/>
                </a:solidFill>
                <a:latin typeface="NikoshBAN" panose="02000000000000000000" pitchFamily="2" charset="0"/>
                <a:cs typeface="NikoshBAN" panose="02000000000000000000" pitchFamily="2" charset="0"/>
              </a:rPr>
              <a:t>ঢাকা </a:t>
            </a:r>
            <a:r>
              <a:rPr lang="bn-IN" sz="3200" dirty="0">
                <a:solidFill>
                  <a:srgbClr val="000000"/>
                </a:solidFill>
                <a:latin typeface="NikoshBAN" panose="02000000000000000000" pitchFamily="2" charset="0"/>
                <a:cs typeface="NikoshBAN" panose="02000000000000000000" pitchFamily="2" charset="0"/>
              </a:rPr>
              <a:t>নতুন প্রদেশের </a:t>
            </a:r>
            <a:r>
              <a:rPr lang="bn-IN" sz="3200" b="1" dirty="0">
                <a:solidFill>
                  <a:srgbClr val="FF0000"/>
                </a:solidFill>
                <a:latin typeface="NikoshBAN" panose="02000000000000000000" pitchFamily="2" charset="0"/>
                <a:cs typeface="NikoshBAN" panose="02000000000000000000" pitchFamily="2" charset="0"/>
              </a:rPr>
              <a:t>রাজধানী</a:t>
            </a:r>
            <a:r>
              <a:rPr lang="bn-IN" sz="3200" b="1" dirty="0">
                <a:solidFill>
                  <a:srgbClr val="000000"/>
                </a:solidFill>
                <a:latin typeface="NikoshBAN" panose="02000000000000000000" pitchFamily="2" charset="0"/>
                <a:cs typeface="NikoshBAN" panose="02000000000000000000" pitchFamily="2" charset="0"/>
              </a:rPr>
              <a:t> </a:t>
            </a:r>
            <a:r>
              <a:rPr lang="bn-IN" sz="3200" dirty="0">
                <a:solidFill>
                  <a:srgbClr val="000000"/>
                </a:solidFill>
                <a:latin typeface="NikoshBAN" panose="02000000000000000000" pitchFamily="2" charset="0"/>
                <a:cs typeface="NikoshBAN" panose="02000000000000000000" pitchFamily="2" charset="0"/>
              </a:rPr>
              <a:t>এবং </a:t>
            </a:r>
            <a:r>
              <a:rPr lang="bn-IN" sz="3200" b="1" dirty="0">
                <a:solidFill>
                  <a:srgbClr val="000000"/>
                </a:solidFill>
                <a:latin typeface="NikoshBAN" panose="02000000000000000000" pitchFamily="2" charset="0"/>
                <a:cs typeface="NikoshBAN" panose="02000000000000000000" pitchFamily="2" charset="0"/>
              </a:rPr>
              <a:t>চট্রগ্রাম বিকল্প রাজধানী নির্ধারিত হয়</a:t>
            </a:r>
            <a:r>
              <a:rPr lang="bn-IN" sz="3200" dirty="0">
                <a:solidFill>
                  <a:srgbClr val="000000"/>
                </a:solidFill>
                <a:latin typeface="NikoshBAN" panose="02000000000000000000" pitchFamily="2" charset="0"/>
                <a:cs typeface="NikoshBAN" panose="02000000000000000000" pitchFamily="2" charset="0"/>
              </a:rPr>
              <a:t>। নবগঠিত প্রদেশের প্রথম লেফটেন্যান্ট গভর্নর বা ছোট লাট নিযুক্ত হন </a:t>
            </a:r>
            <a:r>
              <a:rPr lang="bn-IN" sz="3200" b="1" dirty="0">
                <a:solidFill>
                  <a:srgbClr val="FF0000"/>
                </a:solidFill>
                <a:latin typeface="NikoshBAN" panose="02000000000000000000" pitchFamily="2" charset="0"/>
                <a:cs typeface="NikoshBAN" panose="02000000000000000000" pitchFamily="2" charset="0"/>
              </a:rPr>
              <a:t>স্যার ব্যাম্পফিল্ড ফুলার।</a:t>
            </a:r>
          </a:p>
          <a:p>
            <a:r>
              <a:rPr lang="bn-IN" sz="3200" dirty="0">
                <a:solidFill>
                  <a:srgbClr val="000000"/>
                </a:solidFill>
                <a:latin typeface="NikoshBAN" panose="02000000000000000000" pitchFamily="2" charset="0"/>
                <a:cs typeface="NikoshBAN" panose="02000000000000000000" pitchFamily="2" charset="0"/>
              </a:rPr>
              <a:t>	‘</a:t>
            </a:r>
            <a:r>
              <a:rPr lang="bn-IN" sz="3200" b="1" dirty="0">
                <a:solidFill>
                  <a:srgbClr val="000000"/>
                </a:solidFill>
                <a:latin typeface="NikoshBAN" panose="02000000000000000000" pitchFamily="2" charset="0"/>
                <a:cs typeface="NikoshBAN" panose="02000000000000000000" pitchFamily="2" charset="0"/>
              </a:rPr>
              <a:t>বাংলা প্রেসিডেন্সির</a:t>
            </a:r>
            <a:r>
              <a:rPr lang="bn-IN" sz="3200" dirty="0">
                <a:solidFill>
                  <a:srgbClr val="000000"/>
                </a:solidFill>
                <a:latin typeface="NikoshBAN" panose="02000000000000000000" pitchFamily="2" charset="0"/>
                <a:cs typeface="NikoshBAN" panose="02000000000000000000" pitchFamily="2" charset="0"/>
              </a:rPr>
              <a:t>’ অবশিষ্টাংশ পশ্চিম বাংলা, বিহার ও উড়িষ্যা নিয়ে গঠিত হয় “</a:t>
            </a:r>
            <a:r>
              <a:rPr lang="bn-IN" sz="3200" b="1" dirty="0">
                <a:solidFill>
                  <a:srgbClr val="000000"/>
                </a:solidFill>
                <a:latin typeface="NikoshBAN" panose="02000000000000000000" pitchFamily="2" charset="0"/>
                <a:cs typeface="NikoshBAN" panose="02000000000000000000" pitchFamily="2" charset="0"/>
              </a:rPr>
              <a:t>বাংলা </a:t>
            </a:r>
            <a:r>
              <a:rPr lang="bn-IN" sz="3200" b="1" dirty="0" smtClean="0">
                <a:solidFill>
                  <a:srgbClr val="000000"/>
                </a:solidFill>
                <a:latin typeface="NikoshBAN" panose="02000000000000000000" pitchFamily="2" charset="0"/>
                <a:cs typeface="NikoshBAN" panose="02000000000000000000" pitchFamily="2" charset="0"/>
              </a:rPr>
              <a:t>প্রদেশ”</a:t>
            </a:r>
            <a:r>
              <a:rPr lang="bn-IN" sz="3200" dirty="0" smtClean="0">
                <a:solidFill>
                  <a:srgbClr val="000000"/>
                </a:solidFill>
                <a:latin typeface="NikoshBAN" panose="02000000000000000000" pitchFamily="2" charset="0"/>
                <a:cs typeface="NikoshBAN" panose="02000000000000000000" pitchFamily="2" charset="0"/>
              </a:rPr>
              <a:t>। </a:t>
            </a:r>
            <a:r>
              <a:rPr lang="bn-IN" sz="3200" dirty="0">
                <a:solidFill>
                  <a:srgbClr val="000000"/>
                </a:solidFill>
                <a:latin typeface="NikoshBAN" panose="02000000000000000000" pitchFamily="2" charset="0"/>
                <a:cs typeface="NikoshBAN" panose="02000000000000000000" pitchFamily="2" charset="0"/>
              </a:rPr>
              <a:t>এটি “</a:t>
            </a:r>
            <a:r>
              <a:rPr lang="bn-IN" sz="3200" b="1" dirty="0">
                <a:solidFill>
                  <a:srgbClr val="000000"/>
                </a:solidFill>
                <a:latin typeface="NikoshBAN" panose="02000000000000000000" pitchFamily="2" charset="0"/>
                <a:cs typeface="NikoshBAN" panose="02000000000000000000" pitchFamily="2" charset="0"/>
              </a:rPr>
              <a:t>পশ্চিম বাংলা</a:t>
            </a:r>
            <a:r>
              <a:rPr lang="bn-IN" sz="3200" dirty="0">
                <a:solidFill>
                  <a:srgbClr val="000000"/>
                </a:solidFill>
                <a:latin typeface="NikoshBAN" panose="02000000000000000000" pitchFamily="2" charset="0"/>
                <a:cs typeface="NikoshBAN" panose="02000000000000000000" pitchFamily="2" charset="0"/>
              </a:rPr>
              <a:t>” নামে পরিচিত হয়। এ প্রদেশের আয়তন </a:t>
            </a:r>
            <a:r>
              <a:rPr lang="bn-IN" sz="3200" b="1" dirty="0">
                <a:solidFill>
                  <a:srgbClr val="000000"/>
                </a:solidFill>
                <a:latin typeface="NikoshBAN" panose="02000000000000000000" pitchFamily="2" charset="0"/>
                <a:cs typeface="NikoshBAN" panose="02000000000000000000" pitchFamily="2" charset="0"/>
              </a:rPr>
              <a:t>১,৪১, ৫৮০ বর্গমাইল </a:t>
            </a:r>
            <a:r>
              <a:rPr lang="bn-IN" sz="3200" dirty="0">
                <a:solidFill>
                  <a:srgbClr val="000000"/>
                </a:solidFill>
                <a:latin typeface="NikoshBAN" panose="02000000000000000000" pitchFamily="2" charset="0"/>
                <a:cs typeface="NikoshBAN" panose="02000000000000000000" pitchFamily="2" charset="0"/>
              </a:rPr>
              <a:t>এবং </a:t>
            </a:r>
            <a:r>
              <a:rPr lang="bn-IN" sz="3200" b="1" dirty="0">
                <a:solidFill>
                  <a:srgbClr val="000000"/>
                </a:solidFill>
                <a:latin typeface="NikoshBAN" panose="02000000000000000000" pitchFamily="2" charset="0"/>
                <a:cs typeface="NikoshBAN" panose="02000000000000000000" pitchFamily="2" charset="0"/>
              </a:rPr>
              <a:t>লোকসংখ্যা ৫ কোটি ৪০ লক্ষ</a:t>
            </a:r>
            <a:r>
              <a:rPr lang="bn-IN" sz="3200" dirty="0">
                <a:solidFill>
                  <a:srgbClr val="000000"/>
                </a:solidFill>
                <a:latin typeface="NikoshBAN" panose="02000000000000000000" pitchFamily="2" charset="0"/>
                <a:cs typeface="NikoshBAN" panose="02000000000000000000" pitchFamily="2" charset="0"/>
              </a:rPr>
              <a:t>। </a:t>
            </a:r>
            <a:r>
              <a:rPr lang="bn-IN" sz="3200" b="1" dirty="0">
                <a:solidFill>
                  <a:srgbClr val="000000"/>
                </a:solidFill>
                <a:latin typeface="NikoshBAN" panose="02000000000000000000" pitchFamily="2" charset="0"/>
                <a:cs typeface="NikoshBAN" panose="02000000000000000000" pitchFamily="2" charset="0"/>
              </a:rPr>
              <a:t>হিন্দু ৪ কোটি ২০ লক্ষ </a:t>
            </a:r>
            <a:r>
              <a:rPr lang="bn-IN" sz="3200" dirty="0">
                <a:solidFill>
                  <a:srgbClr val="000000"/>
                </a:solidFill>
                <a:latin typeface="NikoshBAN" panose="02000000000000000000" pitchFamily="2" charset="0"/>
                <a:cs typeface="NikoshBAN" panose="02000000000000000000" pitchFamily="2" charset="0"/>
              </a:rPr>
              <a:t>এবং </a:t>
            </a:r>
            <a:r>
              <a:rPr lang="bn-IN" sz="3200" b="1" dirty="0">
                <a:solidFill>
                  <a:srgbClr val="000000"/>
                </a:solidFill>
                <a:latin typeface="NikoshBAN" panose="02000000000000000000" pitchFamily="2" charset="0"/>
                <a:cs typeface="NikoshBAN" panose="02000000000000000000" pitchFamily="2" charset="0"/>
              </a:rPr>
              <a:t>মুসলমান ৯০ লক্ষ</a:t>
            </a:r>
            <a:r>
              <a:rPr lang="bn-IN" sz="3200" dirty="0">
                <a:solidFill>
                  <a:srgbClr val="000000"/>
                </a:solidFill>
                <a:latin typeface="NikoshBAN" panose="02000000000000000000" pitchFamily="2" charset="0"/>
                <a:cs typeface="NikoshBAN" panose="02000000000000000000" pitchFamily="2" charset="0"/>
              </a:rPr>
              <a:t>। রাজধানী কলকাতা এবং প্রথম লেফটেন্যান্ট গভর্নর নিযুক্ত হন </a:t>
            </a:r>
            <a:r>
              <a:rPr lang="bn-IN" sz="3200" dirty="0" smtClean="0">
                <a:solidFill>
                  <a:srgbClr val="000000"/>
                </a:solidFill>
                <a:latin typeface="NikoshBAN" panose="02000000000000000000" pitchFamily="2" charset="0"/>
                <a:cs typeface="NikoshBAN" panose="02000000000000000000" pitchFamily="2" charset="0"/>
              </a:rPr>
              <a:t>    </a:t>
            </a:r>
            <a:r>
              <a:rPr lang="bn-IN" sz="3200" b="1" dirty="0" smtClean="0">
                <a:solidFill>
                  <a:srgbClr val="000000"/>
                </a:solidFill>
                <a:latin typeface="NikoshBAN" panose="02000000000000000000" pitchFamily="2" charset="0"/>
                <a:cs typeface="NikoshBAN" panose="02000000000000000000" pitchFamily="2" charset="0"/>
              </a:rPr>
              <a:t>এনড্রোফ্রেজার</a:t>
            </a:r>
            <a:r>
              <a:rPr lang="bn-IN" sz="3200" dirty="0">
                <a:solidFill>
                  <a:srgbClr val="000000"/>
                </a:solidFill>
                <a:latin typeface="NikoshBAN" panose="02000000000000000000" pitchFamily="2" charset="0"/>
                <a:cs typeface="NikoshBAN" panose="02000000000000000000" pitchFamily="2" charset="0"/>
              </a:rPr>
              <a:t>। </a:t>
            </a:r>
            <a:r>
              <a:rPr lang="bn-IN" sz="3200" b="1" dirty="0">
                <a:solidFill>
                  <a:srgbClr val="000000"/>
                </a:solidFill>
                <a:latin typeface="NikoshBAN" panose="02000000000000000000" pitchFamily="2" charset="0"/>
                <a:cs typeface="NikoshBAN" panose="02000000000000000000" pitchFamily="2" charset="0"/>
              </a:rPr>
              <a:t>১৯০৫ সালের ১৬ অক্টোবর বঙ্গভঙ্গ পরিকল্পনা কার্যকর হয়</a:t>
            </a:r>
            <a:r>
              <a:rPr lang="bn-IN" sz="3200" dirty="0">
                <a:solidFill>
                  <a:srgbClr val="000000"/>
                </a:solidFill>
                <a:latin typeface="NikoshBAN" panose="02000000000000000000" pitchFamily="2" charset="0"/>
                <a:cs typeface="NikoshBAN" panose="02000000000000000000" pitchFamily="2" charset="0"/>
              </a:rPr>
              <a:t>।</a:t>
            </a:r>
            <a:endParaRPr lang="en-US" sz="3200" dirty="0"/>
          </a:p>
        </p:txBody>
      </p:sp>
      <p:sp>
        <p:nvSpPr>
          <p:cNvPr id="6" name="Oval Callout 5"/>
          <p:cNvSpPr/>
          <p:nvPr/>
        </p:nvSpPr>
        <p:spPr>
          <a:xfrm>
            <a:off x="5264728" y="0"/>
            <a:ext cx="1884218" cy="748145"/>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বঙ্গভঙ্গ</a:t>
            </a:r>
            <a:endParaRPr lang="en-US" b="1"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87779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3878</TotalTime>
  <Words>1873</Words>
  <Application>Microsoft Office PowerPoint</Application>
  <PresentationFormat>Widescreen</PresentationFormat>
  <Paragraphs>141</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 Gani</dc:creator>
  <cp:lastModifiedBy>Microsoft account</cp:lastModifiedBy>
  <cp:revision>845</cp:revision>
  <dcterms:created xsi:type="dcterms:W3CDTF">2019-07-10T14:41:28Z</dcterms:created>
  <dcterms:modified xsi:type="dcterms:W3CDTF">2020-11-02T16:27:31Z</dcterms:modified>
</cp:coreProperties>
</file>