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2" r:id="rId7"/>
    <p:sldId id="261"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1954"/>
            <a:ext cx="9144000" cy="92333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5400" dirty="0" err="1" smtClean="0">
                <a:solidFill>
                  <a:srgbClr val="00B050"/>
                </a:solidFill>
              </a:rPr>
              <a:t>বিসমিল্লাহির</a:t>
            </a:r>
            <a:r>
              <a:rPr lang="en-US" sz="5400" dirty="0" smtClean="0">
                <a:solidFill>
                  <a:srgbClr val="00B050"/>
                </a:solidFill>
              </a:rPr>
              <a:t> </a:t>
            </a:r>
            <a:r>
              <a:rPr lang="en-US" sz="5400" dirty="0" err="1" smtClean="0">
                <a:solidFill>
                  <a:srgbClr val="00B050"/>
                </a:solidFill>
              </a:rPr>
              <a:t>রাহমানির</a:t>
            </a:r>
            <a:r>
              <a:rPr lang="en-US" sz="5400" dirty="0" smtClean="0">
                <a:solidFill>
                  <a:srgbClr val="00B050"/>
                </a:solidFill>
              </a:rPr>
              <a:t> </a:t>
            </a:r>
            <a:r>
              <a:rPr lang="en-US" sz="5400" dirty="0" err="1" smtClean="0">
                <a:solidFill>
                  <a:srgbClr val="00B050"/>
                </a:solidFill>
              </a:rPr>
              <a:t>রাহিম</a:t>
            </a:r>
            <a:endParaRPr lang="en-US" sz="5400" dirty="0">
              <a:solidFill>
                <a:srgbClr val="00B050"/>
              </a:solidFill>
            </a:endParaRPr>
          </a:p>
        </p:txBody>
      </p:sp>
      <p:sp>
        <p:nvSpPr>
          <p:cNvPr id="3" name="TextBox 2"/>
          <p:cNvSpPr txBox="1"/>
          <p:nvPr/>
        </p:nvSpPr>
        <p:spPr>
          <a:xfrm>
            <a:off x="6144" y="1300316"/>
            <a:ext cx="9137856" cy="315471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19900" dirty="0" err="1" smtClean="0">
                <a:solidFill>
                  <a:srgbClr val="FF0000"/>
                </a:solidFill>
              </a:rPr>
              <a:t>স্বাগতম</a:t>
            </a:r>
            <a:endParaRPr lang="en-US" sz="28700"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55026"/>
            <a:ext cx="9144000" cy="2250574"/>
          </a:xfrm>
          <a:prstGeom prst="rect">
            <a:avLst/>
          </a:prstGeom>
        </p:spPr>
      </p:pic>
    </p:spTree>
    <p:extLst>
      <p:ext uri="{BB962C8B-B14F-4D97-AF65-F5344CB8AC3E}">
        <p14:creationId xmlns:p14="http://schemas.microsoft.com/office/powerpoint/2010/main" val="105263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4" presetClass="emph" presetSubtype="0" fill="hold" grpId="0" nodeType="clickEffect">
                                  <p:stCondLst>
                                    <p:cond delay="0"/>
                                  </p:stCondLst>
                                  <p:childTnLst>
                                    <p:animClr clrSpc="hsl" dir="cw">
                                      <p:cBhvr override="childStyle">
                                        <p:cTn id="11" dur="500" fill="hold"/>
                                        <p:tgtEl>
                                          <p:spTgt spid="3"/>
                                        </p:tgtEl>
                                        <p:attrNameLst>
                                          <p:attrName>style.color</p:attrName>
                                        </p:attrNameLst>
                                      </p:cBhvr>
                                      <p:by>
                                        <p:hsl h="0" s="-12549" l="-25098"/>
                                      </p:by>
                                    </p:animClr>
                                    <p:animClr clrSpc="hsl" dir="cw">
                                      <p:cBhvr>
                                        <p:cTn id="12" dur="500" fill="hold"/>
                                        <p:tgtEl>
                                          <p:spTgt spid="3"/>
                                        </p:tgtEl>
                                        <p:attrNameLst>
                                          <p:attrName>fillcolor</p:attrName>
                                        </p:attrNameLst>
                                      </p:cBhvr>
                                      <p:by>
                                        <p:hsl h="0" s="-12549" l="-25098"/>
                                      </p:by>
                                    </p:animClr>
                                    <p:animClr clrSpc="hsl" dir="cw">
                                      <p:cBhvr>
                                        <p:cTn id="13" dur="500" fill="hold"/>
                                        <p:tgtEl>
                                          <p:spTgt spid="3"/>
                                        </p:tgtEl>
                                        <p:attrNameLst>
                                          <p:attrName>stroke.color</p:attrName>
                                        </p:attrNameLst>
                                      </p:cBhvr>
                                      <p:by>
                                        <p:hsl h="0" s="-12549" l="-25098"/>
                                      </p:by>
                                    </p:animClr>
                                    <p:set>
                                      <p:cBhvr>
                                        <p:cTn id="14" dur="500" fill="hold"/>
                                        <p:tgtEl>
                                          <p:spTgt spid="3"/>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740307"/>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as-IN" dirty="0">
                <a:solidFill>
                  <a:srgbClr val="FF0000"/>
                </a:solidFill>
              </a:rPr>
              <a:t>রচনাবলী</a:t>
            </a:r>
          </a:p>
          <a:p>
            <a:r>
              <a:rPr lang="as-IN" dirty="0" smtClean="0"/>
              <a:t>ইমাম </a:t>
            </a:r>
            <a:r>
              <a:rPr lang="as-IN" dirty="0"/>
              <a:t>বুখারী রচিত গ্রন্থের সংখ্যা ২০টিরও বেশি। এগুলোর কিছু বিলুপ্ত হয়ে গেছে কিংবা পান্ডুলিপি আকারে সংরক্ষিত রয়েছে। আর কিছু গ্রন্থ প্রকাশিত হয়েছে। তার রচিত গ্রন্থাবলীর মাঝে সবচেয়ে বিখ্যাত গ্রন্থ হলো বুখারী শরীফ। নিচে তার উল্লেখযোগ্য কয়েকটি গ্রন্থের নাম দেয়া হলোঃ</a:t>
            </a:r>
          </a:p>
          <a:p>
            <a:r>
              <a:rPr lang="as-IN" dirty="0" smtClean="0"/>
              <a:t>কাজায়া </a:t>
            </a:r>
            <a:r>
              <a:rPr lang="as-IN" dirty="0"/>
              <a:t>আস-সাহাবা ওয়া আত-তাবিয়ীন'6' (আরবীতেঃ</a:t>
            </a:r>
            <a:r>
              <a:rPr lang="ar-AE" dirty="0"/>
              <a:t>قضايا الصحبة و التابعين)</a:t>
            </a:r>
          </a:p>
          <a:p>
            <a:r>
              <a:rPr lang="ar-AE" dirty="0"/>
              <a:t>    </a:t>
            </a:r>
            <a:r>
              <a:rPr lang="as-IN" dirty="0"/>
              <a:t>আত-তারীখ আস-সগীর (আরবীতেঃ</a:t>
            </a:r>
            <a:r>
              <a:rPr lang="ar-AE" dirty="0"/>
              <a:t>التاريخ الصغير)</a:t>
            </a:r>
          </a:p>
          <a:p>
            <a:r>
              <a:rPr lang="ar-AE" dirty="0"/>
              <a:t>    </a:t>
            </a:r>
            <a:r>
              <a:rPr lang="as-IN" dirty="0"/>
              <a:t>আল-আদাব আল-মুফরাদ (আরবীতেঃ</a:t>
            </a:r>
            <a:r>
              <a:rPr lang="ar-AE" dirty="0"/>
              <a:t>الأدب المفرد)</a:t>
            </a:r>
          </a:p>
          <a:p>
            <a:r>
              <a:rPr lang="ar-AE" dirty="0"/>
              <a:t>    </a:t>
            </a:r>
            <a:r>
              <a:rPr lang="as-IN" dirty="0"/>
              <a:t>কিতাব আল-জুআফা আস-সগীর (আরবীতেঃ</a:t>
            </a:r>
            <a:r>
              <a:rPr lang="ar-AE" dirty="0"/>
              <a:t>كتاب الضعفاء الصغير)</a:t>
            </a:r>
          </a:p>
          <a:p>
            <a:r>
              <a:rPr lang="ar-AE" dirty="0"/>
              <a:t>    </a:t>
            </a:r>
            <a:r>
              <a:rPr lang="as-IN" dirty="0"/>
              <a:t>কিতাব আল-কুনা (আরবীতেঃ</a:t>
            </a:r>
            <a:r>
              <a:rPr lang="ar-AE" dirty="0"/>
              <a:t>كتاب الكُنى)</a:t>
            </a:r>
          </a:p>
          <a:p>
            <a:r>
              <a:rPr lang="ar-AE" dirty="0"/>
              <a:t>    </a:t>
            </a:r>
            <a:r>
              <a:rPr lang="as-IN" dirty="0"/>
              <a:t>কিতাবু খালকি আফআলিল ইবাদ (আরবীতেঃ</a:t>
            </a:r>
            <a:r>
              <a:rPr lang="ar-AE" dirty="0"/>
              <a:t>كتاب خلق أفعال العباد)</a:t>
            </a:r>
          </a:p>
          <a:p>
            <a:r>
              <a:rPr lang="ar-AE" dirty="0"/>
              <a:t>    </a:t>
            </a:r>
            <a:r>
              <a:rPr lang="as-IN" dirty="0"/>
              <a:t>সহীহ আল-বুখারী (আরবীতেঃ </a:t>
            </a:r>
            <a:r>
              <a:rPr lang="ar-AE" dirty="0"/>
              <a:t>صحيح البخاري )</a:t>
            </a:r>
          </a:p>
          <a:p>
            <a:r>
              <a:rPr lang="ar-AE" dirty="0"/>
              <a:t>    </a:t>
            </a:r>
            <a:r>
              <a:rPr lang="as-IN" dirty="0"/>
              <a:t>রাফওল ইয়াদাইন ফিস সালাত</a:t>
            </a:r>
          </a:p>
          <a:p>
            <a:r>
              <a:rPr lang="as-IN" dirty="0" smtClean="0"/>
              <a:t>(</a:t>
            </a:r>
            <a:r>
              <a:rPr lang="as-IN" dirty="0"/>
              <a:t>আরবীতে: </a:t>
            </a:r>
            <a:r>
              <a:rPr lang="ar-AE" dirty="0"/>
              <a:t>رفع اليدين في الصلاة )</a:t>
            </a:r>
          </a:p>
          <a:p>
            <a:r>
              <a:rPr lang="ar-AE" dirty="0" smtClean="0"/>
              <a:t>   </a:t>
            </a:r>
            <a:r>
              <a:rPr lang="as-IN" dirty="0"/>
              <a:t>কিরাআত খলফিল ইমাম।</a:t>
            </a:r>
          </a:p>
          <a:p>
            <a:r>
              <a:rPr lang="as-IN" dirty="0"/>
              <a:t>    আত-তারিখুল কবির,</a:t>
            </a:r>
          </a:p>
          <a:p>
            <a:r>
              <a:rPr lang="as-IN" dirty="0"/>
              <a:t>    আত-তারিখুল ওয়াসাত,</a:t>
            </a:r>
          </a:p>
          <a:p>
            <a:r>
              <a:rPr lang="as-IN" dirty="0"/>
              <a:t>    খালকু আফয়ালিল ইবাদ,</a:t>
            </a:r>
          </a:p>
          <a:p>
            <a:r>
              <a:rPr lang="as-IN" dirty="0"/>
              <a:t>    আল জামেওল কবির,</a:t>
            </a:r>
          </a:p>
          <a:p>
            <a:r>
              <a:rPr lang="as-IN" dirty="0"/>
              <a:t>    আল মুসনাদুল কবির,</a:t>
            </a:r>
          </a:p>
          <a:p>
            <a:r>
              <a:rPr lang="as-IN" dirty="0"/>
              <a:t>    কিতাবুল আশরিয়া,</a:t>
            </a:r>
          </a:p>
          <a:p>
            <a:r>
              <a:rPr lang="as-IN" dirty="0"/>
              <a:t>    ওসামাস সাহাবা,</a:t>
            </a:r>
          </a:p>
          <a:p>
            <a:r>
              <a:rPr lang="as-IN" dirty="0"/>
              <a:t>    কিতাবুল মারসুত,</a:t>
            </a:r>
          </a:p>
          <a:p>
            <a:r>
              <a:rPr lang="as-IN" dirty="0"/>
              <a:t>    কিতাবুল বিজদান[১৩]</a:t>
            </a:r>
            <a:endParaRPr lang="en-US" dirty="0"/>
          </a:p>
        </p:txBody>
      </p:sp>
    </p:spTree>
    <p:extLst>
      <p:ext uri="{BB962C8B-B14F-4D97-AF65-F5344CB8AC3E}">
        <p14:creationId xmlns:p14="http://schemas.microsoft.com/office/powerpoint/2010/main" val="1254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599"/>
            <a:ext cx="9144000" cy="58477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342900" indent="-342900" algn="ctr">
              <a:buAutoNum type="arabicPeriod"/>
            </a:pPr>
            <a:r>
              <a:rPr lang="en-US" sz="3200" dirty="0" err="1" smtClean="0"/>
              <a:t>ইমাম</a:t>
            </a:r>
            <a:r>
              <a:rPr lang="en-US" sz="3200" dirty="0" smtClean="0"/>
              <a:t> </a:t>
            </a:r>
            <a:r>
              <a:rPr lang="en-US" sz="3200" dirty="0" err="1" smtClean="0"/>
              <a:t>বুখারি</a:t>
            </a:r>
            <a:r>
              <a:rPr lang="en-US" sz="3200" dirty="0" smtClean="0"/>
              <a:t> (</a:t>
            </a:r>
            <a:r>
              <a:rPr lang="en-US" sz="3200" dirty="0" err="1" smtClean="0"/>
              <a:t>রহ</a:t>
            </a:r>
            <a:r>
              <a:rPr lang="en-US" sz="3200" dirty="0" smtClean="0"/>
              <a:t>) </a:t>
            </a:r>
            <a:r>
              <a:rPr lang="en-US" sz="3200" dirty="0" err="1" smtClean="0"/>
              <a:t>রচনাবলির</a:t>
            </a:r>
            <a:r>
              <a:rPr lang="en-US" sz="3200" dirty="0" smtClean="0"/>
              <a:t> </a:t>
            </a:r>
            <a:r>
              <a:rPr lang="en-US" sz="3200" dirty="0" err="1" smtClean="0"/>
              <a:t>তালিকা</a:t>
            </a:r>
            <a:r>
              <a:rPr lang="en-US" sz="3200" dirty="0" smtClean="0"/>
              <a:t> </a:t>
            </a:r>
            <a:r>
              <a:rPr lang="en-US" sz="3200" dirty="0" err="1" smtClean="0"/>
              <a:t>লিপিবদ্ব</a:t>
            </a:r>
            <a:r>
              <a:rPr lang="en-US" sz="3200" dirty="0" smtClean="0"/>
              <a:t> </a:t>
            </a:r>
            <a:r>
              <a:rPr lang="en-US" sz="3200" dirty="0" err="1" smtClean="0"/>
              <a:t>কর</a:t>
            </a:r>
            <a:r>
              <a:rPr lang="en-US" sz="3200" dirty="0" smtClean="0"/>
              <a:t>।</a:t>
            </a:r>
            <a:endParaRPr lang="en-US"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4" y="1219200"/>
            <a:ext cx="9173497" cy="5339334"/>
          </a:xfrm>
          <a:prstGeom prst="rect">
            <a:avLst/>
          </a:prstGeom>
        </p:spPr>
      </p:pic>
    </p:spTree>
    <p:extLst>
      <p:ext uri="{BB962C8B-B14F-4D97-AF65-F5344CB8AC3E}">
        <p14:creationId xmlns:p14="http://schemas.microsoft.com/office/powerpoint/2010/main" val="145658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3"/>
                                        </p:tgtEl>
                                        <p:attrNameLst>
                                          <p:attrName>style.color</p:attrName>
                                        </p:attrNameLst>
                                      </p:cBhvr>
                                      <p:to>
                                        <a:schemeClr val="accent2"/>
                                      </p:to>
                                    </p:animClr>
                                    <p:animClr clrSpc="rgb" dir="cw">
                                      <p:cBhvr>
                                        <p:cTn id="14" dur="500" fill="hold"/>
                                        <p:tgtEl>
                                          <p:spTgt spid="3"/>
                                        </p:tgtEl>
                                        <p:attrNameLst>
                                          <p:attrName>fillcolor</p:attrName>
                                        </p:attrNameLst>
                                      </p:cBhvr>
                                      <p:to>
                                        <a:schemeClr val="accent2"/>
                                      </p:to>
                                    </p:animClr>
                                    <p:set>
                                      <p:cBhvr>
                                        <p:cTn id="15" dur="500" fill="hold"/>
                                        <p:tgtEl>
                                          <p:spTgt spid="3"/>
                                        </p:tgtEl>
                                        <p:attrNameLst>
                                          <p:attrName>fill.type</p:attrName>
                                        </p:attrNameLst>
                                      </p:cBhvr>
                                      <p:to>
                                        <p:strVal val="solid"/>
                                      </p:to>
                                    </p:set>
                                    <p:set>
                                      <p:cBhvr>
                                        <p:cTn id="16" dur="5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315471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19900" dirty="0" err="1" smtClean="0">
                <a:solidFill>
                  <a:srgbClr val="FFFF00"/>
                </a:solidFill>
              </a:rPr>
              <a:t>ধন্যবাদ</a:t>
            </a:r>
            <a:endParaRPr lang="en-US" sz="19900" dirty="0">
              <a:solidFill>
                <a:srgbClr val="FFFF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819399"/>
            <a:ext cx="9143998" cy="4011677"/>
          </a:xfrm>
          <a:prstGeom prst="rect">
            <a:avLst/>
          </a:prstGeom>
        </p:spPr>
      </p:pic>
    </p:spTree>
    <p:extLst>
      <p:ext uri="{BB962C8B-B14F-4D97-AF65-F5344CB8AC3E}">
        <p14:creationId xmlns:p14="http://schemas.microsoft.com/office/powerpoint/2010/main" val="1373987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75838"/>
            <a:ext cx="3528825" cy="4495800"/>
          </a:xfrm>
          <a:prstGeom prst="rect">
            <a:avLst/>
          </a:prstGeom>
        </p:spPr>
      </p:pic>
      <p:sp>
        <p:nvSpPr>
          <p:cNvPr id="3" name="TextBox 2"/>
          <p:cNvSpPr txBox="1"/>
          <p:nvPr/>
        </p:nvSpPr>
        <p:spPr>
          <a:xfrm>
            <a:off x="0" y="152399"/>
            <a:ext cx="9144000" cy="1323439"/>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sz="8000" dirty="0" err="1" smtClean="0">
                <a:solidFill>
                  <a:srgbClr val="7030A0"/>
                </a:solidFill>
              </a:rPr>
              <a:t>শিক্ষক</a:t>
            </a:r>
            <a:r>
              <a:rPr lang="en-US" sz="8000" dirty="0" smtClean="0">
                <a:solidFill>
                  <a:srgbClr val="7030A0"/>
                </a:solidFill>
              </a:rPr>
              <a:t> </a:t>
            </a:r>
            <a:r>
              <a:rPr lang="en-US" sz="8000" dirty="0" err="1" smtClean="0">
                <a:solidFill>
                  <a:srgbClr val="7030A0"/>
                </a:solidFill>
              </a:rPr>
              <a:t>পরিচিতি</a:t>
            </a:r>
            <a:endParaRPr lang="en-US" sz="8000" dirty="0">
              <a:solidFill>
                <a:srgbClr val="7030A0"/>
              </a:solidFill>
            </a:endParaRPr>
          </a:p>
        </p:txBody>
      </p:sp>
      <p:sp>
        <p:nvSpPr>
          <p:cNvPr id="5" name="TextBox 4"/>
          <p:cNvSpPr txBox="1"/>
          <p:nvPr/>
        </p:nvSpPr>
        <p:spPr>
          <a:xfrm>
            <a:off x="5334000" y="3080266"/>
            <a:ext cx="838200" cy="369332"/>
          </a:xfrm>
          <a:prstGeom prst="rect">
            <a:avLst/>
          </a:prstGeom>
          <a:noFill/>
        </p:spPr>
        <p:txBody>
          <a:bodyPr wrap="square" rtlCol="0">
            <a:spAutoFit/>
          </a:bodyPr>
          <a:lstStyle/>
          <a:p>
            <a:endParaRPr lang="en-US" dirty="0"/>
          </a:p>
        </p:txBody>
      </p:sp>
      <p:sp>
        <p:nvSpPr>
          <p:cNvPr id="6" name="TextBox 5"/>
          <p:cNvSpPr txBox="1"/>
          <p:nvPr/>
        </p:nvSpPr>
        <p:spPr>
          <a:xfrm>
            <a:off x="4998545" y="2089404"/>
            <a:ext cx="3916855" cy="2862322"/>
          </a:xfrm>
          <a:prstGeom prst="rect">
            <a:avLst/>
          </a:prstGeom>
          <a:noFill/>
        </p:spPr>
        <p:txBody>
          <a:bodyPr wrap="square" rtlCol="0">
            <a:spAutoFit/>
          </a:bodyPr>
          <a:lstStyle/>
          <a:p>
            <a:r>
              <a:rPr lang="en-US" sz="2000" dirty="0" err="1" smtClean="0">
                <a:solidFill>
                  <a:srgbClr val="00B050"/>
                </a:solidFill>
              </a:rPr>
              <a:t>নাম</a:t>
            </a:r>
            <a:r>
              <a:rPr lang="en-US" sz="2000" dirty="0" smtClean="0">
                <a:solidFill>
                  <a:srgbClr val="00B050"/>
                </a:solidFill>
              </a:rPr>
              <a:t> ঃ </a:t>
            </a:r>
            <a:r>
              <a:rPr lang="en-US" sz="2000" dirty="0" err="1" smtClean="0">
                <a:solidFill>
                  <a:srgbClr val="00B050"/>
                </a:solidFill>
              </a:rPr>
              <a:t>নূর</a:t>
            </a:r>
            <a:r>
              <a:rPr lang="en-US" sz="2000" dirty="0" smtClean="0">
                <a:solidFill>
                  <a:srgbClr val="00B050"/>
                </a:solidFill>
              </a:rPr>
              <a:t> </a:t>
            </a:r>
            <a:r>
              <a:rPr lang="en-US" sz="2000" dirty="0" err="1" smtClean="0">
                <a:solidFill>
                  <a:srgbClr val="00B050"/>
                </a:solidFill>
              </a:rPr>
              <a:t>মোহাম্মদ</a:t>
            </a:r>
            <a:endParaRPr lang="en-US" sz="2000" dirty="0" smtClean="0">
              <a:solidFill>
                <a:srgbClr val="00B050"/>
              </a:solidFill>
            </a:endParaRPr>
          </a:p>
          <a:p>
            <a:r>
              <a:rPr lang="en-US" sz="2000" dirty="0" err="1" smtClean="0">
                <a:solidFill>
                  <a:srgbClr val="00B050"/>
                </a:solidFill>
              </a:rPr>
              <a:t>পদবি</a:t>
            </a:r>
            <a:r>
              <a:rPr lang="en-US" sz="2000" dirty="0" smtClean="0">
                <a:solidFill>
                  <a:srgbClr val="00B050"/>
                </a:solidFill>
              </a:rPr>
              <a:t> ঃ </a:t>
            </a:r>
            <a:r>
              <a:rPr lang="en-US" sz="2000" dirty="0" err="1" smtClean="0">
                <a:solidFill>
                  <a:srgbClr val="00B050"/>
                </a:solidFill>
              </a:rPr>
              <a:t>সহকারি</a:t>
            </a:r>
            <a:r>
              <a:rPr lang="en-US" sz="2000" dirty="0" smtClean="0">
                <a:solidFill>
                  <a:srgbClr val="00B050"/>
                </a:solidFill>
              </a:rPr>
              <a:t> </a:t>
            </a:r>
            <a:r>
              <a:rPr lang="en-US" sz="2000" dirty="0" err="1" smtClean="0">
                <a:solidFill>
                  <a:srgbClr val="00B050"/>
                </a:solidFill>
              </a:rPr>
              <a:t>মৌলভী</a:t>
            </a:r>
            <a:endParaRPr lang="en-US" sz="2000" dirty="0" smtClean="0">
              <a:solidFill>
                <a:srgbClr val="00B050"/>
              </a:solidFill>
            </a:endParaRPr>
          </a:p>
          <a:p>
            <a:r>
              <a:rPr lang="en-US" sz="2000" dirty="0" err="1" smtClean="0">
                <a:solidFill>
                  <a:srgbClr val="00B050"/>
                </a:solidFill>
              </a:rPr>
              <a:t>প্রতিষ্ঠান</a:t>
            </a:r>
            <a:r>
              <a:rPr lang="en-US" sz="2000" dirty="0" smtClean="0">
                <a:solidFill>
                  <a:srgbClr val="00B050"/>
                </a:solidFill>
              </a:rPr>
              <a:t> ঃ </a:t>
            </a:r>
            <a:r>
              <a:rPr lang="en-US" sz="2000" dirty="0" err="1" smtClean="0">
                <a:solidFill>
                  <a:srgbClr val="00B050"/>
                </a:solidFill>
              </a:rPr>
              <a:t>আব্দুল</a:t>
            </a:r>
            <a:r>
              <a:rPr lang="en-US" sz="2000" dirty="0" smtClean="0">
                <a:solidFill>
                  <a:srgbClr val="00B050"/>
                </a:solidFill>
              </a:rPr>
              <a:t> </a:t>
            </a:r>
            <a:r>
              <a:rPr lang="en-US" sz="2000" dirty="0" err="1" smtClean="0">
                <a:solidFill>
                  <a:srgbClr val="00B050"/>
                </a:solidFill>
              </a:rPr>
              <a:t>কাইয়ুম</a:t>
            </a:r>
            <a:r>
              <a:rPr lang="en-US" sz="2000" dirty="0" smtClean="0">
                <a:solidFill>
                  <a:srgbClr val="00B050"/>
                </a:solidFill>
              </a:rPr>
              <a:t> </a:t>
            </a:r>
            <a:r>
              <a:rPr lang="en-US" sz="2000" dirty="0" err="1" smtClean="0">
                <a:solidFill>
                  <a:srgbClr val="00B050"/>
                </a:solidFill>
              </a:rPr>
              <a:t>দাখিল</a:t>
            </a:r>
            <a:r>
              <a:rPr lang="en-US" sz="2000" dirty="0" smtClean="0">
                <a:solidFill>
                  <a:srgbClr val="00B050"/>
                </a:solidFill>
              </a:rPr>
              <a:t> </a:t>
            </a:r>
            <a:r>
              <a:rPr lang="en-US" sz="2000" dirty="0" err="1" smtClean="0">
                <a:solidFill>
                  <a:srgbClr val="00B050"/>
                </a:solidFill>
              </a:rPr>
              <a:t>মাদরাসা</a:t>
            </a:r>
            <a:endParaRPr lang="en-US" sz="2000" dirty="0" smtClean="0">
              <a:solidFill>
                <a:srgbClr val="00B050"/>
              </a:solidFill>
            </a:endParaRPr>
          </a:p>
          <a:p>
            <a:r>
              <a:rPr lang="en-US" sz="2000" dirty="0" err="1" smtClean="0">
                <a:solidFill>
                  <a:srgbClr val="00B050"/>
                </a:solidFill>
              </a:rPr>
              <a:t>ঠিকানা</a:t>
            </a:r>
            <a:r>
              <a:rPr lang="en-US" sz="2000" dirty="0" smtClean="0">
                <a:solidFill>
                  <a:srgbClr val="00B050"/>
                </a:solidFill>
              </a:rPr>
              <a:t> ঃ </a:t>
            </a:r>
            <a:r>
              <a:rPr lang="en-US" sz="2000" dirty="0" err="1" smtClean="0">
                <a:solidFill>
                  <a:srgbClr val="00B050"/>
                </a:solidFill>
              </a:rPr>
              <a:t>পারগেন্ডারিয়া</a:t>
            </a:r>
            <a:r>
              <a:rPr lang="en-US" sz="2000" dirty="0" smtClean="0">
                <a:solidFill>
                  <a:srgbClr val="00B050"/>
                </a:solidFill>
              </a:rPr>
              <a:t> , দ: </a:t>
            </a:r>
            <a:r>
              <a:rPr lang="en-US" sz="2000" dirty="0" err="1" smtClean="0">
                <a:solidFill>
                  <a:srgbClr val="00B050"/>
                </a:solidFill>
              </a:rPr>
              <a:t>কেরাণিগণ্জ</a:t>
            </a:r>
            <a:r>
              <a:rPr lang="en-US" sz="2000" dirty="0" smtClean="0">
                <a:solidFill>
                  <a:srgbClr val="00B050"/>
                </a:solidFill>
              </a:rPr>
              <a:t> ,</a:t>
            </a:r>
            <a:r>
              <a:rPr lang="en-US" sz="2000" dirty="0" err="1" smtClean="0">
                <a:solidFill>
                  <a:srgbClr val="00B050"/>
                </a:solidFill>
              </a:rPr>
              <a:t>ঢাকা</a:t>
            </a:r>
            <a:r>
              <a:rPr lang="en-US" sz="2000" dirty="0" smtClean="0">
                <a:solidFill>
                  <a:srgbClr val="00B050"/>
                </a:solidFill>
              </a:rPr>
              <a:t> -১৩১১</a:t>
            </a:r>
          </a:p>
          <a:p>
            <a:r>
              <a:rPr lang="en-US" sz="2000" dirty="0" err="1" smtClean="0">
                <a:solidFill>
                  <a:srgbClr val="00B050"/>
                </a:solidFill>
              </a:rPr>
              <a:t>মোবা</a:t>
            </a:r>
            <a:r>
              <a:rPr lang="en-US" sz="2000" dirty="0" smtClean="0">
                <a:solidFill>
                  <a:srgbClr val="00B050"/>
                </a:solidFill>
              </a:rPr>
              <a:t> : ০১৮২১২৬৭০৪০</a:t>
            </a:r>
          </a:p>
          <a:p>
            <a:r>
              <a:rPr lang="en-US" sz="2000" dirty="0" err="1" smtClean="0">
                <a:solidFill>
                  <a:srgbClr val="00B050"/>
                </a:solidFill>
              </a:rPr>
              <a:t>ইমেল</a:t>
            </a:r>
            <a:r>
              <a:rPr lang="en-US" sz="2000" dirty="0" smtClean="0">
                <a:solidFill>
                  <a:srgbClr val="00B050"/>
                </a:solidFill>
              </a:rPr>
              <a:t> ঃ abu4umama@gmail.com</a:t>
            </a:r>
            <a:endParaRPr lang="en-US" sz="2000" dirty="0">
              <a:solidFill>
                <a:srgbClr val="00B050"/>
              </a:solidFill>
            </a:endParaRPr>
          </a:p>
        </p:txBody>
      </p:sp>
      <p:sp>
        <p:nvSpPr>
          <p:cNvPr id="7" name="Down Arrow 6"/>
          <p:cNvSpPr/>
          <p:nvPr/>
        </p:nvSpPr>
        <p:spPr>
          <a:xfrm>
            <a:off x="4121426" y="1600200"/>
            <a:ext cx="484632" cy="978408"/>
          </a:xfrm>
          <a:prstGeom prst="down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8" name="Left-Right Arrow 7"/>
          <p:cNvSpPr/>
          <p:nvPr/>
        </p:nvSpPr>
        <p:spPr>
          <a:xfrm>
            <a:off x="3747980" y="3207282"/>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4712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7206"/>
            <a:ext cx="9144000" cy="830997"/>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400" dirty="0" smtClean="0">
                <a:solidFill>
                  <a:srgbClr val="002060"/>
                </a:solidFill>
              </a:rPr>
              <a:t>চিত্রাংশ-০১</a:t>
            </a:r>
            <a:r>
              <a:rPr lang="en-US" sz="4800" dirty="0" smtClean="0">
                <a:solidFill>
                  <a:srgbClr val="002060"/>
                </a:solidFill>
              </a:rPr>
              <a:t> </a:t>
            </a:r>
            <a:endParaRPr lang="en-US" sz="4800" dirty="0">
              <a:solidFill>
                <a:srgbClr val="00206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23622"/>
            <a:ext cx="9144000" cy="5218171"/>
          </a:xfrm>
          <a:prstGeom prst="rect">
            <a:avLst/>
          </a:prstGeom>
        </p:spPr>
      </p:pic>
    </p:spTree>
    <p:extLst>
      <p:ext uri="{BB962C8B-B14F-4D97-AF65-F5344CB8AC3E}">
        <p14:creationId xmlns:p14="http://schemas.microsoft.com/office/powerpoint/2010/main" val="393345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8200"/>
            <a:ext cx="9144000" cy="5433391"/>
          </a:xfrm>
          <a:prstGeom prst="rect">
            <a:avLst/>
          </a:prstGeom>
        </p:spPr>
        <p:style>
          <a:lnRef idx="0">
            <a:schemeClr val="accent3"/>
          </a:lnRef>
          <a:fillRef idx="3">
            <a:schemeClr val="accent3"/>
          </a:fillRef>
          <a:effectRef idx="3">
            <a:schemeClr val="accent3"/>
          </a:effectRef>
          <a:fontRef idx="minor">
            <a:schemeClr val="lt1"/>
          </a:fontRef>
        </p:style>
      </p:pic>
      <p:sp>
        <p:nvSpPr>
          <p:cNvPr id="5" name="Rectangle 4"/>
          <p:cNvSpPr/>
          <p:nvPr/>
        </p:nvSpPr>
        <p:spPr>
          <a:xfrm>
            <a:off x="0" y="76201"/>
            <a:ext cx="9144000" cy="584775"/>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n-US" sz="3200" dirty="0">
                <a:solidFill>
                  <a:prstClr val="black"/>
                </a:solidFill>
              </a:rPr>
              <a:t>চিত্রাংশ-০২</a:t>
            </a:r>
            <a:endParaRPr lang="en-US" dirty="0"/>
          </a:p>
        </p:txBody>
      </p:sp>
    </p:spTree>
    <p:extLst>
      <p:ext uri="{BB962C8B-B14F-4D97-AF65-F5344CB8AC3E}">
        <p14:creationId xmlns:p14="http://schemas.microsoft.com/office/powerpoint/2010/main" val="79802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0997"/>
            <a:ext cx="9144000" cy="4257675"/>
          </a:xfrm>
          <a:prstGeom prst="rect">
            <a:avLst/>
          </a:prstGeom>
        </p:spPr>
        <p:style>
          <a:lnRef idx="1">
            <a:schemeClr val="accent3"/>
          </a:lnRef>
          <a:fillRef idx="3">
            <a:schemeClr val="accent3"/>
          </a:fillRef>
          <a:effectRef idx="2">
            <a:schemeClr val="accent3"/>
          </a:effectRef>
          <a:fontRef idx="minor">
            <a:schemeClr val="lt1"/>
          </a:fontRef>
        </p:style>
      </p:pic>
      <p:sp>
        <p:nvSpPr>
          <p:cNvPr id="3" name="TextBox 2"/>
          <p:cNvSpPr txBox="1"/>
          <p:nvPr/>
        </p:nvSpPr>
        <p:spPr>
          <a:xfrm>
            <a:off x="0" y="0"/>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4800" dirty="0" smtClean="0"/>
              <a:t>চিত্রাংশ-০৩</a:t>
            </a:r>
            <a:endParaRPr lang="en-US" sz="4800" dirty="0"/>
          </a:p>
        </p:txBody>
      </p:sp>
    </p:spTree>
    <p:extLst>
      <p:ext uri="{BB962C8B-B14F-4D97-AF65-F5344CB8AC3E}">
        <p14:creationId xmlns:p14="http://schemas.microsoft.com/office/powerpoint/2010/main" val="191951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53" presetClass="exit" presetSubtype="32" fill="hold" nodeType="clickEffect">
                                  <p:stCondLst>
                                    <p:cond delay="0"/>
                                  </p:stCondLst>
                                  <p:childTnLst>
                                    <p:anim calcmode="lin" valueType="num">
                                      <p:cBhvr>
                                        <p:cTn id="10" dur="500"/>
                                        <p:tgtEl>
                                          <p:spTgt spid="2"/>
                                        </p:tgtEl>
                                        <p:attrNameLst>
                                          <p:attrName>ppt_w</p:attrName>
                                        </p:attrNameLst>
                                      </p:cBhvr>
                                      <p:tavLst>
                                        <p:tav tm="0">
                                          <p:val>
                                            <p:strVal val="ppt_w"/>
                                          </p:val>
                                        </p:tav>
                                        <p:tav tm="100000">
                                          <p:val>
                                            <p:fltVal val="0"/>
                                          </p:val>
                                        </p:tav>
                                      </p:tavLst>
                                    </p:anim>
                                    <p:anim calcmode="lin" valueType="num">
                                      <p:cBhvr>
                                        <p:cTn id="11" dur="500"/>
                                        <p:tgtEl>
                                          <p:spTgt spid="2"/>
                                        </p:tgtEl>
                                        <p:attrNameLst>
                                          <p:attrName>ppt_h</p:attrName>
                                        </p:attrNameLst>
                                      </p:cBhvr>
                                      <p:tavLst>
                                        <p:tav tm="0">
                                          <p:val>
                                            <p:strVal val="ppt_h"/>
                                          </p:val>
                                        </p:tav>
                                        <p:tav tm="100000">
                                          <p:val>
                                            <p:fltVal val="0"/>
                                          </p:val>
                                        </p:tav>
                                      </p:tavLst>
                                    </p:anim>
                                    <p:animEffect transition="out" filter="fade">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449"/>
            <a:ext cx="9144000" cy="110799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6600" dirty="0" err="1" smtClean="0">
                <a:solidFill>
                  <a:srgbClr val="FF0000"/>
                </a:solidFill>
              </a:rPr>
              <a:t>শিখন</a:t>
            </a:r>
            <a:r>
              <a:rPr lang="en-US" sz="6600" dirty="0" smtClean="0">
                <a:solidFill>
                  <a:srgbClr val="FF0000"/>
                </a:solidFill>
              </a:rPr>
              <a:t> </a:t>
            </a:r>
            <a:r>
              <a:rPr lang="en-US" sz="6600" dirty="0" err="1" smtClean="0">
                <a:solidFill>
                  <a:srgbClr val="FF0000"/>
                </a:solidFill>
              </a:rPr>
              <a:t>ফল</a:t>
            </a:r>
            <a:endParaRPr lang="en-US" sz="6600" dirty="0">
              <a:solidFill>
                <a:srgbClr val="FF0000"/>
              </a:solidFill>
            </a:endParaRPr>
          </a:p>
        </p:txBody>
      </p:sp>
      <p:sp>
        <p:nvSpPr>
          <p:cNvPr id="3" name="TextBox 2"/>
          <p:cNvSpPr txBox="1"/>
          <p:nvPr/>
        </p:nvSpPr>
        <p:spPr>
          <a:xfrm>
            <a:off x="0" y="1371600"/>
            <a:ext cx="9144000" cy="2677656"/>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marL="4000500" lvl="8" indent="-342900">
              <a:buAutoNum type="arabicPeriod"/>
            </a:pPr>
            <a:r>
              <a:rPr lang="en-US" sz="2800" dirty="0" smtClean="0">
                <a:solidFill>
                  <a:srgbClr val="00B0F0"/>
                </a:solidFill>
              </a:rPr>
              <a:t> বুখারি শরিফ সম্পর্কে ধারনা পাবে ।</a:t>
            </a:r>
          </a:p>
          <a:p>
            <a:pPr marL="4000500" lvl="8" indent="-342900">
              <a:buAutoNum type="arabicPeriod"/>
            </a:pPr>
            <a:r>
              <a:rPr lang="en-US" sz="2800" dirty="0" smtClean="0">
                <a:solidFill>
                  <a:srgbClr val="00B0F0"/>
                </a:solidFill>
              </a:rPr>
              <a:t>ইমাম বুখারি (রহ) সংক্ষিপ্ত জিবনি জানতে পারবে ।</a:t>
            </a:r>
          </a:p>
          <a:p>
            <a:pPr lvl="8"/>
            <a:r>
              <a:rPr lang="en-US" sz="2800" dirty="0" smtClean="0">
                <a:solidFill>
                  <a:srgbClr val="00B0F0"/>
                </a:solidFill>
              </a:rPr>
              <a:t>3. </a:t>
            </a:r>
            <a:r>
              <a:rPr lang="en-US" sz="2800" dirty="0" err="1" smtClean="0">
                <a:solidFill>
                  <a:srgbClr val="00B0F0"/>
                </a:solidFill>
              </a:rPr>
              <a:t>ইমাম</a:t>
            </a:r>
            <a:r>
              <a:rPr lang="en-US" sz="2800" dirty="0" smtClean="0">
                <a:solidFill>
                  <a:srgbClr val="00B0F0"/>
                </a:solidFill>
              </a:rPr>
              <a:t> </a:t>
            </a:r>
            <a:r>
              <a:rPr lang="en-US" sz="2800" dirty="0" err="1" smtClean="0">
                <a:solidFill>
                  <a:srgbClr val="00B0F0"/>
                </a:solidFill>
              </a:rPr>
              <a:t>বুখারির</a:t>
            </a:r>
            <a:r>
              <a:rPr lang="en-US" sz="2800" dirty="0" smtClean="0">
                <a:solidFill>
                  <a:srgbClr val="00B0F0"/>
                </a:solidFill>
              </a:rPr>
              <a:t> </a:t>
            </a:r>
            <a:r>
              <a:rPr lang="en-US" sz="2800" dirty="0" err="1" smtClean="0">
                <a:solidFill>
                  <a:srgbClr val="00B0F0"/>
                </a:solidFill>
              </a:rPr>
              <a:t>রচনাবলির</a:t>
            </a:r>
            <a:r>
              <a:rPr lang="en-US" sz="2800" dirty="0" smtClean="0">
                <a:solidFill>
                  <a:srgbClr val="00B0F0"/>
                </a:solidFill>
              </a:rPr>
              <a:t> </a:t>
            </a:r>
            <a:r>
              <a:rPr lang="en-US" sz="2800" dirty="0" err="1" smtClean="0">
                <a:solidFill>
                  <a:srgbClr val="00B0F0"/>
                </a:solidFill>
              </a:rPr>
              <a:t>ধরন</a:t>
            </a:r>
            <a:r>
              <a:rPr lang="en-US" sz="2800" dirty="0" smtClean="0">
                <a:solidFill>
                  <a:srgbClr val="00B0F0"/>
                </a:solidFill>
              </a:rPr>
              <a:t> </a:t>
            </a:r>
            <a:r>
              <a:rPr lang="en-US" sz="2800" dirty="0" err="1" smtClean="0">
                <a:solidFill>
                  <a:srgbClr val="00B0F0"/>
                </a:solidFill>
              </a:rPr>
              <a:t>ব্যাখ্যা</a:t>
            </a:r>
            <a:r>
              <a:rPr lang="en-US" sz="2800" dirty="0" smtClean="0">
                <a:solidFill>
                  <a:srgbClr val="00B0F0"/>
                </a:solidFill>
              </a:rPr>
              <a:t> </a:t>
            </a:r>
            <a:r>
              <a:rPr lang="en-US" sz="2800" dirty="0" err="1" smtClean="0">
                <a:solidFill>
                  <a:srgbClr val="00B0F0"/>
                </a:solidFill>
              </a:rPr>
              <a:t>করতে</a:t>
            </a:r>
            <a:r>
              <a:rPr lang="en-US" sz="2800" dirty="0" smtClean="0">
                <a:solidFill>
                  <a:srgbClr val="00B0F0"/>
                </a:solidFill>
              </a:rPr>
              <a:t> </a:t>
            </a:r>
            <a:r>
              <a:rPr lang="en-US" sz="2800" dirty="0" err="1" smtClean="0">
                <a:solidFill>
                  <a:srgbClr val="00B0F0"/>
                </a:solidFill>
              </a:rPr>
              <a:t>পারবে</a:t>
            </a:r>
            <a:r>
              <a:rPr lang="en-US" sz="2800" dirty="0" smtClean="0">
                <a:solidFill>
                  <a:srgbClr val="00B0F0"/>
                </a:solidFill>
              </a:rPr>
              <a:t> ।</a:t>
            </a:r>
            <a:endParaRPr lang="en-US" sz="2800" dirty="0">
              <a:solidFill>
                <a:srgbClr val="00B0F0"/>
              </a:solidFill>
            </a:endParaRPr>
          </a:p>
        </p:txBody>
      </p:sp>
    </p:spTree>
    <p:extLst>
      <p:ext uri="{BB962C8B-B14F-4D97-AF65-F5344CB8AC3E}">
        <p14:creationId xmlns:p14="http://schemas.microsoft.com/office/powerpoint/2010/main" val="319896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1" presetClass="exit" presetSubtype="0" fill="hold" grpId="0" nodeType="clickEffect">
                                  <p:stCondLst>
                                    <p:cond delay="0"/>
                                  </p:stCondLst>
                                  <p:childTnLst>
                                    <p:anim calcmode="lin" valueType="num">
                                      <p:cBhvr>
                                        <p:cTn id="11" dur="1000"/>
                                        <p:tgtEl>
                                          <p:spTgt spid="3"/>
                                        </p:tgtEl>
                                        <p:attrNameLst>
                                          <p:attrName>ppt_w</p:attrName>
                                        </p:attrNameLst>
                                      </p:cBhvr>
                                      <p:tavLst>
                                        <p:tav tm="0">
                                          <p:val>
                                            <p:strVal val="ppt_w"/>
                                          </p:val>
                                        </p:tav>
                                        <p:tav tm="100000">
                                          <p:val>
                                            <p:fltVal val="0"/>
                                          </p:val>
                                        </p:tav>
                                      </p:tavLst>
                                    </p:anim>
                                    <p:anim calcmode="lin" valueType="num">
                                      <p:cBhvr>
                                        <p:cTn id="12" dur="1000"/>
                                        <p:tgtEl>
                                          <p:spTgt spid="3"/>
                                        </p:tgtEl>
                                        <p:attrNameLst>
                                          <p:attrName>ppt_h</p:attrName>
                                        </p:attrNameLst>
                                      </p:cBhvr>
                                      <p:tavLst>
                                        <p:tav tm="0">
                                          <p:val>
                                            <p:strVal val="ppt_h"/>
                                          </p:val>
                                        </p:tav>
                                        <p:tav tm="100000">
                                          <p:val>
                                            <p:fltVal val="0"/>
                                          </p:val>
                                        </p:tav>
                                      </p:tavLst>
                                    </p:anim>
                                    <p:anim calcmode="lin" valueType="num">
                                      <p:cBhvr>
                                        <p:cTn id="13" dur="1000"/>
                                        <p:tgtEl>
                                          <p:spTgt spid="3"/>
                                        </p:tgtEl>
                                        <p:attrNameLst>
                                          <p:attrName>style.rotation</p:attrName>
                                        </p:attrNameLst>
                                      </p:cBhvr>
                                      <p:tavLst>
                                        <p:tav tm="0">
                                          <p:val>
                                            <p:fltVal val="0"/>
                                          </p:val>
                                        </p:tav>
                                        <p:tav tm="100000">
                                          <p:val>
                                            <p:fltVal val="90"/>
                                          </p:val>
                                        </p:tav>
                                      </p:tavLst>
                                    </p:anim>
                                    <p:animEffect transition="out" filter="fade">
                                      <p:cBhvr>
                                        <p:cTn id="14" dur="1000"/>
                                        <p:tgtEl>
                                          <p:spTgt spid="3"/>
                                        </p:tgtEl>
                                      </p:cBhvr>
                                    </p:animEffect>
                                    <p:set>
                                      <p:cBhvr>
                                        <p:cTn id="15"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914400"/>
            <a:ext cx="9144000" cy="4801314"/>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as-IN" dirty="0"/>
              <a:t>ইমাম বুখারী</a:t>
            </a:r>
          </a:p>
          <a:p>
            <a:r>
              <a:rPr lang="as-IN" dirty="0"/>
              <a:t>উপাধি	আমিরুল মুমিনীন ফিল হাদীস(হাদীস বর্ণনায় মুমিনদের নেতা),হাফিজুল হুজ্জা</a:t>
            </a:r>
          </a:p>
          <a:p>
            <a:r>
              <a:rPr lang="as-IN" dirty="0"/>
              <a:t>জন্ম	১৩ই শাওয়াল, ১৯৪ হিজরী,জুমুআবার (৮১০ খ্রিস্টাব্দের ২১জুলাই)[১]</a:t>
            </a:r>
          </a:p>
          <a:p>
            <a:r>
              <a:rPr lang="as-IN" dirty="0"/>
              <a:t>বুখারা বর্তমান উজবেকিস্তানে অবস্থিত</a:t>
            </a:r>
          </a:p>
          <a:p>
            <a:r>
              <a:rPr lang="as-IN" dirty="0"/>
              <a:t>মৃত্যু	১লা শাওয়াল, ২৫৬ হিজরী (৩১শে আগস্ট, ৮৭০ খ্রিস্টাব্দ) (৬২ বছর)[২]</a:t>
            </a:r>
          </a:p>
          <a:p>
            <a:r>
              <a:rPr lang="as-IN" dirty="0"/>
              <a:t>খরতঙ্গ, সমরকন্দের নিকটে অবস্থিত</a:t>
            </a:r>
          </a:p>
          <a:p>
            <a:r>
              <a:rPr lang="as-IN" dirty="0"/>
              <a:t>জাতিভুক্ত	তুর্কি/পারসিক</a:t>
            </a:r>
          </a:p>
          <a:p>
            <a:r>
              <a:rPr lang="as-IN" dirty="0"/>
              <a:t>শাখা	স্বতন্ত্র মুজতাহিদ[৩]</a:t>
            </a:r>
          </a:p>
          <a:p>
            <a:r>
              <a:rPr lang="as-IN" dirty="0"/>
              <a:t>মূল আগ্রহ	হাদীসশাস্ত্র</a:t>
            </a:r>
          </a:p>
          <a:p>
            <a:r>
              <a:rPr lang="as-IN" dirty="0"/>
              <a:t>উল্লেখযোগ্য ধারণা	শুধুমাত্র সহীহ হাদীসের সংকলন</a:t>
            </a:r>
          </a:p>
          <a:p>
            <a:r>
              <a:rPr lang="as-IN" dirty="0"/>
              <a:t>লক্ষণীয় কাজ	সহিহ বুখারী, আল-আদাবুল মুফরাদ</a:t>
            </a:r>
          </a:p>
          <a:p>
            <a:r>
              <a:rPr lang="as-IN" dirty="0"/>
              <a:t>[ইমাম বুখারী (জন্মঃ ১৯৪ হিঃ-মৃত্যুঃ ২৫৬ হিঃ ), আরব রীতি অনুযায়ী বংশধারাসহ পুরো নাম হলো মুহাম্মদ বিন ইসমাইল বিন ইবরাহীম বিন মুগীরাহ বিন বারদিযবাহ (আরবি/ফার্সি ভাষায়: </a:t>
            </a:r>
            <a:r>
              <a:rPr lang="ar-AE" dirty="0"/>
              <a:t>محمد بن اسماعيل بن ابراهيم بن مغيره بن بردزبه بخاری), </a:t>
            </a:r>
            <a:r>
              <a:rPr lang="as-IN" dirty="0"/>
              <a:t>একজন বিখ্যাত হাদীসবেত্তা ছিলেন। তিনি "বুখারী শরীফ" নামে একটি হাদীসের সংকলন রচনা করেন, যা মুসলমানদের নিকট হাদীসের সবোর্ত্তম গ্রন্থ বিবেচিত হয়। [৫] তার নাম মুহাম্মদ। উপনাম হলো আবু আবদুল্লাহ। আমিরুল মুমিনীন ফিল হাদীস তার উপাধি। বুখারা তার জন্মস্থান বলে তাকে বুখারী বলা হয়।[৬]</a:t>
            </a:r>
          </a:p>
        </p:txBody>
      </p:sp>
      <p:sp>
        <p:nvSpPr>
          <p:cNvPr id="8" name="TextBox 7"/>
          <p:cNvSpPr txBox="1"/>
          <p:nvPr/>
        </p:nvSpPr>
        <p:spPr>
          <a:xfrm>
            <a:off x="0" y="0"/>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2400" dirty="0" err="1" smtClean="0"/>
              <a:t>ইমাম</a:t>
            </a:r>
            <a:r>
              <a:rPr lang="en-US" sz="2400" dirty="0" smtClean="0"/>
              <a:t> </a:t>
            </a:r>
            <a:r>
              <a:rPr lang="en-US" sz="2400" dirty="0" err="1" smtClean="0"/>
              <a:t>বুখারি</a:t>
            </a:r>
            <a:r>
              <a:rPr lang="en-US" sz="2400" dirty="0" smtClean="0"/>
              <a:t> (</a:t>
            </a:r>
            <a:r>
              <a:rPr lang="en-US" sz="2400" dirty="0" err="1" smtClean="0"/>
              <a:t>রহ</a:t>
            </a:r>
            <a:r>
              <a:rPr lang="en-US" sz="2400" dirty="0" smtClean="0">
                <a:sym typeface="Wingdings" pitchFamily="2" charset="2"/>
              </a:rPr>
              <a:t>) </a:t>
            </a:r>
            <a:r>
              <a:rPr lang="en-US" sz="2400" dirty="0" err="1" smtClean="0">
                <a:sym typeface="Wingdings" pitchFamily="2" charset="2"/>
              </a:rPr>
              <a:t>জিবনি</a:t>
            </a:r>
            <a:r>
              <a:rPr lang="en-US" sz="2400" dirty="0" smtClean="0">
                <a:sym typeface="Wingdings" pitchFamily="2" charset="2"/>
              </a:rPr>
              <a:t> </a:t>
            </a:r>
            <a:r>
              <a:rPr lang="en-US" dirty="0" smtClean="0">
                <a:sym typeface="Wingdings" pitchFamily="2" charset="2"/>
              </a:rPr>
              <a:t>-০১</a:t>
            </a:r>
            <a:endParaRPr lang="en-US" dirty="0"/>
          </a:p>
        </p:txBody>
      </p:sp>
    </p:spTree>
    <p:extLst>
      <p:ext uri="{BB962C8B-B14F-4D97-AF65-F5344CB8AC3E}">
        <p14:creationId xmlns:p14="http://schemas.microsoft.com/office/powerpoint/2010/main" val="367532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8"/>
                                        </p:tgtEl>
                                        <p:attrNameLst>
                                          <p:attrName>ppt_x</p:attrName>
                                          <p:attrName>ppt_y</p:attrName>
                                        </p:attrNameLst>
                                      </p:cBhvr>
                                    </p:animMotion>
                                    <p:animRot by="1500000">
                                      <p:cBhvr>
                                        <p:cTn id="7" dur="125" fill="hold">
                                          <p:stCondLst>
                                            <p:cond delay="0"/>
                                          </p:stCondLst>
                                        </p:cTn>
                                        <p:tgtEl>
                                          <p:spTgt spid="8"/>
                                        </p:tgtEl>
                                        <p:attrNameLst>
                                          <p:attrName>r</p:attrName>
                                        </p:attrNameLst>
                                      </p:cBhvr>
                                    </p:animRot>
                                    <p:animRot by="-1500000">
                                      <p:cBhvr>
                                        <p:cTn id="8" dur="125" fill="hold">
                                          <p:stCondLst>
                                            <p:cond delay="125"/>
                                          </p:stCondLst>
                                        </p:cTn>
                                        <p:tgtEl>
                                          <p:spTgt spid="8"/>
                                        </p:tgtEl>
                                        <p:attrNameLst>
                                          <p:attrName>r</p:attrName>
                                        </p:attrNameLst>
                                      </p:cBhvr>
                                    </p:animRot>
                                    <p:animRot by="-1500000">
                                      <p:cBhvr>
                                        <p:cTn id="9" dur="125" fill="hold">
                                          <p:stCondLst>
                                            <p:cond delay="250"/>
                                          </p:stCondLst>
                                        </p:cTn>
                                        <p:tgtEl>
                                          <p:spTgt spid="8"/>
                                        </p:tgtEl>
                                        <p:attrNameLst>
                                          <p:attrName>r</p:attrName>
                                        </p:attrNameLst>
                                      </p:cBhvr>
                                    </p:animRot>
                                    <p:animRot by="1500000">
                                      <p:cBhvr>
                                        <p:cTn id="10" dur="125" fill="hold">
                                          <p:stCondLst>
                                            <p:cond delay="375"/>
                                          </p:stCondLst>
                                        </p:cTn>
                                        <p:tgtEl>
                                          <p:spTgt spid="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xit" presetSubtype="0" fill="hold" grpId="0" nodeType="clickEffect">
                                  <p:stCondLst>
                                    <p:cond delay="0"/>
                                  </p:stCondLst>
                                  <p:childTnLst>
                                    <p:animEffect transition="out" filter="wipe(down)">
                                      <p:cBhvr>
                                        <p:cTn id="14" dur="180" accel="50000">
                                          <p:stCondLst>
                                            <p:cond delay="1820"/>
                                          </p:stCondLst>
                                        </p:cTn>
                                        <p:tgtEl>
                                          <p:spTgt spid="7"/>
                                        </p:tgtEl>
                                      </p:cBhvr>
                                    </p:animEffect>
                                    <p:anim calcmode="lin" valueType="num">
                                      <p:cBhvr>
                                        <p:cTn id="15" dur="1822" tmFilter="0,0; 0.14,0.31; 0.43,0.73; 0.71,0.91; 1.0,1.0">
                                          <p:stCondLst>
                                            <p:cond delay="0"/>
                                          </p:stCondLst>
                                        </p:cTn>
                                        <p:tgtEl>
                                          <p:spTgt spid="7"/>
                                        </p:tgtEl>
                                        <p:attrNameLst>
                                          <p:attrName>ppt_x</p:attrName>
                                        </p:attrNameLst>
                                      </p:cBhvr>
                                      <p:tavLst>
                                        <p:tav tm="0">
                                          <p:val>
                                            <p:strVal val="ppt_x"/>
                                          </p:val>
                                        </p:tav>
                                        <p:tav tm="100000">
                                          <p:val>
                                            <p:strVal val="#ppt_x+0.25"/>
                                          </p:val>
                                        </p:tav>
                                      </p:tavLst>
                                    </p:anim>
                                    <p:anim calcmode="lin" valueType="num">
                                      <p:cBhvr>
                                        <p:cTn id="16" dur="178">
                                          <p:stCondLst>
                                            <p:cond delay="1822"/>
                                          </p:stCondLst>
                                        </p:cTn>
                                        <p:tgtEl>
                                          <p:spTgt spid="7"/>
                                        </p:tgtEl>
                                        <p:attrNameLst>
                                          <p:attrName>ppt_x</p:attrName>
                                        </p:attrNameLst>
                                      </p:cBhvr>
                                      <p:tavLst>
                                        <p:tav tm="0">
                                          <p:val>
                                            <p:strVal val="ppt_x"/>
                                          </p:val>
                                        </p:tav>
                                        <p:tav tm="100000">
                                          <p:val>
                                            <p:strVal val="ppt_x"/>
                                          </p:val>
                                        </p:tav>
                                      </p:tavLst>
                                    </p:anim>
                                    <p:anim calcmode="lin" valueType="num">
                                      <p:cBhvr>
                                        <p:cTn id="17" dur="664" tmFilter="0.0,0.0;0.25,0.07;0.50,0.2;0.75,0.467;1.0,1.0">
                                          <p:stCondLst>
                                            <p:cond delay="0"/>
                                          </p:stCondLst>
                                        </p:cTn>
                                        <p:tgtEl>
                                          <p:spTgt spid="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8" dur="664" tmFilter="0, 0; 0.125,0.2665; 0.25,0.4; 0.375,0.465; 0.5,0.5;  0.625,0.535; 0.75,0.6; 0.875,0.7335; 1,1">
                                          <p:stCondLst>
                                            <p:cond delay="664"/>
                                          </p:stCondLst>
                                        </p:cTn>
                                        <p:tgtEl>
                                          <p:spTgt spid="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9" dur="332" tmFilter="0, 0; 0.125,0.2665; 0.25,0.4; 0.375,0.465; 0.5,0.5;  0.625,0.535; 0.75,0.6; 0.875,0.7335; 1,1">
                                          <p:stCondLst>
                                            <p:cond delay="1324"/>
                                          </p:stCondLst>
                                        </p:cTn>
                                        <p:tgtEl>
                                          <p:spTgt spid="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0" dur="164" tmFilter="0, 0; 0.125,0.2665; 0.25,0.4; 0.375,0.465; 0.5,0.5;  0.625,0.535; 0.75,0.6; 0.875,0.7335; 1,1">
                                          <p:stCondLst>
                                            <p:cond delay="1656"/>
                                          </p:stCondLst>
                                        </p:cTn>
                                        <p:tgtEl>
                                          <p:spTgt spid="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1" dur="180" accel="50000">
                                          <p:stCondLst>
                                            <p:cond delay="1820"/>
                                          </p:stCondLst>
                                        </p:cTn>
                                        <p:tgtEl>
                                          <p:spTgt spid="7"/>
                                        </p:tgtEl>
                                        <p:attrNameLst>
                                          <p:attrName>ppt_y</p:attrName>
                                        </p:attrNameLst>
                                      </p:cBhvr>
                                      <p:tavLst>
                                        <p:tav tm="0">
                                          <p:val>
                                            <p:strVal val="ppt_y"/>
                                          </p:val>
                                        </p:tav>
                                        <p:tav tm="100000">
                                          <p:val>
                                            <p:strVal val="ppt_y+ppt_h"/>
                                          </p:val>
                                        </p:tav>
                                      </p:tavLst>
                                    </p:anim>
                                    <p:animScale>
                                      <p:cBhvr>
                                        <p:cTn id="22" dur="26">
                                          <p:stCondLst>
                                            <p:cond delay="620"/>
                                          </p:stCondLst>
                                        </p:cTn>
                                        <p:tgtEl>
                                          <p:spTgt spid="7"/>
                                        </p:tgtEl>
                                      </p:cBhvr>
                                      <p:to x="100000" y="60000"/>
                                    </p:animScale>
                                    <p:animScale>
                                      <p:cBhvr>
                                        <p:cTn id="23" dur="166" decel="50000">
                                          <p:stCondLst>
                                            <p:cond delay="646"/>
                                          </p:stCondLst>
                                        </p:cTn>
                                        <p:tgtEl>
                                          <p:spTgt spid="7"/>
                                        </p:tgtEl>
                                      </p:cBhvr>
                                      <p:to x="100000" y="100000"/>
                                    </p:animScale>
                                    <p:animScale>
                                      <p:cBhvr>
                                        <p:cTn id="24" dur="26">
                                          <p:stCondLst>
                                            <p:cond delay="1312"/>
                                          </p:stCondLst>
                                        </p:cTn>
                                        <p:tgtEl>
                                          <p:spTgt spid="7"/>
                                        </p:tgtEl>
                                      </p:cBhvr>
                                      <p:to x="100000" y="80000"/>
                                    </p:animScale>
                                    <p:animScale>
                                      <p:cBhvr>
                                        <p:cTn id="25" dur="166" decel="50000">
                                          <p:stCondLst>
                                            <p:cond delay="1338"/>
                                          </p:stCondLst>
                                        </p:cTn>
                                        <p:tgtEl>
                                          <p:spTgt spid="7"/>
                                        </p:tgtEl>
                                      </p:cBhvr>
                                      <p:to x="100000" y="100000"/>
                                    </p:animScale>
                                    <p:animScale>
                                      <p:cBhvr>
                                        <p:cTn id="26" dur="26">
                                          <p:stCondLst>
                                            <p:cond delay="1642"/>
                                          </p:stCondLst>
                                        </p:cTn>
                                        <p:tgtEl>
                                          <p:spTgt spid="7"/>
                                        </p:tgtEl>
                                      </p:cBhvr>
                                      <p:to x="100000" y="90000"/>
                                    </p:animScale>
                                    <p:animScale>
                                      <p:cBhvr>
                                        <p:cTn id="27" dur="166" decel="50000">
                                          <p:stCondLst>
                                            <p:cond delay="1668"/>
                                          </p:stCondLst>
                                        </p:cTn>
                                        <p:tgtEl>
                                          <p:spTgt spid="7"/>
                                        </p:tgtEl>
                                      </p:cBhvr>
                                      <p:to x="100000" y="100000"/>
                                    </p:animScale>
                                    <p:animScale>
                                      <p:cBhvr>
                                        <p:cTn id="28" dur="26">
                                          <p:stCondLst>
                                            <p:cond delay="1808"/>
                                          </p:stCondLst>
                                        </p:cTn>
                                        <p:tgtEl>
                                          <p:spTgt spid="7"/>
                                        </p:tgtEl>
                                      </p:cBhvr>
                                      <p:to x="100000" y="95000"/>
                                    </p:animScale>
                                    <p:animScale>
                                      <p:cBhvr>
                                        <p:cTn id="29" dur="166" decel="50000">
                                          <p:stCondLst>
                                            <p:cond delay="1834"/>
                                          </p:stCondLst>
                                        </p:cTn>
                                        <p:tgtEl>
                                          <p:spTgt spid="7"/>
                                        </p:tgtEl>
                                      </p:cBhvr>
                                      <p:to x="100000" y="100000"/>
                                    </p:animScale>
                                    <p:set>
                                      <p:cBhvr>
                                        <p:cTn id="30"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843"/>
            <a:ext cx="9144000" cy="3416320"/>
          </a:xfrm>
          <a:prstGeom prst="rect">
            <a:avLst/>
          </a:prstGeom>
        </p:spPr>
        <p:style>
          <a:lnRef idx="1">
            <a:schemeClr val="dk1"/>
          </a:lnRef>
          <a:fillRef idx="3">
            <a:schemeClr val="dk1"/>
          </a:fillRef>
          <a:effectRef idx="2">
            <a:schemeClr val="dk1"/>
          </a:effectRef>
          <a:fontRef idx="minor">
            <a:schemeClr val="lt1"/>
          </a:fontRef>
        </p:style>
        <p:txBody>
          <a:bodyPr wrap="square">
            <a:spAutoFit/>
          </a:bodyPr>
          <a:lstStyle/>
          <a:p>
            <a:r>
              <a:rPr lang="as-IN" dirty="0"/>
              <a:t>উপাধি	আমিরুল মুমিনীন ফিল হাদীস(হাদীস বর্ণনায় মুমিনদের নেতা),হাফিজুল হুজ্জা</a:t>
            </a:r>
          </a:p>
          <a:p>
            <a:r>
              <a:rPr lang="as-IN" dirty="0"/>
              <a:t>জন্ম	১৩ই শাওয়াল, ১৯৪ হিজরী,জুমুআবার (৮১০ খ্রিস্টাব্দের ২১জুলাই)[১]</a:t>
            </a:r>
          </a:p>
          <a:p>
            <a:r>
              <a:rPr lang="as-IN" dirty="0"/>
              <a:t>বুখারা বর্তমান উজবেকিস্তানে অবস্থিত</a:t>
            </a:r>
          </a:p>
          <a:p>
            <a:r>
              <a:rPr lang="as-IN" dirty="0"/>
              <a:t>মৃত্যু	১লা শাওয়াল, ২৫৬ হিজরী (৩১শে আগস্ট, ৮৭০ খ্রিস্টাব্দ) (৬২ বছর)[২]</a:t>
            </a:r>
          </a:p>
          <a:p>
            <a:r>
              <a:rPr lang="as-IN" dirty="0"/>
              <a:t>খরতঙ্গ, সমরকন্দের নিকটে অবস্থিত</a:t>
            </a:r>
          </a:p>
          <a:p>
            <a:r>
              <a:rPr lang="as-IN" dirty="0"/>
              <a:t>জাতিভুক্ত	তুর্কি/পারসিক</a:t>
            </a:r>
          </a:p>
          <a:p>
            <a:r>
              <a:rPr lang="as-IN" dirty="0"/>
              <a:t>শাখা	স্বতন্ত্র মুজতাহিদ[৩]</a:t>
            </a:r>
          </a:p>
          <a:p>
            <a:r>
              <a:rPr lang="as-IN" dirty="0"/>
              <a:t>মূল আগ্রহ	হাদীসশাস্ত্র</a:t>
            </a:r>
          </a:p>
          <a:p>
            <a:r>
              <a:rPr lang="as-IN" dirty="0"/>
              <a:t>উল্লেখযোগ্য ধারণা	শুধুমাত্র সহীহ হাদীসের সংকলন</a:t>
            </a:r>
          </a:p>
          <a:p>
            <a:r>
              <a:rPr lang="as-IN" dirty="0"/>
              <a:t>লক্ষণীয় কাজ	সহিহ বুখারী, আল-আদাবুল মুফরাদ</a:t>
            </a:r>
          </a:p>
          <a:p>
            <a:endParaRPr lang="as-IN" dirty="0"/>
          </a:p>
          <a:p>
            <a:endParaRPr lang="as-IN" dirty="0"/>
          </a:p>
        </p:txBody>
      </p:sp>
      <p:sp>
        <p:nvSpPr>
          <p:cNvPr id="3" name="TextBox 2"/>
          <p:cNvSpPr txBox="1"/>
          <p:nvPr/>
        </p:nvSpPr>
        <p:spPr>
          <a:xfrm>
            <a:off x="0" y="76199"/>
            <a:ext cx="9144000" cy="76944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sz="4400" dirty="0" err="1" smtClean="0">
                <a:solidFill>
                  <a:srgbClr val="00B0F0"/>
                </a:solidFill>
              </a:rPr>
              <a:t>ইমাম</a:t>
            </a:r>
            <a:r>
              <a:rPr lang="en-US" sz="4400" dirty="0" smtClean="0">
                <a:solidFill>
                  <a:srgbClr val="00B0F0"/>
                </a:solidFill>
              </a:rPr>
              <a:t> </a:t>
            </a:r>
            <a:r>
              <a:rPr lang="en-US" sz="4400" dirty="0" err="1" smtClean="0">
                <a:solidFill>
                  <a:srgbClr val="00B0F0"/>
                </a:solidFill>
              </a:rPr>
              <a:t>বুখারি</a:t>
            </a:r>
            <a:r>
              <a:rPr lang="en-US" sz="4400" dirty="0" smtClean="0">
                <a:solidFill>
                  <a:srgbClr val="00B0F0"/>
                </a:solidFill>
              </a:rPr>
              <a:t> (</a:t>
            </a:r>
            <a:r>
              <a:rPr lang="en-US" sz="4400" dirty="0" err="1" smtClean="0">
                <a:solidFill>
                  <a:srgbClr val="00B0F0"/>
                </a:solidFill>
              </a:rPr>
              <a:t>রহ</a:t>
            </a:r>
            <a:r>
              <a:rPr lang="en-US" sz="4400" dirty="0" smtClean="0">
                <a:solidFill>
                  <a:srgbClr val="00B0F0"/>
                </a:solidFill>
              </a:rPr>
              <a:t>) </a:t>
            </a:r>
            <a:r>
              <a:rPr lang="en-US" sz="4400" dirty="0" err="1" smtClean="0">
                <a:solidFill>
                  <a:srgbClr val="00B0F0"/>
                </a:solidFill>
              </a:rPr>
              <a:t>সংক্ষিপ্ত</a:t>
            </a:r>
            <a:r>
              <a:rPr lang="en-US" sz="4400" dirty="0" smtClean="0">
                <a:solidFill>
                  <a:srgbClr val="00B0F0"/>
                </a:solidFill>
              </a:rPr>
              <a:t> </a:t>
            </a:r>
            <a:r>
              <a:rPr lang="en-US" sz="4400" dirty="0" err="1" smtClean="0">
                <a:solidFill>
                  <a:srgbClr val="00B0F0"/>
                </a:solidFill>
              </a:rPr>
              <a:t>জিবনি</a:t>
            </a:r>
            <a:r>
              <a:rPr lang="en-US" sz="4400" dirty="0" smtClean="0">
                <a:solidFill>
                  <a:srgbClr val="00B0F0"/>
                </a:solidFill>
              </a:rPr>
              <a:t> -০২</a:t>
            </a:r>
            <a:endParaRPr lang="en-US" sz="4400" dirty="0">
              <a:solidFill>
                <a:srgbClr val="00B0F0"/>
              </a:solidFill>
            </a:endParaRPr>
          </a:p>
        </p:txBody>
      </p:sp>
    </p:spTree>
    <p:extLst>
      <p:ext uri="{BB962C8B-B14F-4D97-AF65-F5344CB8AC3E}">
        <p14:creationId xmlns:p14="http://schemas.microsoft.com/office/powerpoint/2010/main" val="349299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grpId="0" nodeType="clickEffect">
                                  <p:stCondLst>
                                    <p:cond delay="0"/>
                                  </p:stCondLst>
                                  <p:childTnLst>
                                    <p:animEffect transition="out" filter="fade">
                                      <p:cBhvr>
                                        <p:cTn id="13" dur="2000"/>
                                        <p:tgtEl>
                                          <p:spTgt spid="2"/>
                                        </p:tgtEl>
                                      </p:cBhvr>
                                    </p:animEffect>
                                    <p:anim calcmode="lin" valueType="num">
                                      <p:cBhvr>
                                        <p:cTn id="14"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2"/>
                                        </p:tgtEl>
                                        <p:attrNameLst>
                                          <p:attrName>ppt_h</p:attrName>
                                        </p:attrNameLst>
                                      </p:cBhvr>
                                      <p:tavLst>
                                        <p:tav tm="0">
                                          <p:val>
                                            <p:strVal val="ppt_h"/>
                                          </p:val>
                                        </p:tav>
                                        <p:tav tm="100000">
                                          <p:val>
                                            <p:strVal val="ppt_h"/>
                                          </p:val>
                                        </p:tav>
                                      </p:tavLst>
                                    </p:anim>
                                    <p:set>
                                      <p:cBhvr>
                                        <p:cTn id="16"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372600" cy="698652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as-IN" dirty="0">
                <a:solidFill>
                  <a:srgbClr val="FF0000"/>
                </a:solidFill>
              </a:rPr>
              <a:t>বুখারী </a:t>
            </a:r>
            <a:r>
              <a:rPr lang="as-IN" dirty="0" smtClean="0">
                <a:solidFill>
                  <a:srgbClr val="FF0000"/>
                </a:solidFill>
              </a:rPr>
              <a:t>শর</a:t>
            </a:r>
            <a:r>
              <a:rPr lang="en-US" dirty="0" smtClean="0">
                <a:solidFill>
                  <a:srgbClr val="FF0000"/>
                </a:solidFill>
              </a:rPr>
              <a:t>ীফ</a:t>
            </a:r>
          </a:p>
          <a:p>
            <a:pPr algn="ctr"/>
            <a:r>
              <a:rPr lang="as-IN" sz="1600" dirty="0" smtClean="0"/>
              <a:t>মূল </a:t>
            </a:r>
            <a:r>
              <a:rPr lang="as-IN" sz="1600" dirty="0"/>
              <a:t>নিবন্ধঃ সহীহ </a:t>
            </a:r>
            <a:r>
              <a:rPr lang="as-IN" sz="1600" dirty="0" smtClean="0"/>
              <a:t>বুখারী</a:t>
            </a:r>
            <a:endParaRPr lang="en-US" sz="1600" dirty="0" smtClean="0"/>
          </a:p>
          <a:p>
            <a:pPr algn="ctr"/>
            <a:r>
              <a:rPr lang="as-IN" dirty="0" smtClean="0"/>
              <a:t>ইমাম </a:t>
            </a:r>
            <a:r>
              <a:rPr lang="as-IN" dirty="0"/>
              <a:t>বুখারীর জীবনের শ্রেষ্ঠতম কর্ম হচ্ছে এই হাদীসগ্রন্থের রচনা। তিনি স্বীয় শিক্ষক ইসহাক বিন রাহওয়াইহ থেকে এই গ্রন্থ রচনার প্রেরণা লাভ করেন। একদিন ইসহাক একটি এমন গ্রন্থের আশা প্রকাশ করেন, যাতে লিপিবদ্ধ থাকবে শুধু সহিহ হাদীস। </a:t>
            </a:r>
            <a:r>
              <a:rPr lang="as-IN" dirty="0" smtClean="0"/>
              <a:t> </a:t>
            </a:r>
            <a:r>
              <a:rPr lang="as-IN" dirty="0"/>
              <a:t>২১৭ হিজরী সালে মাত্র ২৩ বছর বয়সে তিনি মক্কার হারাম শরীফে এই গ্রন্থের সংকলন শুরু করেন। দীর্ঘ ১৬ বছর পর ২৩৩ হিজরী সনে এর সংকলনের কাজ সমাপ্ত হয়। বুখারী শরীফের সংকলনকালে তিনি সর্বদা রোজা রাখতেন এবং প্রতিটি হাদীস গ্রন্থ সন্নিবেশিত করার আগে গোসল করে দু' রাকাত নফল নামাজ আদায় করে মুরাকাবা ও ধ্যানের মাধ্যমে হাদীসের বিশুদ্ধতা সম্পর্কে নিশ্চিত হতেন।[১২] এই গ্রন্থে তিনি সকল সহিহ হাদীস সংকলন করেননি। বরং সহিহ হাদীসের মাঝে যেগুলো তার নির্ধারিত শর্তে উন্নীত হয়েছে, সেগুলো লিপিবদ্ধ করেছেন। তিনি স্বয়ং বলেন, "আমি জা'মে কিতাবে সহিহ হাদিস ব্যতিত অন্যকোন হাদিস ওল্লেখ করিনি। তবে কলেবর বড় হয়ে যাওয়ার আশঙ্কায় অনেক সহিহ হাদিসকে বাদ দিয়েছি। তিনি আরও বলেন, আমি আমার কিতাবে প্রতিটি হাদিস লেখার পূর্বেই গোসল করেছি এবং দু রাকাআত নামায আদায় করে নিয়েছি। অপর বর্ণনা হতে জানা যায় যে, ইমাম বুখারী তাঁর স্বীয় কিতাবের শিরোনাম সমূহ রাসুলে করিম এর রওজা এবং মসজিদে নববির মধ্যস্থলে বসে লিখেছিলেন এবং প্রত্যেক শিরোনামের জন্য দুরাকায়াত নফল নামাজ আদায় করেছেন। ইমাম বুখারীর প্রায় ৬ লাখ হাদীস মুখস্থ ছিল। বুখারী শরীফের পুরো নাম হলোঃ আল-জামি আল-সাহীহ আল-মুসনাদ মিন উমুরি রাসূলিল্লাহ ওয়া সুনানিহি ওয়া আইয়ামিহি। বুখারি শরীফ প্রণয়ের স্থানঃ আবুল ফজল মোহাম্মদ বিন তাহেরের বর্ণনা মতে, ইমাম বুখারী তাঁর গ্রন্থখানি বুখারাতে বসে রচনার কাজ শেষ করেছেন। আবার কারো মতে মক্কা মুয়াজ্জামায় আবার কারো মতে বসরাতে। </a:t>
            </a:r>
            <a:r>
              <a:rPr lang="as-IN" dirty="0" smtClean="0"/>
              <a:t> </a:t>
            </a:r>
            <a:r>
              <a:rPr lang="as-IN" dirty="0"/>
              <a:t>স্বয়ং ইমাম বুখারী বলেছেন, আমি আমার সহিহ বুখারি সঙ্গে নিয়ে বসরা শহরে ৫ বছর অবস্থান করেছি এবং আমার কিতাব প্রণয়ের কাজ শেষ করি। আর প্রতি বছরই হজ্ব পালন করি এবং মক্কা হতে বসরাতে ফিরে আসি। তিনি ৬ লাখ হাদিস হতে যাচাই বাছাই করে সর্বসাকুলে ১৬ বছর নিরলস সাধনা করে এ প্রসিধ্য গ্রন্থখানি প্রণয়ন করেন। এখানে মোট হাদিস আছে সাত হাজার একশত পচাত্তর খানি(৭,১৭৫)। আর পুনরুক্ত ছাড়া আছে চার হাজারের (৪,০০০) মতো। </a:t>
            </a:r>
            <a:endParaRPr lang="en-US" dirty="0"/>
          </a:p>
        </p:txBody>
      </p:sp>
    </p:spTree>
    <p:extLst>
      <p:ext uri="{BB962C8B-B14F-4D97-AF65-F5344CB8AC3E}">
        <p14:creationId xmlns:p14="http://schemas.microsoft.com/office/powerpoint/2010/main" val="274458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162</TotalTime>
  <Words>625</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mmm108111</dc:creator>
  <cp:lastModifiedBy>AQDM</cp:lastModifiedBy>
  <cp:revision>34</cp:revision>
  <dcterms:created xsi:type="dcterms:W3CDTF">2006-08-16T00:00:00Z</dcterms:created>
  <dcterms:modified xsi:type="dcterms:W3CDTF">2020-11-01T18:50:03Z</dcterms:modified>
</cp:coreProperties>
</file>