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4"/>
  </p:notesMasterIdLst>
  <p:sldIdLst>
    <p:sldId id="257" r:id="rId2"/>
    <p:sldId id="280" r:id="rId3"/>
    <p:sldId id="261" r:id="rId4"/>
    <p:sldId id="283" r:id="rId5"/>
    <p:sldId id="285" r:id="rId6"/>
    <p:sldId id="284" r:id="rId7"/>
    <p:sldId id="286" r:id="rId8"/>
    <p:sldId id="282" r:id="rId9"/>
    <p:sldId id="288" r:id="rId10"/>
    <p:sldId id="291" r:id="rId11"/>
    <p:sldId id="289" r:id="rId12"/>
    <p:sldId id="27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4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E666D-4770-43E0-8632-3923C6A11AC1}" type="datetimeFigureOut">
              <a:rPr lang="en-US" smtClean="0"/>
              <a:pPr/>
              <a:t>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EDCE66-7AFC-4C85-92E1-C378CFC544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6307E8-DD12-4648-9142-133B0E640427}" type="slidenum">
              <a:rPr lang="en-US" smtClean="0"/>
              <a:pPr>
                <a:defRPr/>
              </a:pPr>
              <a:t>‹#›</a:t>
            </a:fld>
            <a:endParaRPr lang="en-US"/>
          </a:p>
        </p:txBody>
      </p:sp>
    </p:spTree>
    <p:extLst>
      <p:ext uri="{BB962C8B-B14F-4D97-AF65-F5344CB8AC3E}">
        <p14:creationId xmlns:p14="http://schemas.microsoft.com/office/powerpoint/2010/main" val="195788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BA88D9-F4F5-46D3-8050-A3A99EF8CD15}" type="slidenum">
              <a:rPr lang="en-US" smtClean="0"/>
              <a:pPr>
                <a:defRPr/>
              </a:pPr>
              <a:t>‹#›</a:t>
            </a:fld>
            <a:endParaRPr lang="en-US"/>
          </a:p>
        </p:txBody>
      </p:sp>
    </p:spTree>
    <p:extLst>
      <p:ext uri="{BB962C8B-B14F-4D97-AF65-F5344CB8AC3E}">
        <p14:creationId xmlns:p14="http://schemas.microsoft.com/office/powerpoint/2010/main" val="372217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378AF87-882A-4986-A0FC-EFD0E27E30EC}" type="slidenum">
              <a:rPr lang="en-US" smtClean="0"/>
              <a:pPr>
                <a:defRPr/>
              </a:pPr>
              <a:t>‹#›</a:t>
            </a:fld>
            <a:endParaRPr lang="en-US"/>
          </a:p>
        </p:txBody>
      </p:sp>
    </p:spTree>
    <p:extLst>
      <p:ext uri="{BB962C8B-B14F-4D97-AF65-F5344CB8AC3E}">
        <p14:creationId xmlns:p14="http://schemas.microsoft.com/office/powerpoint/2010/main" val="251595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DA0FA26-527F-4530-A0E4-812785081A76}" type="slidenum">
              <a:rPr lang="en-US" smtClean="0"/>
              <a:pPr>
                <a:defRPr/>
              </a:pPr>
              <a:t>‹#›</a:t>
            </a:fld>
            <a:endParaRPr lang="en-US"/>
          </a:p>
        </p:txBody>
      </p:sp>
    </p:spTree>
    <p:extLst>
      <p:ext uri="{BB962C8B-B14F-4D97-AF65-F5344CB8AC3E}">
        <p14:creationId xmlns:p14="http://schemas.microsoft.com/office/powerpoint/2010/main" val="4187779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6E34C35-38F6-4FD4-A402-16B5EF3B3B77}" type="slidenum">
              <a:rPr lang="en-US" smtClean="0"/>
              <a:pPr>
                <a:defRPr/>
              </a:pPr>
              <a:t>‹#›</a:t>
            </a:fld>
            <a:endParaRPr lang="en-US"/>
          </a:p>
        </p:txBody>
      </p:sp>
    </p:spTree>
    <p:extLst>
      <p:ext uri="{BB962C8B-B14F-4D97-AF65-F5344CB8AC3E}">
        <p14:creationId xmlns:p14="http://schemas.microsoft.com/office/powerpoint/2010/main" val="45521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BAA177D-19F6-4F1D-99B0-385677AD047E}" type="slidenum">
              <a:rPr lang="en-US" smtClean="0"/>
              <a:pPr>
                <a:defRPr/>
              </a:pPr>
              <a:t>‹#›</a:t>
            </a:fld>
            <a:endParaRPr lang="en-US"/>
          </a:p>
        </p:txBody>
      </p:sp>
    </p:spTree>
    <p:extLst>
      <p:ext uri="{BB962C8B-B14F-4D97-AF65-F5344CB8AC3E}">
        <p14:creationId xmlns:p14="http://schemas.microsoft.com/office/powerpoint/2010/main" val="103042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702DA57-FF9F-437C-84CD-CA8FB8CD29A0}" type="slidenum">
              <a:rPr lang="en-US" smtClean="0"/>
              <a:pPr>
                <a:defRPr/>
              </a:pPr>
              <a:t>‹#›</a:t>
            </a:fld>
            <a:endParaRPr lang="en-US"/>
          </a:p>
        </p:txBody>
      </p:sp>
    </p:spTree>
    <p:extLst>
      <p:ext uri="{BB962C8B-B14F-4D97-AF65-F5344CB8AC3E}">
        <p14:creationId xmlns:p14="http://schemas.microsoft.com/office/powerpoint/2010/main" val="292777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2353FEB-3A63-41EF-A08B-44FC5FA4A0EC}" type="slidenum">
              <a:rPr lang="en-US" smtClean="0"/>
              <a:pPr>
                <a:defRPr/>
              </a:pPr>
              <a:t>‹#›</a:t>
            </a:fld>
            <a:endParaRPr lang="en-US"/>
          </a:p>
        </p:txBody>
      </p:sp>
    </p:spTree>
    <p:extLst>
      <p:ext uri="{BB962C8B-B14F-4D97-AF65-F5344CB8AC3E}">
        <p14:creationId xmlns:p14="http://schemas.microsoft.com/office/powerpoint/2010/main" val="86388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15F29A7-E938-49ED-B1A8-457E3501EFA4}" type="slidenum">
              <a:rPr lang="en-US" smtClean="0"/>
              <a:pPr>
                <a:defRPr/>
              </a:pPr>
              <a:t>‹#›</a:t>
            </a:fld>
            <a:endParaRPr lang="en-US"/>
          </a:p>
        </p:txBody>
      </p:sp>
    </p:spTree>
    <p:extLst>
      <p:ext uri="{BB962C8B-B14F-4D97-AF65-F5344CB8AC3E}">
        <p14:creationId xmlns:p14="http://schemas.microsoft.com/office/powerpoint/2010/main" val="39453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116A83-53F8-4A2D-930A-74CC28B28BA4}" type="slidenum">
              <a:rPr lang="en-US" smtClean="0"/>
              <a:pPr>
                <a:defRPr/>
              </a:pPr>
              <a:t>‹#›</a:t>
            </a:fld>
            <a:endParaRPr lang="en-US"/>
          </a:p>
        </p:txBody>
      </p:sp>
    </p:spTree>
    <p:extLst>
      <p:ext uri="{BB962C8B-B14F-4D97-AF65-F5344CB8AC3E}">
        <p14:creationId xmlns:p14="http://schemas.microsoft.com/office/powerpoint/2010/main" val="136999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74A9ED-B4BE-49DB-90C3-579F28F16CC5}" type="slidenum">
              <a:rPr lang="en-US" smtClean="0"/>
              <a:pPr>
                <a:defRPr/>
              </a:pPr>
              <a:t>‹#›</a:t>
            </a:fld>
            <a:endParaRPr lang="en-US"/>
          </a:p>
        </p:txBody>
      </p:sp>
    </p:spTree>
    <p:extLst>
      <p:ext uri="{BB962C8B-B14F-4D97-AF65-F5344CB8AC3E}">
        <p14:creationId xmlns:p14="http://schemas.microsoft.com/office/powerpoint/2010/main" val="123241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86BD15C-4BE7-4E5D-B82C-22BBDA35B1E7}" type="slidenum">
              <a:rPr lang="en-US" smtClean="0"/>
              <a:pPr>
                <a:defRPr/>
              </a:pPr>
              <a:t>‹#›</a:t>
            </a:fld>
            <a:endParaRPr lang="en-US"/>
          </a:p>
        </p:txBody>
      </p:sp>
    </p:spTree>
    <p:extLst>
      <p:ext uri="{BB962C8B-B14F-4D97-AF65-F5344CB8AC3E}">
        <p14:creationId xmlns:p14="http://schemas.microsoft.com/office/powerpoint/2010/main" val="155650553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shamim36@gmail.com" TargetMode="External"/><Relationship Id="rId2" Type="http://schemas.openxmlformats.org/officeDocument/2006/relationships/hyperlink" Target="mailto:saratchy32@gmail.com" TargetMode="External"/><Relationship Id="rId1" Type="http://schemas.openxmlformats.org/officeDocument/2006/relationships/slideLayout" Target="../slideLayouts/slideLayout2.xml"/><Relationship Id="rId4" Type="http://schemas.openxmlformats.org/officeDocument/2006/relationships/hyperlink" Target="mailto:hridoy25@gmail.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76200"/>
            <a:ext cx="7086600" cy="923330"/>
          </a:xfrm>
          <a:prstGeom prst="rect">
            <a:avLst/>
          </a:prstGeom>
          <a:noFill/>
        </p:spPr>
        <p:txBody>
          <a:bodyPr wrap="square" lIns="91440" tIns="45720" rIns="91440" bIns="45720">
            <a:spAutoFit/>
          </a:bodyPr>
          <a:lstStyle/>
          <a:p>
            <a:pPr algn="ctr"/>
            <a:r>
              <a:rPr lang="en-US" sz="5400" b="1" dirty="0" smtClean="0">
                <a:ln w="1905"/>
                <a:solidFill>
                  <a:srgbClr val="92D05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My greeting to all.</a:t>
            </a:r>
            <a:endParaRPr lang="en-US" sz="5400" b="1" cap="none" spc="0" dirty="0">
              <a:ln w="18000">
                <a:solidFill>
                  <a:schemeClr val="accent2">
                    <a:satMod val="140000"/>
                  </a:schemeClr>
                </a:solidFill>
                <a:prstDash val="solid"/>
                <a:miter lim="800000"/>
              </a:ln>
              <a:solidFill>
                <a:srgbClr val="92D050"/>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400" y="1676400"/>
            <a:ext cx="4734964" cy="3791744"/>
          </a:xfr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0"/>
            <a:ext cx="3200400" cy="38100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eaLnBrk="1" hangingPunct="1"/>
            <a:r>
              <a:rPr lang="en-US" sz="2500" dirty="0" smtClean="0">
                <a:solidFill>
                  <a:schemeClr val="bg2">
                    <a:lumMod val="50000"/>
                  </a:schemeClr>
                </a:solidFill>
              </a:rPr>
              <a:t> </a:t>
            </a:r>
            <a:r>
              <a:rPr lang="en-US" sz="2000" i="1" dirty="0" smtClean="0">
                <a:solidFill>
                  <a:schemeClr val="bg2">
                    <a:lumMod val="50000"/>
                  </a:schemeClr>
                </a:solidFill>
              </a:rPr>
              <a:t>Sample informal email</a:t>
            </a:r>
          </a:p>
        </p:txBody>
      </p:sp>
      <p:sp>
        <p:nvSpPr>
          <p:cNvPr id="5" name="Rectangle 4"/>
          <p:cNvSpPr/>
          <p:nvPr/>
        </p:nvSpPr>
        <p:spPr>
          <a:xfrm>
            <a:off x="228600" y="381001"/>
            <a:ext cx="8686800" cy="5278368"/>
          </a:xfrm>
          <a:prstGeom prst="rect">
            <a:avLst/>
          </a:prstGeom>
        </p:spPr>
        <p:style>
          <a:lnRef idx="2">
            <a:schemeClr val="accent1"/>
          </a:lnRef>
          <a:fillRef idx="1001">
            <a:schemeClr val="lt2"/>
          </a:fillRef>
          <a:effectRef idx="0">
            <a:schemeClr val="accent1"/>
          </a:effectRef>
          <a:fontRef idx="minor">
            <a:schemeClr val="dk1"/>
          </a:fontRef>
        </p:style>
        <p:txBody>
          <a:bodyPr wrap="square">
            <a:spAutoFit/>
          </a:bodyPr>
          <a:lstStyle/>
          <a:p>
            <a:r>
              <a:rPr lang="en-US" sz="1600" u="sng" dirty="0" smtClean="0">
                <a:latin typeface="Times New Roman" pitchFamily="18" charset="0"/>
                <a:cs typeface="Times New Roman" pitchFamily="18" charset="0"/>
              </a:rPr>
              <a:t>From  </a:t>
            </a:r>
            <a:r>
              <a:rPr lang="en-US" sz="1600" dirty="0" smtClean="0">
                <a:latin typeface="Times New Roman" pitchFamily="18" charset="0"/>
                <a:cs typeface="Times New Roman" pitchFamily="18" charset="0"/>
              </a:rPr>
              <a:t>            : </a:t>
            </a:r>
            <a:r>
              <a:rPr lang="en-US" sz="1600" dirty="0" err="1" smtClean="0">
                <a:latin typeface="Times New Roman" pitchFamily="18" charset="0"/>
                <a:cs typeface="Times New Roman" pitchFamily="18" charset="0"/>
              </a:rPr>
              <a:t>Sarat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Chowdhury</a:t>
            </a:r>
            <a:r>
              <a:rPr lang="en-US" sz="1600" dirty="0" smtClean="0">
                <a:latin typeface="Times New Roman" pitchFamily="18" charset="0"/>
                <a:cs typeface="Times New Roman" pitchFamily="18" charset="0"/>
              </a:rPr>
              <a:t> &lt;</a:t>
            </a:r>
            <a:r>
              <a:rPr lang="en-US" sz="1600" dirty="0" smtClean="0">
                <a:latin typeface="Times New Roman" pitchFamily="18" charset="0"/>
                <a:cs typeface="Times New Roman" pitchFamily="18" charset="0"/>
                <a:hlinkClick r:id="rId2"/>
              </a:rPr>
              <a:t>saratchy32@gmail.com</a:t>
            </a:r>
            <a:r>
              <a:rPr lang="en-US" sz="1600" dirty="0" smtClean="0">
                <a:latin typeface="Times New Roman" pitchFamily="18" charset="0"/>
                <a:cs typeface="Times New Roman" pitchFamily="18" charset="0"/>
              </a:rPr>
              <a:t>&gt;</a:t>
            </a:r>
          </a:p>
          <a:p>
            <a:pPr>
              <a:buNone/>
            </a:pPr>
            <a:r>
              <a:rPr lang="en-US" sz="1600" u="sng" dirty="0" smtClean="0">
                <a:latin typeface="Times New Roman" pitchFamily="18" charset="0"/>
                <a:cs typeface="Times New Roman" pitchFamily="18" charset="0"/>
              </a:rPr>
              <a:t>To  </a:t>
            </a:r>
            <a:r>
              <a:rPr lang="en-US" sz="1600" dirty="0" smtClean="0">
                <a:latin typeface="Times New Roman" pitchFamily="18" charset="0"/>
                <a:cs typeface="Times New Roman" pitchFamily="18" charset="0"/>
              </a:rPr>
              <a:t>                : </a:t>
            </a:r>
            <a:r>
              <a:rPr lang="en-US" sz="1600" dirty="0" err="1" smtClean="0">
                <a:latin typeface="Times New Roman" pitchFamily="18" charset="0"/>
                <a:cs typeface="Times New Roman" pitchFamily="18" charset="0"/>
              </a:rPr>
              <a:t>Rajib</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Haldar</a:t>
            </a:r>
            <a:r>
              <a:rPr lang="en-US" sz="1600" dirty="0" smtClean="0">
                <a:latin typeface="Times New Roman" pitchFamily="18" charset="0"/>
                <a:cs typeface="Times New Roman" pitchFamily="18" charset="0"/>
              </a:rPr>
              <a:t> &lt;rajib254@gmail.com&gt;         </a:t>
            </a:r>
          </a:p>
          <a:p>
            <a:pPr>
              <a:buNone/>
            </a:pPr>
            <a:r>
              <a:rPr lang="en-US" sz="1200" i="1" u="sng" dirty="0" smtClean="0">
                <a:solidFill>
                  <a:srgbClr val="FF0000"/>
                </a:solidFill>
                <a:latin typeface="Times New Roman" pitchFamily="18" charset="0"/>
                <a:cs typeface="Times New Roman" pitchFamily="18" charset="0"/>
              </a:rPr>
              <a:t>CC   </a:t>
            </a:r>
            <a:r>
              <a:rPr lang="en-US" sz="1200" i="1" dirty="0" smtClean="0">
                <a:solidFill>
                  <a:srgbClr val="FF0000"/>
                </a:solidFill>
                <a:latin typeface="Times New Roman" pitchFamily="18" charset="0"/>
                <a:cs typeface="Times New Roman" pitchFamily="18" charset="0"/>
              </a:rPr>
              <a:t>                     : </a:t>
            </a:r>
            <a:r>
              <a:rPr lang="en-US" sz="1200" i="1" dirty="0" err="1" smtClean="0">
                <a:solidFill>
                  <a:srgbClr val="FF0000"/>
                </a:solidFill>
                <a:latin typeface="Times New Roman" pitchFamily="18" charset="0"/>
                <a:cs typeface="Times New Roman" pitchFamily="18" charset="0"/>
              </a:rPr>
              <a:t>Shamim</a:t>
            </a:r>
            <a:r>
              <a:rPr lang="en-US" sz="1200" i="1" dirty="0" smtClean="0">
                <a:solidFill>
                  <a:srgbClr val="FF0000"/>
                </a:solidFill>
                <a:latin typeface="Times New Roman" pitchFamily="18" charset="0"/>
                <a:cs typeface="Times New Roman" pitchFamily="18" charset="0"/>
              </a:rPr>
              <a:t> </a:t>
            </a:r>
            <a:r>
              <a:rPr lang="en-US" sz="1200" i="1" dirty="0" err="1" smtClean="0">
                <a:solidFill>
                  <a:srgbClr val="FF0000"/>
                </a:solidFill>
                <a:latin typeface="Times New Roman" pitchFamily="18" charset="0"/>
                <a:cs typeface="Times New Roman" pitchFamily="18" charset="0"/>
              </a:rPr>
              <a:t>Hasan</a:t>
            </a:r>
            <a:r>
              <a:rPr lang="en-US" sz="1200" i="1" dirty="0" smtClean="0">
                <a:solidFill>
                  <a:srgbClr val="FF0000"/>
                </a:solidFill>
                <a:latin typeface="Times New Roman" pitchFamily="18" charset="0"/>
                <a:cs typeface="Times New Roman" pitchFamily="18" charset="0"/>
              </a:rPr>
              <a:t> &lt;</a:t>
            </a:r>
            <a:r>
              <a:rPr lang="en-US" sz="1200" i="1" dirty="0" smtClean="0">
                <a:solidFill>
                  <a:srgbClr val="FF0000"/>
                </a:solidFill>
                <a:latin typeface="Times New Roman" pitchFamily="18" charset="0"/>
                <a:cs typeface="Times New Roman" pitchFamily="18" charset="0"/>
                <a:hlinkClick r:id="rId3"/>
              </a:rPr>
              <a:t>shamim36@gmail.com</a:t>
            </a:r>
            <a:r>
              <a:rPr lang="en-US" sz="1200" i="1" dirty="0" smtClean="0">
                <a:solidFill>
                  <a:srgbClr val="FF0000"/>
                </a:solidFill>
                <a:latin typeface="Times New Roman" pitchFamily="18" charset="0"/>
                <a:cs typeface="Times New Roman" pitchFamily="18" charset="0"/>
              </a:rPr>
              <a:t>&gt;        		</a:t>
            </a:r>
            <a:endParaRPr lang="en-US" sz="1200" i="1" u="sng" dirty="0" smtClean="0">
              <a:solidFill>
                <a:srgbClr val="FF0000"/>
              </a:solidFill>
              <a:latin typeface="Times New Roman" pitchFamily="18" charset="0"/>
              <a:cs typeface="Times New Roman" pitchFamily="18" charset="0"/>
            </a:endParaRPr>
          </a:p>
          <a:p>
            <a:pPr>
              <a:buNone/>
            </a:pPr>
            <a:r>
              <a:rPr lang="en-US" sz="1200" i="1" u="sng" dirty="0" smtClean="0">
                <a:solidFill>
                  <a:srgbClr val="FF0000"/>
                </a:solidFill>
                <a:latin typeface="Times New Roman" pitchFamily="18" charset="0"/>
                <a:cs typeface="Times New Roman" pitchFamily="18" charset="0"/>
              </a:rPr>
              <a:t>BCC</a:t>
            </a:r>
            <a:r>
              <a:rPr lang="en-US" sz="1200" i="1" dirty="0" smtClean="0">
                <a:solidFill>
                  <a:srgbClr val="FF0000"/>
                </a:solidFill>
                <a:latin typeface="Times New Roman" pitchFamily="18" charset="0"/>
                <a:cs typeface="Times New Roman" pitchFamily="18" charset="0"/>
              </a:rPr>
              <a:t>                     : </a:t>
            </a:r>
            <a:r>
              <a:rPr lang="en-US" sz="1200" i="1" dirty="0" err="1" smtClean="0">
                <a:solidFill>
                  <a:srgbClr val="FF0000"/>
                </a:solidFill>
                <a:latin typeface="Times New Roman" pitchFamily="18" charset="0"/>
                <a:cs typeface="Times New Roman" pitchFamily="18" charset="0"/>
              </a:rPr>
              <a:t>Hridoy</a:t>
            </a:r>
            <a:r>
              <a:rPr lang="en-US" sz="1200" i="1" dirty="0" smtClean="0">
                <a:solidFill>
                  <a:srgbClr val="FF0000"/>
                </a:solidFill>
                <a:latin typeface="Times New Roman" pitchFamily="18" charset="0"/>
                <a:cs typeface="Times New Roman" pitchFamily="18" charset="0"/>
              </a:rPr>
              <a:t> &lt;</a:t>
            </a:r>
            <a:r>
              <a:rPr lang="en-US" sz="1200" i="1" dirty="0" smtClean="0">
                <a:solidFill>
                  <a:srgbClr val="FF0000"/>
                </a:solidFill>
                <a:latin typeface="Times New Roman" pitchFamily="18" charset="0"/>
                <a:cs typeface="Times New Roman" pitchFamily="18" charset="0"/>
                <a:hlinkClick r:id="rId4"/>
              </a:rPr>
              <a:t>hridoy25@gmail.com</a:t>
            </a:r>
            <a:r>
              <a:rPr lang="en-US" sz="1200" i="1" dirty="0" smtClean="0">
                <a:solidFill>
                  <a:srgbClr val="FF0000"/>
                </a:solidFill>
                <a:latin typeface="Times New Roman" pitchFamily="18" charset="0"/>
                <a:cs typeface="Times New Roman" pitchFamily="18" charset="0"/>
              </a:rPr>
              <a:t> &gt;</a:t>
            </a:r>
            <a:endParaRPr lang="en-US" sz="1200" i="1" u="sng" dirty="0" smtClean="0">
              <a:solidFill>
                <a:srgbClr val="FF0000"/>
              </a:solidFill>
              <a:latin typeface="Times New Roman" pitchFamily="18" charset="0"/>
              <a:cs typeface="Times New Roman" pitchFamily="18" charset="0"/>
            </a:endParaRPr>
          </a:p>
          <a:p>
            <a:pPr>
              <a:buNone/>
            </a:pPr>
            <a:r>
              <a:rPr lang="en-US" sz="1600" u="sng" dirty="0" smtClean="0">
                <a:latin typeface="Times New Roman" pitchFamily="18" charset="0"/>
                <a:cs typeface="Times New Roman" pitchFamily="18" charset="0"/>
              </a:rPr>
              <a:t>sent</a:t>
            </a:r>
            <a:r>
              <a:rPr lang="en-US" sz="1600" dirty="0" smtClean="0">
                <a:latin typeface="Times New Roman" pitchFamily="18" charset="0"/>
                <a:cs typeface="Times New Roman" pitchFamily="18" charset="0"/>
              </a:rPr>
              <a:t>                : 10am, 20 October, 2020</a:t>
            </a:r>
          </a:p>
          <a:p>
            <a:pPr>
              <a:buNone/>
            </a:pPr>
            <a:endParaRPr lang="en-US" sz="900" dirty="0" smtClean="0">
              <a:latin typeface="Times New Roman" pitchFamily="18" charset="0"/>
              <a:cs typeface="Times New Roman" pitchFamily="18" charset="0"/>
            </a:endParaRPr>
          </a:p>
          <a:p>
            <a:pPr>
              <a:buNone/>
            </a:pPr>
            <a:r>
              <a:rPr lang="en-US" sz="1600" b="1" u="sng" dirty="0" smtClean="0">
                <a:solidFill>
                  <a:schemeClr val="accent1">
                    <a:lumMod val="75000"/>
                  </a:schemeClr>
                </a:solidFill>
                <a:latin typeface="Times New Roman" pitchFamily="18" charset="0"/>
                <a:cs typeface="Times New Roman" pitchFamily="18" charset="0"/>
              </a:rPr>
              <a:t>Subject  </a:t>
            </a:r>
            <a:r>
              <a:rPr lang="en-US" sz="1600" b="1" dirty="0" smtClean="0">
                <a:solidFill>
                  <a:schemeClr val="accent1">
                    <a:lumMod val="75000"/>
                  </a:schemeClr>
                </a:solidFill>
                <a:latin typeface="Times New Roman" pitchFamily="18" charset="0"/>
                <a:cs typeface="Times New Roman" pitchFamily="18" charset="0"/>
              </a:rPr>
              <a:t>        : invitation to join a picnic.</a:t>
            </a:r>
            <a:endParaRPr lang="en-US" sz="1600" b="1" i="1" dirty="0" smtClean="0">
              <a:solidFill>
                <a:schemeClr val="accent1">
                  <a:lumMod val="75000"/>
                </a:schemeClr>
              </a:solidFill>
              <a:latin typeface="Times New Roman" pitchFamily="18" charset="0"/>
              <a:cs typeface="Times New Roman" pitchFamily="18" charset="0"/>
            </a:endParaRPr>
          </a:p>
          <a:p>
            <a:r>
              <a:rPr lang="en-US" sz="2000" i="1" dirty="0" smtClean="0">
                <a:solidFill>
                  <a:schemeClr val="tx1">
                    <a:lumMod val="95000"/>
                    <a:lumOff val="5000"/>
                  </a:schemeClr>
                </a:solidFill>
                <a:latin typeface="Times New Roman" pitchFamily="18" charset="0"/>
                <a:cs typeface="Times New Roman" pitchFamily="18" charset="0"/>
              </a:rPr>
              <a:t>Hi </a:t>
            </a:r>
            <a:r>
              <a:rPr lang="en-US" sz="2000" i="1" dirty="0" err="1" smtClean="0">
                <a:solidFill>
                  <a:schemeClr val="tx1">
                    <a:lumMod val="95000"/>
                    <a:lumOff val="5000"/>
                  </a:schemeClr>
                </a:solidFill>
                <a:latin typeface="Times New Roman" pitchFamily="18" charset="0"/>
                <a:cs typeface="Times New Roman" pitchFamily="18" charset="0"/>
              </a:rPr>
              <a:t>Rajib</a:t>
            </a:r>
            <a:r>
              <a:rPr lang="en-US" sz="2000" i="1" dirty="0" smtClean="0">
                <a:solidFill>
                  <a:schemeClr val="tx1">
                    <a:lumMod val="95000"/>
                    <a:lumOff val="5000"/>
                  </a:schemeClr>
                </a:solidFill>
                <a:latin typeface="Times New Roman" pitchFamily="18" charset="0"/>
                <a:cs typeface="Times New Roman" pitchFamily="18" charset="0"/>
              </a:rPr>
              <a:t>, </a:t>
            </a:r>
          </a:p>
          <a:p>
            <a:r>
              <a:rPr lang="en-US" sz="2000" i="1" dirty="0" smtClean="0">
                <a:solidFill>
                  <a:schemeClr val="tx1">
                    <a:lumMod val="95000"/>
                    <a:lumOff val="5000"/>
                  </a:schemeClr>
                </a:solidFill>
                <a:latin typeface="Times New Roman" pitchFamily="18" charset="0"/>
                <a:cs typeface="Times New Roman" pitchFamily="18" charset="0"/>
              </a:rPr>
              <a:t>How are you? Hope you are passing good time after your examination.</a:t>
            </a:r>
          </a:p>
          <a:p>
            <a:r>
              <a:rPr lang="en-US" sz="2000" i="1" dirty="0" smtClean="0">
                <a:solidFill>
                  <a:schemeClr val="tx1">
                    <a:lumMod val="95000"/>
                    <a:lumOff val="5000"/>
                  </a:schemeClr>
                </a:solidFill>
                <a:latin typeface="Times New Roman" pitchFamily="18" charset="0"/>
                <a:cs typeface="Times New Roman" pitchFamily="18" charset="0"/>
              </a:rPr>
              <a:t>You will glad to hear that we have arrange a picnic to make our vacation more meaningful and enjoyable. We are planning to visit Cox’s </a:t>
            </a:r>
            <a:r>
              <a:rPr lang="en-US" sz="2000" i="1" dirty="0" err="1" smtClean="0">
                <a:solidFill>
                  <a:schemeClr val="tx1">
                    <a:lumMod val="95000"/>
                    <a:lumOff val="5000"/>
                  </a:schemeClr>
                </a:solidFill>
                <a:latin typeface="Times New Roman" pitchFamily="18" charset="0"/>
                <a:cs typeface="Times New Roman" pitchFamily="18" charset="0"/>
              </a:rPr>
              <a:t>Bazar</a:t>
            </a:r>
            <a:r>
              <a:rPr lang="en-US" sz="2000" i="1" dirty="0" smtClean="0">
                <a:solidFill>
                  <a:schemeClr val="tx1">
                    <a:lumMod val="95000"/>
                    <a:lumOff val="5000"/>
                  </a:schemeClr>
                </a:solidFill>
                <a:latin typeface="Times New Roman" pitchFamily="18" charset="0"/>
                <a:cs typeface="Times New Roman" pitchFamily="18" charset="0"/>
              </a:rPr>
              <a:t> for a week. We will start our journey next Saturday. </a:t>
            </a:r>
          </a:p>
          <a:p>
            <a:endParaRPr lang="en-US" sz="2000" i="1" dirty="0" smtClean="0">
              <a:solidFill>
                <a:schemeClr val="tx1">
                  <a:lumMod val="95000"/>
                  <a:lumOff val="5000"/>
                </a:schemeClr>
              </a:solidFill>
              <a:latin typeface="Times New Roman" pitchFamily="18" charset="0"/>
              <a:cs typeface="Times New Roman" pitchFamily="18" charset="0"/>
            </a:endParaRPr>
          </a:p>
          <a:p>
            <a:r>
              <a:rPr lang="en-US" sz="2000" i="1" dirty="0" smtClean="0">
                <a:solidFill>
                  <a:schemeClr val="tx1">
                    <a:lumMod val="95000"/>
                    <a:lumOff val="5000"/>
                  </a:schemeClr>
                </a:solidFill>
                <a:latin typeface="Times New Roman" pitchFamily="18" charset="0"/>
                <a:cs typeface="Times New Roman" pitchFamily="18" charset="0"/>
              </a:rPr>
              <a:t>Now we want you as our companion. You will surely enjoy the tour. Take permission from your parents and ensure me as soon as possible. Don’t make delay. See you on Friday next.</a:t>
            </a:r>
          </a:p>
          <a:p>
            <a:endParaRPr lang="en-US" sz="2000" i="1" dirty="0" smtClean="0">
              <a:solidFill>
                <a:schemeClr val="tx1">
                  <a:lumMod val="95000"/>
                  <a:lumOff val="5000"/>
                </a:schemeClr>
              </a:solidFill>
              <a:latin typeface="Times New Roman" pitchFamily="18" charset="0"/>
              <a:cs typeface="Times New Roman" pitchFamily="18" charset="0"/>
            </a:endParaRPr>
          </a:p>
          <a:p>
            <a:r>
              <a:rPr lang="en-US" sz="2000" i="1" dirty="0" smtClean="0">
                <a:solidFill>
                  <a:schemeClr val="tx1">
                    <a:lumMod val="95000"/>
                    <a:lumOff val="5000"/>
                  </a:schemeClr>
                </a:solidFill>
                <a:latin typeface="Times New Roman" pitchFamily="18" charset="0"/>
                <a:cs typeface="Times New Roman" pitchFamily="18" charset="0"/>
              </a:rPr>
              <a:t>Your friend</a:t>
            </a:r>
          </a:p>
          <a:p>
            <a:r>
              <a:rPr lang="en-US" sz="2000" i="1" dirty="0" err="1" smtClean="0">
                <a:solidFill>
                  <a:schemeClr val="tx1">
                    <a:lumMod val="95000"/>
                    <a:lumOff val="5000"/>
                  </a:schemeClr>
                </a:solidFill>
                <a:latin typeface="Times New Roman" pitchFamily="18" charset="0"/>
                <a:cs typeface="Times New Roman" pitchFamily="18" charset="0"/>
              </a:rPr>
              <a:t>Sarat</a:t>
            </a:r>
            <a:endParaRPr lang="en-US" sz="2000" i="1" dirty="0" smtClean="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20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2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20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20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fade">
                                      <p:cBhvr>
                                        <p:cTn id="37" dur="20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20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2000"/>
                                        <p:tgtEl>
                                          <p:spTgt spid="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fade">
                                      <p:cBhvr>
                                        <p:cTn id="52" dur="2000"/>
                                        <p:tgtEl>
                                          <p:spTgt spid="5">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Effect transition="in" filter="fade">
                                      <p:cBhvr>
                                        <p:cTn id="57" dur="2000"/>
                                        <p:tgtEl>
                                          <p:spTgt spid="5">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20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fade">
                                      <p:cBhvr>
                                        <p:cTn id="67" dur="2000"/>
                                        <p:tgtEl>
                                          <p:spTgt spid="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14" end="14"/>
                                            </p:txEl>
                                          </p:spTgt>
                                        </p:tgtEl>
                                        <p:attrNameLst>
                                          <p:attrName>style.visibility</p:attrName>
                                        </p:attrNameLst>
                                      </p:cBhvr>
                                      <p:to>
                                        <p:strVal val="visible"/>
                                      </p:to>
                                    </p:set>
                                    <p:animEffect transition="in" filter="fade">
                                      <p:cBhvr>
                                        <p:cTn id="72" dur="20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04800"/>
            <a:ext cx="5069160" cy="38100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sz="3600" b="1" i="1" dirty="0" smtClean="0">
                <a:solidFill>
                  <a:schemeClr val="accent1">
                    <a:lumMod val="50000"/>
                  </a:schemeClr>
                </a:solidFill>
                <a:effectLst>
                  <a:reflection blurRad="6350" stA="55000" endA="300" endPos="45500" dir="5400000" sy="-100000" algn="bl" rotWithShape="0"/>
                </a:effectLst>
                <a:latin typeface="+mn-lt"/>
              </a:rPr>
              <a:t>Size of informal email</a:t>
            </a:r>
            <a:endParaRPr lang="ru-RU" sz="3600" i="1" dirty="0">
              <a:solidFill>
                <a:schemeClr val="accent1">
                  <a:lumMod val="50000"/>
                </a:schemeClr>
              </a:solidFill>
              <a:effectLst>
                <a:reflection blurRad="6350" stA="55000" endA="300" endPos="45500" dir="5400000" sy="-100000" algn="bl" rotWithShape="0"/>
              </a:effectLst>
              <a:latin typeface="+mn-lt"/>
            </a:endParaRPr>
          </a:p>
        </p:txBody>
      </p:sp>
      <p:sp>
        <p:nvSpPr>
          <p:cNvPr id="4" name="Content Placeholder 3"/>
          <p:cNvSpPr>
            <a:spLocks noGrp="1"/>
          </p:cNvSpPr>
          <p:nvPr>
            <p:ph idx="1"/>
          </p:nvPr>
        </p:nvSpPr>
        <p:spPr>
          <a:xfrm>
            <a:off x="381000" y="1600200"/>
            <a:ext cx="8229600" cy="4389437"/>
          </a:xfrm>
        </p:spPr>
        <p:txBody>
          <a:bodyPr/>
          <a:lstStyle/>
          <a:p>
            <a:r>
              <a:rPr lang="en-US" sz="3000" dirty="0" smtClean="0"/>
              <a:t>It’s not necessary to write a long email.</a:t>
            </a:r>
          </a:p>
          <a:p>
            <a:r>
              <a:rPr lang="en-US" sz="3000" dirty="0" smtClean="0"/>
              <a:t>It carries only 5 marks</a:t>
            </a:r>
          </a:p>
          <a:p>
            <a:r>
              <a:rPr lang="en-US" sz="3000" dirty="0" smtClean="0"/>
              <a:t>It should be written in 1 page</a:t>
            </a:r>
          </a:p>
          <a:p>
            <a:r>
              <a:rPr lang="en-US" sz="3000" dirty="0" smtClean="0"/>
              <a:t>The body of the email should be written within 70-80 words.</a:t>
            </a:r>
          </a:p>
          <a:p>
            <a:r>
              <a:rPr lang="en-US" sz="3000" dirty="0" smtClean="0"/>
              <a:t>It can be 1 or 2 </a:t>
            </a:r>
            <a:r>
              <a:rPr lang="en-US" sz="3000" dirty="0" err="1" smtClean="0"/>
              <a:t>para</a:t>
            </a:r>
            <a:endParaRPr lang="en-US" sz="3000" dirty="0" smtClean="0"/>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lgn="ctr"/>
            <a:r>
              <a:rPr lang="en-US" dirty="0" smtClean="0"/>
              <a:t>Thank you, Good bye.</a:t>
            </a:r>
            <a:endParaRPr lang="en-US" dirty="0"/>
          </a:p>
        </p:txBody>
      </p:sp>
      <p:pic>
        <p:nvPicPr>
          <p:cNvPr id="4" name="Content Placeholder 3" descr="tulip-2787235_1920-5a87248cc5542e003759268e.jpg"/>
          <p:cNvPicPr>
            <a:picLocks noGrp="1" noChangeAspect="1"/>
          </p:cNvPicPr>
          <p:nvPr>
            <p:ph idx="1"/>
          </p:nvPr>
        </p:nvPicPr>
        <p:blipFill>
          <a:blip r:embed="rId2"/>
          <a:stretch>
            <a:fillRect/>
          </a:stretch>
        </p:blipFill>
        <p:spPr>
          <a:xfrm>
            <a:off x="2525636" y="990599"/>
            <a:ext cx="4450081" cy="5562601"/>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First Paper</a:t>
            </a:r>
            <a:endParaRPr lang="en-US" dirty="0"/>
          </a:p>
        </p:txBody>
      </p:sp>
      <p:sp>
        <p:nvSpPr>
          <p:cNvPr id="3" name="Content Placeholder 2"/>
          <p:cNvSpPr>
            <a:spLocks noGrp="1"/>
          </p:cNvSpPr>
          <p:nvPr>
            <p:ph idx="1"/>
          </p:nvPr>
        </p:nvSpPr>
        <p:spPr/>
        <p:txBody>
          <a:bodyPr>
            <a:normAutofit/>
          </a:bodyPr>
          <a:lstStyle/>
          <a:p>
            <a:pPr algn="r"/>
            <a:r>
              <a:rPr lang="en-US" sz="3000" dirty="0" smtClean="0">
                <a:solidFill>
                  <a:srgbClr val="FF0000"/>
                </a:solidFill>
              </a:rPr>
              <a:t>For class – xi &amp; xii</a:t>
            </a:r>
          </a:p>
          <a:p>
            <a:pPr algn="r"/>
            <a:r>
              <a:rPr lang="en-US" sz="3000" dirty="0" smtClean="0">
                <a:solidFill>
                  <a:srgbClr val="FF0000"/>
                </a:solidFill>
              </a:rPr>
              <a:t>Writing skill</a:t>
            </a:r>
          </a:p>
          <a:p>
            <a:endParaRPr lang="en-US" sz="3000" dirty="0" smtClean="0"/>
          </a:p>
          <a:p>
            <a:endParaRPr lang="en-US" sz="3000" dirty="0" smtClean="0"/>
          </a:p>
          <a:p>
            <a:r>
              <a:rPr lang="en-US" sz="3000" b="1" dirty="0" err="1" smtClean="0">
                <a:solidFill>
                  <a:srgbClr val="00B050"/>
                </a:solidFill>
              </a:rPr>
              <a:t>Smlobib</a:t>
            </a:r>
            <a:r>
              <a:rPr lang="en-US" sz="3000" b="1" dirty="0" smtClean="0">
                <a:solidFill>
                  <a:srgbClr val="00B050"/>
                </a:solidFill>
              </a:rPr>
              <a:t> </a:t>
            </a:r>
            <a:endParaRPr lang="en-US" sz="3000" b="1" dirty="0" smtClean="0">
              <a:solidFill>
                <a:srgbClr val="00B050"/>
              </a:solidFill>
            </a:endParaRPr>
          </a:p>
          <a:p>
            <a:r>
              <a:rPr lang="en-US" sz="3000" dirty="0" smtClean="0">
                <a:solidFill>
                  <a:srgbClr val="00B050"/>
                </a:solidFill>
              </a:rPr>
              <a:t>Lecturer in English</a:t>
            </a:r>
          </a:p>
          <a:p>
            <a:r>
              <a:rPr lang="en-US" sz="3000" dirty="0" err="1" smtClean="0">
                <a:solidFill>
                  <a:srgbClr val="00B050"/>
                </a:solidFill>
              </a:rPr>
              <a:t>NAMILA</a:t>
            </a:r>
            <a:r>
              <a:rPr lang="en-US" sz="3000" dirty="0" smtClean="0">
                <a:solidFill>
                  <a:srgbClr val="00B050"/>
                </a:solidFill>
              </a:rPr>
              <a:t> </a:t>
            </a:r>
            <a:r>
              <a:rPr lang="en-US" sz="3000" dirty="0" err="1" smtClean="0">
                <a:solidFill>
                  <a:srgbClr val="00B050"/>
                </a:solidFill>
              </a:rPr>
              <a:t>ANSARIYA</a:t>
            </a:r>
            <a:r>
              <a:rPr lang="en-US" sz="3000" dirty="0" smtClean="0">
                <a:solidFill>
                  <a:srgbClr val="00B050"/>
                </a:solidFill>
              </a:rPr>
              <a:t> </a:t>
            </a:r>
            <a:r>
              <a:rPr lang="en-US" sz="3000" dirty="0" err="1" smtClean="0">
                <a:solidFill>
                  <a:srgbClr val="00B050"/>
                </a:solidFill>
              </a:rPr>
              <a:t>FAZIL</a:t>
            </a:r>
            <a:r>
              <a:rPr lang="en-US" sz="3000" dirty="0" smtClean="0">
                <a:solidFill>
                  <a:srgbClr val="00B050"/>
                </a:solidFill>
              </a:rPr>
              <a:t> (DEGREE) MADRASAH.</a:t>
            </a:r>
          </a:p>
          <a:p>
            <a:r>
              <a:rPr lang="en-US" sz="3000" dirty="0" err="1" smtClean="0">
                <a:solidFill>
                  <a:srgbClr val="00B050"/>
                </a:solidFill>
              </a:rPr>
              <a:t>KAPASIA</a:t>
            </a:r>
            <a:r>
              <a:rPr lang="en-US" sz="3000" dirty="0" smtClean="0">
                <a:solidFill>
                  <a:srgbClr val="00B050"/>
                </a:solidFill>
              </a:rPr>
              <a:t>. </a:t>
            </a:r>
            <a:r>
              <a:rPr lang="en-US" sz="3000" dirty="0" err="1" smtClean="0">
                <a:solidFill>
                  <a:srgbClr val="00B050"/>
                </a:solidFill>
              </a:rPr>
              <a:t>GAZIPUR</a:t>
            </a:r>
            <a:r>
              <a:rPr lang="en-US" sz="3000" dirty="0" smtClean="0">
                <a:solidFill>
                  <a:srgbClr val="00B050"/>
                </a:solidFill>
              </a:rPr>
              <a:t>.</a:t>
            </a:r>
            <a:endParaRPr lang="en-US" sz="3000" dirty="0" smtClean="0">
              <a:solidFill>
                <a:srgbClr val="00B050"/>
              </a:solidFill>
            </a:endParaRPr>
          </a:p>
          <a:p>
            <a:pPr marL="0" indent="0">
              <a:buNone/>
            </a:pPr>
            <a:endParaRPr lang="en-US" sz="30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5943600" cy="1066800"/>
          </a:xfrm>
        </p:spPr>
        <p:txBody>
          <a:bodyPr/>
          <a:lstStyle/>
          <a:p>
            <a:pPr eaLnBrk="1" hangingPunct="1">
              <a:defRPr/>
            </a:pPr>
            <a:r>
              <a:rPr sz="6600"/>
              <a:t>Today’s topic </a:t>
            </a:r>
            <a:r>
              <a:rPr sz="6600" smtClean="0"/>
              <a:t>is</a:t>
            </a:r>
            <a:endParaRPr sz="6600"/>
          </a:p>
        </p:txBody>
      </p:sp>
      <p:sp>
        <p:nvSpPr>
          <p:cNvPr id="3" name="Text Placeholder 2"/>
          <p:cNvSpPr>
            <a:spLocks noGrp="1"/>
          </p:cNvSpPr>
          <p:nvPr>
            <p:ph type="body" idx="1"/>
          </p:nvPr>
        </p:nvSpPr>
        <p:spPr>
          <a:xfrm>
            <a:off x="530225" y="2057400"/>
            <a:ext cx="8308976" cy="3200400"/>
          </a:xfrm>
          <a:blipFill>
            <a:blip r:embed="rId2"/>
            <a:tile tx="0" ty="0" sx="100000" sy="100000" flip="none" algn="tl"/>
          </a:blipFill>
        </p:spPr>
        <p:txBody>
          <a:bodyPr>
            <a:normAutofit/>
          </a:bodyPr>
          <a:lstStyle/>
          <a:p>
            <a:pPr eaLnBrk="1" hangingPunct="1">
              <a:defRPr/>
            </a:pPr>
            <a:r>
              <a:rPr lang="en-US" sz="4800" b="1" dirty="0" smtClean="0"/>
              <a:t>Writing E-mail</a:t>
            </a:r>
          </a:p>
          <a:p>
            <a:pPr eaLnBrk="1" hangingPunct="1">
              <a:defRPr/>
            </a:pPr>
            <a:endParaRPr lang="en-US" sz="2800" b="1" i="1" dirty="0" smtClean="0">
              <a:solidFill>
                <a:srgbClr val="FFFF00"/>
              </a:solidFill>
            </a:endParaRPr>
          </a:p>
          <a:p>
            <a:pPr eaLnBrk="1" hangingPunct="1">
              <a:defRPr/>
            </a:pPr>
            <a:r>
              <a:rPr lang="en-US" sz="4000" b="1" i="1" dirty="0" smtClean="0">
                <a:solidFill>
                  <a:srgbClr val="FFFF00"/>
                </a:solidFill>
              </a:rPr>
              <a:t>Sub-topic: Informal email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381000"/>
          </a:xfrm>
        </p:spPr>
        <p:txBody>
          <a:bodyPr>
            <a:normAutofit fontScale="90000"/>
          </a:bodyPr>
          <a:lstStyle/>
          <a:p>
            <a:r>
              <a:rPr lang="en-US" sz="3200" b="1" i="1" dirty="0" smtClean="0">
                <a:solidFill>
                  <a:srgbClr val="00B050"/>
                </a:solidFill>
              </a:rPr>
              <a:t>What is email?</a:t>
            </a:r>
            <a:endParaRPr lang="en-US" sz="3200" i="1" dirty="0">
              <a:solidFill>
                <a:srgbClr val="00B050"/>
              </a:solidFill>
            </a:endParaRPr>
          </a:p>
        </p:txBody>
      </p:sp>
      <p:sp>
        <p:nvSpPr>
          <p:cNvPr id="3" name="Content Placeholder 2"/>
          <p:cNvSpPr>
            <a:spLocks noGrp="1"/>
          </p:cNvSpPr>
          <p:nvPr>
            <p:ph idx="1"/>
          </p:nvPr>
        </p:nvSpPr>
        <p:spPr>
          <a:xfrm>
            <a:off x="457200" y="2971800"/>
            <a:ext cx="8229600" cy="3352800"/>
          </a:xfrm>
        </p:spPr>
        <p:txBody>
          <a:bodyPr/>
          <a:lstStyle/>
          <a:p>
            <a:pPr>
              <a:buNone/>
            </a:pPr>
            <a:endParaRPr lang="en-US" dirty="0" smtClean="0"/>
          </a:p>
          <a:p>
            <a:pPr>
              <a:buNone/>
            </a:pPr>
            <a:endParaRPr lang="en-US" dirty="0" smtClean="0"/>
          </a:p>
          <a:p>
            <a:pPr>
              <a:buNone/>
            </a:pPr>
            <a:endParaRPr lang="en-US" dirty="0" smtClean="0"/>
          </a:p>
        </p:txBody>
      </p:sp>
      <p:sp>
        <p:nvSpPr>
          <p:cNvPr id="15" name="Title 1"/>
          <p:cNvSpPr txBox="1">
            <a:spLocks/>
          </p:cNvSpPr>
          <p:nvPr/>
        </p:nvSpPr>
        <p:spPr bwMode="auto">
          <a:xfrm>
            <a:off x="228600" y="685800"/>
            <a:ext cx="8915400" cy="12954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eaLnBrk="0" hangingPunct="0"/>
            <a:r>
              <a:rPr lang="en-US" sz="2400" dirty="0" smtClean="0">
                <a:latin typeface="Times New Roman" pitchFamily="18" charset="0"/>
                <a:cs typeface="Times New Roman" pitchFamily="18" charset="0"/>
              </a:rPr>
              <a:t>Email is a system for sending messages to one or more recipients via telecommunications links between </a:t>
            </a:r>
            <a:r>
              <a:rPr lang="en-US" sz="2400" dirty="0" smtClean="0">
                <a:latin typeface="Times New Roman" pitchFamily="18" charset="0"/>
                <a:cs typeface="Times New Roman" pitchFamily="18" charset="0"/>
              </a:rPr>
              <a:t>computers, laptops, </a:t>
            </a:r>
            <a:r>
              <a:rPr lang="en-US" sz="2400" dirty="0" smtClean="0">
                <a:latin typeface="Times New Roman" pitchFamily="18" charset="0"/>
                <a:cs typeface="Times New Roman" pitchFamily="18" charset="0"/>
              </a:rPr>
              <a:t>using dedicated software or a web-based service:</a:t>
            </a:r>
            <a:endParaRPr kumimoji="0" lang="en-US" sz="2200" b="0" i="0" u="none" strike="noStrike" kern="120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pic>
        <p:nvPicPr>
          <p:cNvPr id="16" name="Picture 15" descr="unnamed (1).jpg"/>
          <p:cNvPicPr>
            <a:picLocks noChangeAspect="1"/>
          </p:cNvPicPr>
          <p:nvPr/>
        </p:nvPicPr>
        <p:blipFill>
          <a:blip r:embed="rId2"/>
          <a:stretch>
            <a:fillRect/>
          </a:stretch>
        </p:blipFill>
        <p:spPr>
          <a:xfrm>
            <a:off x="1676400" y="2133600"/>
            <a:ext cx="5791200" cy="2381250"/>
          </a:xfrm>
          <a:prstGeom prst="rect">
            <a:avLst/>
          </a:prstGeom>
          <a:blipFill>
            <a:blip r:embed="rId3"/>
            <a:tile tx="0" ty="0" sx="100000" sy="100000" flip="none" algn="tl"/>
          </a:blipFill>
          <a:effectLst>
            <a:outerShdw blurRad="50800" dist="50800" dir="5400000" algn="ctr" rotWithShape="0">
              <a:schemeClr val="bg1"/>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5257800" cy="38100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sz="3500" dirty="0" smtClean="0">
                <a:solidFill>
                  <a:srgbClr val="002060"/>
                </a:solidFill>
              </a:rPr>
              <a:t>Formal </a:t>
            </a:r>
            <a:r>
              <a:rPr lang="en-US" sz="3500" dirty="0" err="1" smtClean="0">
                <a:solidFill>
                  <a:srgbClr val="002060"/>
                </a:solidFill>
              </a:rPr>
              <a:t>vs</a:t>
            </a:r>
            <a:r>
              <a:rPr lang="en-US" sz="3500" dirty="0" smtClean="0">
                <a:solidFill>
                  <a:srgbClr val="002060"/>
                </a:solidFill>
              </a:rPr>
              <a:t> Informal email</a:t>
            </a:r>
            <a:endParaRPr lang="en-US" sz="3500" dirty="0">
              <a:solidFill>
                <a:srgbClr val="002060"/>
              </a:solidFill>
            </a:endParaRPr>
          </a:p>
        </p:txBody>
      </p:sp>
      <p:sp>
        <p:nvSpPr>
          <p:cNvPr id="14" name="Rectangle 13"/>
          <p:cNvSpPr/>
          <p:nvPr/>
        </p:nvSpPr>
        <p:spPr>
          <a:xfrm>
            <a:off x="152400" y="3581400"/>
            <a:ext cx="8763000" cy="2209800"/>
          </a:xfrm>
          <a:prstGeom prst="rect">
            <a:avLst/>
          </a:prstGeom>
          <a:pattFill prst="pct80">
            <a:fgClr>
              <a:schemeClr val="accent5"/>
            </a:fgClr>
            <a:bgClr>
              <a:schemeClr val="bg1"/>
            </a:bgClr>
          </a:patt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sz="2000" b="1" dirty="0" smtClean="0">
                <a:solidFill>
                  <a:schemeClr val="accent3">
                    <a:lumMod val="60000"/>
                    <a:lumOff val="40000"/>
                  </a:schemeClr>
                </a:solidFill>
              </a:rPr>
              <a:t>*   What Is a Informal Email?</a:t>
            </a:r>
            <a:endParaRPr lang="en-US" sz="2000" dirty="0" smtClean="0">
              <a:solidFill>
                <a:schemeClr val="accent3">
                  <a:lumMod val="60000"/>
                  <a:lumOff val="40000"/>
                </a:schemeClr>
              </a:solidFill>
            </a:endParaRPr>
          </a:p>
          <a:p>
            <a:r>
              <a:rPr lang="en-US" sz="2000" i="1" dirty="0" smtClean="0"/>
              <a:t>An </a:t>
            </a:r>
            <a:r>
              <a:rPr lang="en-US" sz="2000" b="1" i="1" dirty="0" smtClean="0"/>
              <a:t>informal email</a:t>
            </a:r>
            <a:r>
              <a:rPr lang="en-US" sz="2000" i="1" dirty="0" smtClean="0"/>
              <a:t> is written to any relatives, family or friends. There are no particular rules for </a:t>
            </a:r>
            <a:r>
              <a:rPr lang="en-US" sz="2000" b="1" i="1" dirty="0" smtClean="0"/>
              <a:t>informal email</a:t>
            </a:r>
            <a:r>
              <a:rPr lang="en-US" sz="2000" i="1" dirty="0" smtClean="0"/>
              <a:t> writing. A person can use any language of his or her choice.</a:t>
            </a:r>
            <a:endParaRPr lang="en-US" sz="2000" i="1" dirty="0"/>
          </a:p>
        </p:txBody>
      </p:sp>
      <p:sp>
        <p:nvSpPr>
          <p:cNvPr id="17" name="Rectangle 16"/>
          <p:cNvSpPr/>
          <p:nvPr/>
        </p:nvSpPr>
        <p:spPr>
          <a:xfrm>
            <a:off x="152400" y="533400"/>
            <a:ext cx="8763000" cy="2743200"/>
          </a:xfrm>
          <a:prstGeom prst="rect">
            <a:avLst/>
          </a:prstGeom>
          <a:pattFill prst="pct75">
            <a:fgClr>
              <a:srgbClr val="FF0000"/>
            </a:fgClr>
            <a:bgClr>
              <a:schemeClr val="bg1"/>
            </a:bgClr>
          </a:patt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000" b="1" dirty="0" smtClean="0">
                <a:solidFill>
                  <a:srgbClr val="FFFF00"/>
                </a:solidFill>
              </a:rPr>
              <a:t>*   What Is a Formal Email?</a:t>
            </a:r>
          </a:p>
          <a:p>
            <a:r>
              <a:rPr lang="en-US" sz="2000" i="1" dirty="0" smtClean="0"/>
              <a:t>A formal email is typically sent to someone you don’t know well or to someone who’s in authority. Examples of someone who you might send a formal email to include your professor, a public official, or even a company you’re doing business with.</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2000" fill="hold"/>
                                        <p:tgtEl>
                                          <p:spTgt spid="17"/>
                                        </p:tgtEl>
                                        <p:attrNameLst>
                                          <p:attrName>ppt_x</p:attrName>
                                        </p:attrNameLst>
                                      </p:cBhvr>
                                      <p:tavLst>
                                        <p:tav tm="0">
                                          <p:val>
                                            <p:strVal val="#ppt_x"/>
                                          </p:val>
                                        </p:tav>
                                        <p:tav tm="100000">
                                          <p:val>
                                            <p:strVal val="#ppt_x"/>
                                          </p:val>
                                        </p:tav>
                                      </p:tavLst>
                                    </p:anim>
                                    <p:anim calcmode="lin" valueType="num">
                                      <p:cBhvr additive="base">
                                        <p:cTn id="13" dur="2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0" fill="hold"/>
                                        <p:tgtEl>
                                          <p:spTgt spid="14"/>
                                        </p:tgtEl>
                                        <p:attrNameLst>
                                          <p:attrName>ppt_x</p:attrName>
                                        </p:attrNameLst>
                                      </p:cBhvr>
                                      <p:tavLst>
                                        <p:tav tm="0">
                                          <p:val>
                                            <p:strVal val="#ppt_x"/>
                                          </p:val>
                                        </p:tav>
                                        <p:tav tm="100000">
                                          <p:val>
                                            <p:strVal val="#ppt_x"/>
                                          </p:val>
                                        </p:tav>
                                      </p:tavLst>
                                    </p:anim>
                                    <p:anim calcmode="lin" valueType="num">
                                      <p:cBhvr additive="base">
                                        <p:cTn id="19"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62200" y="76200"/>
            <a:ext cx="4114800" cy="533400"/>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3600" b="1" dirty="0" smtClean="0"/>
              <a:t>Informal Email</a:t>
            </a:r>
            <a:endParaRPr lang="en-US" sz="3600" b="1" dirty="0"/>
          </a:p>
        </p:txBody>
      </p:sp>
      <p:sp>
        <p:nvSpPr>
          <p:cNvPr id="14" name="Rectangle 13"/>
          <p:cNvSpPr/>
          <p:nvPr/>
        </p:nvSpPr>
        <p:spPr>
          <a:xfrm>
            <a:off x="152400" y="3505200"/>
            <a:ext cx="8763000" cy="2895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sz="2000" b="1" dirty="0" smtClean="0"/>
              <a:t> Language:</a:t>
            </a:r>
            <a:r>
              <a:rPr lang="en-US" sz="2000" dirty="0" smtClean="0"/>
              <a:t> </a:t>
            </a:r>
          </a:p>
          <a:p>
            <a:pPr marL="457200" indent="-457200">
              <a:buFont typeface="+mj-lt"/>
              <a:buAutoNum type="alphaLcParenR"/>
            </a:pPr>
            <a:r>
              <a:rPr lang="en-US" sz="2000" dirty="0" smtClean="0"/>
              <a:t>Given that we are writing to a </a:t>
            </a:r>
            <a:r>
              <a:rPr lang="en-US" sz="2000" b="1" dirty="0" smtClean="0"/>
              <a:t>friend </a:t>
            </a:r>
            <a:r>
              <a:rPr lang="en-US" sz="2000" dirty="0" smtClean="0"/>
              <a:t>or </a:t>
            </a:r>
            <a:r>
              <a:rPr lang="en-US" sz="2000" b="1" dirty="0" smtClean="0"/>
              <a:t>close relative</a:t>
            </a:r>
            <a:r>
              <a:rPr lang="en-US" sz="2000" dirty="0" smtClean="0"/>
              <a:t>, our language will be relaxed and friendly. </a:t>
            </a:r>
          </a:p>
          <a:p>
            <a:pPr marL="457200" indent="-457200">
              <a:buFont typeface="+mj-lt"/>
              <a:buAutoNum type="alphaLcParenR"/>
            </a:pPr>
            <a:r>
              <a:rPr lang="en-US" sz="2000" dirty="0" smtClean="0"/>
              <a:t>We could call it </a:t>
            </a:r>
            <a:r>
              <a:rPr lang="en-US" sz="2000" b="1" dirty="0" smtClean="0"/>
              <a:t>informal language</a:t>
            </a:r>
            <a:r>
              <a:rPr lang="en-US" sz="2000" dirty="0" smtClean="0"/>
              <a:t> if you want. So we will be making use of contracted forms, common phrasal verbs, colloquial expressions and even flexible punctuation (E.g.: using </a:t>
            </a:r>
            <a:r>
              <a:rPr lang="en-US" sz="2000" dirty="0" err="1" smtClean="0"/>
              <a:t>em</a:t>
            </a:r>
            <a:r>
              <a:rPr lang="en-US" sz="2000" dirty="0" smtClean="0"/>
              <a:t> dashes «–»)</a:t>
            </a:r>
            <a:endParaRPr lang="en-US" sz="2000" dirty="0"/>
          </a:p>
        </p:txBody>
      </p:sp>
      <p:sp>
        <p:nvSpPr>
          <p:cNvPr id="17" name="Rectangle 16"/>
          <p:cNvSpPr/>
          <p:nvPr/>
        </p:nvSpPr>
        <p:spPr>
          <a:xfrm>
            <a:off x="152400" y="838200"/>
            <a:ext cx="8763000" cy="2514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000" b="1" i="1" u="sng" dirty="0" smtClean="0">
                <a:solidFill>
                  <a:srgbClr val="FFFF00"/>
                </a:solidFill>
              </a:rPr>
              <a:t>Purpose of an informal email:</a:t>
            </a:r>
            <a:r>
              <a:rPr lang="en-US" sz="2000" i="1" u="sng" dirty="0" smtClean="0">
                <a:solidFill>
                  <a:srgbClr val="FFFF00"/>
                </a:solidFill>
              </a:rPr>
              <a:t> </a:t>
            </a:r>
          </a:p>
          <a:p>
            <a:pPr marL="457200" indent="-457200">
              <a:buFont typeface="+mj-lt"/>
              <a:buAutoNum type="alphaLcParenR"/>
            </a:pPr>
            <a:r>
              <a:rPr lang="en-US" sz="2000" dirty="0" smtClean="0"/>
              <a:t>The purpose of an </a:t>
            </a:r>
            <a:r>
              <a:rPr lang="en-US" sz="2000" b="1" dirty="0" smtClean="0"/>
              <a:t>informal email</a:t>
            </a:r>
            <a:r>
              <a:rPr lang="en-US" sz="2000" dirty="0" smtClean="0"/>
              <a:t> will depend on each task. </a:t>
            </a:r>
          </a:p>
          <a:p>
            <a:pPr marL="457200" indent="-457200">
              <a:buFont typeface="+mj-lt"/>
              <a:buAutoNum type="alphaLcParenR"/>
            </a:pPr>
            <a:r>
              <a:rPr lang="en-US" sz="2000" dirty="0" smtClean="0"/>
              <a:t> Some tasks ask you to provide your friend with some important information, while others might ask you to ask for some advice.  </a:t>
            </a:r>
          </a:p>
          <a:p>
            <a:pPr marL="457200" indent="-457200">
              <a:buFont typeface="+mj-lt"/>
              <a:buAutoNum type="alphaLcParenR"/>
            </a:pPr>
            <a:r>
              <a:rPr lang="en-US" sz="2000" dirty="0" smtClean="0"/>
              <a:t> It is common for a friend or relative to ask you something about the place where you live, while saying that they will be visiting soon.</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2000" fill="hold"/>
                                        <p:tgtEl>
                                          <p:spTgt spid="17"/>
                                        </p:tgtEl>
                                        <p:attrNameLst>
                                          <p:attrName>ppt_x</p:attrName>
                                        </p:attrNameLst>
                                      </p:cBhvr>
                                      <p:tavLst>
                                        <p:tav tm="0">
                                          <p:val>
                                            <p:strVal val="#ppt_x"/>
                                          </p:val>
                                        </p:tav>
                                        <p:tav tm="100000">
                                          <p:val>
                                            <p:strVal val="#ppt_x"/>
                                          </p:val>
                                        </p:tav>
                                      </p:tavLst>
                                    </p:anim>
                                    <p:anim calcmode="lin" valueType="num">
                                      <p:cBhvr additive="base">
                                        <p:cTn id="13" dur="2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0" fill="hold"/>
                                        <p:tgtEl>
                                          <p:spTgt spid="14"/>
                                        </p:tgtEl>
                                        <p:attrNameLst>
                                          <p:attrName>ppt_x</p:attrName>
                                        </p:attrNameLst>
                                      </p:cBhvr>
                                      <p:tavLst>
                                        <p:tav tm="0">
                                          <p:val>
                                            <p:strVal val="#ppt_x"/>
                                          </p:val>
                                        </p:tav>
                                        <p:tav tm="100000">
                                          <p:val>
                                            <p:strVal val="#ppt_x"/>
                                          </p:val>
                                        </p:tav>
                                      </p:tavLst>
                                    </p:anim>
                                    <p:anim calcmode="lin" valueType="num">
                                      <p:cBhvr additive="base">
                                        <p:cTn id="19"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0"/>
            <a:ext cx="2819400" cy="381000"/>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2400" b="1" dirty="0" smtClean="0"/>
              <a:t>Informal Email</a:t>
            </a:r>
            <a:endParaRPr lang="en-US" sz="2400" b="1" dirty="0"/>
          </a:p>
        </p:txBody>
      </p:sp>
      <p:sp>
        <p:nvSpPr>
          <p:cNvPr id="14" name="Rectangle 13"/>
          <p:cNvSpPr/>
          <p:nvPr/>
        </p:nvSpPr>
        <p:spPr>
          <a:xfrm>
            <a:off x="152400" y="3429000"/>
            <a:ext cx="8839200" cy="2667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2000" b="1" dirty="0" smtClean="0"/>
              <a:t> </a:t>
            </a:r>
            <a:r>
              <a:rPr lang="en-US" sz="1600" b="1" i="1" u="sng" dirty="0" smtClean="0">
                <a:solidFill>
                  <a:srgbClr val="FF0000"/>
                </a:solidFill>
              </a:rPr>
              <a:t>Common topics: </a:t>
            </a:r>
          </a:p>
          <a:p>
            <a:pPr marL="457200" indent="-457200">
              <a:buFont typeface="+mj-lt"/>
              <a:buAutoNum type="alphaLcParenR"/>
            </a:pPr>
            <a:r>
              <a:rPr lang="en-US" sz="1600" dirty="0" smtClean="0"/>
              <a:t>Many informal emails to friends and relatives deal with giving advice on a certain subject, such as</a:t>
            </a:r>
            <a:r>
              <a:rPr lang="en-US" sz="1600" dirty="0" smtClean="0">
                <a:solidFill>
                  <a:srgbClr val="00B0F0"/>
                </a:solidFill>
              </a:rPr>
              <a:t> </a:t>
            </a:r>
            <a:r>
              <a:rPr lang="en-US" sz="1600" i="1" dirty="0" smtClean="0">
                <a:solidFill>
                  <a:srgbClr val="00B050"/>
                </a:solidFill>
              </a:rPr>
              <a:t>- </a:t>
            </a:r>
            <a:r>
              <a:rPr lang="en-US" sz="1600" b="1" i="1" dirty="0" smtClean="0">
                <a:solidFill>
                  <a:srgbClr val="00B050"/>
                </a:solidFill>
              </a:rPr>
              <a:t>visiting your hometown</a:t>
            </a:r>
            <a:r>
              <a:rPr lang="en-US" sz="1600" i="1" dirty="0" smtClean="0">
                <a:solidFill>
                  <a:srgbClr val="00B050"/>
                </a:solidFill>
              </a:rPr>
              <a:t>, </a:t>
            </a:r>
          </a:p>
          <a:p>
            <a:pPr marL="457200" indent="-457200"/>
            <a:r>
              <a:rPr lang="en-US" sz="1600" b="1" i="1" dirty="0" smtClean="0">
                <a:solidFill>
                  <a:srgbClr val="00B050"/>
                </a:solidFill>
              </a:rPr>
              <a:t>                                      - keeping fit</a:t>
            </a:r>
            <a:r>
              <a:rPr lang="en-US" sz="1600" i="1" dirty="0" smtClean="0">
                <a:solidFill>
                  <a:srgbClr val="00B050"/>
                </a:solidFill>
              </a:rPr>
              <a:t>, </a:t>
            </a:r>
          </a:p>
          <a:p>
            <a:pPr marL="457200" indent="-457200"/>
            <a:r>
              <a:rPr lang="en-US" sz="1600" i="1" dirty="0" smtClean="0">
                <a:solidFill>
                  <a:srgbClr val="00B050"/>
                </a:solidFill>
              </a:rPr>
              <a:t>                                  - advice on </a:t>
            </a:r>
            <a:r>
              <a:rPr lang="en-US" sz="1600" b="1" i="1" dirty="0" smtClean="0">
                <a:solidFill>
                  <a:srgbClr val="00B050"/>
                </a:solidFill>
              </a:rPr>
              <a:t>which cities to visit</a:t>
            </a:r>
            <a:r>
              <a:rPr lang="en-US" sz="1600" i="1" dirty="0" smtClean="0">
                <a:solidFill>
                  <a:srgbClr val="00B050"/>
                </a:solidFill>
              </a:rPr>
              <a:t> in your country, </a:t>
            </a:r>
          </a:p>
          <a:p>
            <a:pPr marL="457200" indent="-457200"/>
            <a:r>
              <a:rPr lang="en-US" sz="1600" b="1" i="1" dirty="0" smtClean="0">
                <a:solidFill>
                  <a:srgbClr val="00B050"/>
                </a:solidFill>
              </a:rPr>
              <a:t>                                    - </a:t>
            </a:r>
            <a:r>
              <a:rPr lang="en-US" sz="1600" b="1" i="1" dirty="0" err="1" smtClean="0">
                <a:solidFill>
                  <a:srgbClr val="00B050"/>
                </a:solidFill>
              </a:rPr>
              <a:t>organising</a:t>
            </a:r>
            <a:r>
              <a:rPr lang="en-US" sz="1600" b="1" i="1" dirty="0" smtClean="0">
                <a:solidFill>
                  <a:srgbClr val="00B050"/>
                </a:solidFill>
              </a:rPr>
              <a:t> a party</a:t>
            </a:r>
            <a:r>
              <a:rPr lang="en-US" sz="1600" i="1" dirty="0" smtClean="0">
                <a:solidFill>
                  <a:srgbClr val="00B050"/>
                </a:solidFill>
              </a:rPr>
              <a:t> for a mutual friend, etc. </a:t>
            </a:r>
            <a:endParaRPr lang="en-US" sz="1600" i="1" dirty="0">
              <a:solidFill>
                <a:srgbClr val="00B050"/>
              </a:solidFill>
            </a:endParaRPr>
          </a:p>
        </p:txBody>
      </p:sp>
      <p:sp>
        <p:nvSpPr>
          <p:cNvPr id="17" name="Rectangle 16"/>
          <p:cNvSpPr/>
          <p:nvPr/>
        </p:nvSpPr>
        <p:spPr>
          <a:xfrm>
            <a:off x="152400" y="457200"/>
            <a:ext cx="8839200" cy="2819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1600" b="1" i="1" u="sng" dirty="0" smtClean="0">
                <a:solidFill>
                  <a:srgbClr val="00B050"/>
                </a:solidFill>
              </a:rPr>
              <a:t>Structure: </a:t>
            </a:r>
          </a:p>
          <a:p>
            <a:pPr marL="457200" indent="-457200">
              <a:buFont typeface="+mj-lt"/>
              <a:buAutoNum type="alphaLcParenR"/>
            </a:pPr>
            <a:r>
              <a:rPr lang="en-US" sz="1600" dirty="0" smtClean="0"/>
              <a:t>One of the cool things about emails is that they </a:t>
            </a:r>
            <a:r>
              <a:rPr lang="en-US" sz="1600" b="1" dirty="0" smtClean="0"/>
              <a:t>always follow the same structure</a:t>
            </a:r>
            <a:r>
              <a:rPr lang="en-US" sz="1600" dirty="0" smtClean="0"/>
              <a:t>. </a:t>
            </a:r>
          </a:p>
          <a:p>
            <a:pPr marL="457200" indent="-457200">
              <a:buFont typeface="+mj-lt"/>
              <a:buAutoNum type="alphaLcParenR"/>
            </a:pPr>
            <a:r>
              <a:rPr lang="en-US" sz="1600" dirty="0" smtClean="0"/>
              <a:t>In general terms, we always need    </a:t>
            </a:r>
          </a:p>
          <a:p>
            <a:pPr marL="457200" indent="-457200"/>
            <a:r>
              <a:rPr lang="en-US" sz="1600" dirty="0" smtClean="0"/>
              <a:t>                                                 </a:t>
            </a:r>
            <a:r>
              <a:rPr lang="en-US" sz="1600" i="1" dirty="0" smtClean="0">
                <a:solidFill>
                  <a:srgbClr val="00B0F0"/>
                </a:solidFill>
              </a:rPr>
              <a:t>-  </a:t>
            </a:r>
            <a:r>
              <a:rPr lang="en-US" sz="1600" b="1" i="1" dirty="0" smtClean="0">
                <a:solidFill>
                  <a:srgbClr val="00B0F0"/>
                </a:solidFill>
              </a:rPr>
              <a:t>an opening</a:t>
            </a:r>
            <a:r>
              <a:rPr lang="en-US" sz="1600" i="1" dirty="0" smtClean="0">
                <a:solidFill>
                  <a:srgbClr val="00B0F0"/>
                </a:solidFill>
              </a:rPr>
              <a:t> and </a:t>
            </a:r>
            <a:r>
              <a:rPr lang="en-US" sz="1600" b="1" i="1" dirty="0" smtClean="0">
                <a:solidFill>
                  <a:srgbClr val="00B0F0"/>
                </a:solidFill>
              </a:rPr>
              <a:t>a closing formula</a:t>
            </a:r>
            <a:r>
              <a:rPr lang="en-US" sz="1600" i="1" dirty="0" smtClean="0">
                <a:solidFill>
                  <a:srgbClr val="00B0F0"/>
                </a:solidFill>
              </a:rPr>
              <a:t>; </a:t>
            </a:r>
          </a:p>
          <a:p>
            <a:pPr marL="457200" indent="-457200"/>
            <a:r>
              <a:rPr lang="en-US" sz="1600" b="1" i="1" dirty="0" smtClean="0">
                <a:solidFill>
                  <a:srgbClr val="00B0F0"/>
                </a:solidFill>
              </a:rPr>
              <a:t>                                                   - an introductory and</a:t>
            </a:r>
            <a:r>
              <a:rPr lang="en-US" sz="1600" i="1" dirty="0" smtClean="0">
                <a:solidFill>
                  <a:srgbClr val="00B0F0"/>
                </a:solidFill>
              </a:rPr>
              <a:t> </a:t>
            </a:r>
            <a:r>
              <a:rPr lang="en-US" sz="1600" b="1" i="1" dirty="0" smtClean="0">
                <a:solidFill>
                  <a:srgbClr val="00B0F0"/>
                </a:solidFill>
              </a:rPr>
              <a:t>closing paragraph</a:t>
            </a:r>
            <a:r>
              <a:rPr lang="en-US" sz="1600" i="1" dirty="0" smtClean="0">
                <a:solidFill>
                  <a:srgbClr val="00B0F0"/>
                </a:solidFill>
              </a:rPr>
              <a:t>; </a:t>
            </a:r>
          </a:p>
          <a:p>
            <a:pPr marL="457200" indent="-457200"/>
            <a:r>
              <a:rPr lang="en-US" sz="1600" i="1" dirty="0" smtClean="0">
                <a:solidFill>
                  <a:srgbClr val="00B0F0"/>
                </a:solidFill>
              </a:rPr>
              <a:t>                                              - </a:t>
            </a:r>
            <a:r>
              <a:rPr lang="en-US" sz="1600" b="1" i="1" dirty="0" smtClean="0">
                <a:solidFill>
                  <a:srgbClr val="00B0F0"/>
                </a:solidFill>
              </a:rPr>
              <a:t>the body</a:t>
            </a:r>
            <a:r>
              <a:rPr lang="en-US" sz="1600" i="1" dirty="0" smtClean="0">
                <a:solidFill>
                  <a:srgbClr val="00B0F0"/>
                </a:solidFill>
              </a:rPr>
              <a:t>, which will consist of as many </a:t>
            </a:r>
          </a:p>
          <a:p>
            <a:pPr marL="457200" indent="-457200"/>
            <a:r>
              <a:rPr lang="en-US" sz="1600" i="1" dirty="0" smtClean="0">
                <a:solidFill>
                  <a:srgbClr val="00B0F0"/>
                </a:solidFill>
              </a:rPr>
              <a:t>                                                           paragraphs as ideas you are asked to discuss</a:t>
            </a:r>
            <a:r>
              <a:rPr lang="en-US" sz="1600" dirty="0" smtClean="0"/>
              <a:t>.</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2000" fill="hold"/>
                                        <p:tgtEl>
                                          <p:spTgt spid="17"/>
                                        </p:tgtEl>
                                        <p:attrNameLst>
                                          <p:attrName>ppt_x</p:attrName>
                                        </p:attrNameLst>
                                      </p:cBhvr>
                                      <p:tavLst>
                                        <p:tav tm="0">
                                          <p:val>
                                            <p:strVal val="#ppt_x"/>
                                          </p:val>
                                        </p:tav>
                                        <p:tav tm="100000">
                                          <p:val>
                                            <p:strVal val="#ppt_x"/>
                                          </p:val>
                                        </p:tav>
                                      </p:tavLst>
                                    </p:anim>
                                    <p:anim calcmode="lin" valueType="num">
                                      <p:cBhvr additive="base">
                                        <p:cTn id="13" dur="2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0" fill="hold"/>
                                        <p:tgtEl>
                                          <p:spTgt spid="14"/>
                                        </p:tgtEl>
                                        <p:attrNameLst>
                                          <p:attrName>ppt_x</p:attrName>
                                        </p:attrNameLst>
                                      </p:cBhvr>
                                      <p:tavLst>
                                        <p:tav tm="0">
                                          <p:val>
                                            <p:strVal val="#ppt_x"/>
                                          </p:val>
                                        </p:tav>
                                        <p:tav tm="100000">
                                          <p:val>
                                            <p:strVal val="#ppt_x"/>
                                          </p:val>
                                        </p:tav>
                                      </p:tavLst>
                                    </p:anim>
                                    <p:anim calcmode="lin" valueType="num">
                                      <p:cBhvr additive="base">
                                        <p:cTn id="19"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eaLnBrk="1" hangingPunct="1">
              <a:defRPr/>
            </a:pPr>
            <a:r>
              <a:rPr sz="4000" smtClean="0"/>
              <a:t>Email</a:t>
            </a:r>
            <a:endParaRPr sz="2400" smtClean="0"/>
          </a:p>
        </p:txBody>
      </p:sp>
      <p:pic>
        <p:nvPicPr>
          <p:cNvPr id="1026" name="Picture 2"/>
          <p:cNvPicPr>
            <a:picLocks noChangeAspect="1" noChangeArrowheads="1"/>
          </p:cNvPicPr>
          <p:nvPr/>
        </p:nvPicPr>
        <p:blipFill>
          <a:blip r:embed="rId2"/>
          <a:srcRect/>
          <a:stretch>
            <a:fillRect/>
          </a:stretch>
        </p:blipFill>
        <p:spPr bwMode="auto">
          <a:xfrm>
            <a:off x="1219200" y="838200"/>
            <a:ext cx="7393858" cy="4876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down)">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6216352" cy="4572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3600" b="1" i="1" dirty="0" smtClean="0">
                <a:solidFill>
                  <a:schemeClr val="accent1">
                    <a:lumMod val="50000"/>
                  </a:schemeClr>
                </a:solidFill>
                <a:effectLst>
                  <a:reflection blurRad="6350" stA="55000" endA="300" endPos="45500" dir="5400000" sy="-100000" algn="bl" rotWithShape="0"/>
                </a:effectLst>
                <a:latin typeface="+mn-lt"/>
              </a:rPr>
              <a:t>USEFUL  PHRASE  REFERENCE</a:t>
            </a:r>
            <a:endParaRPr lang="ru-RU" sz="3600" b="1" i="1" dirty="0">
              <a:solidFill>
                <a:schemeClr val="accent1">
                  <a:lumMod val="50000"/>
                </a:schemeClr>
              </a:solidFill>
              <a:effectLst>
                <a:reflection blurRad="6350" stA="55000" endA="300" endPos="45500" dir="5400000" sy="-100000" algn="bl" rotWithShape="0"/>
              </a:effectLst>
              <a:latin typeface="+mn-lt"/>
            </a:endParaRPr>
          </a:p>
        </p:txBody>
      </p:sp>
      <p:sp>
        <p:nvSpPr>
          <p:cNvPr id="3" name="Содержимое 2"/>
          <p:cNvSpPr>
            <a:spLocks noGrp="1"/>
          </p:cNvSpPr>
          <p:nvPr>
            <p:ph idx="1"/>
          </p:nvPr>
        </p:nvSpPr>
        <p:spPr>
          <a:xfrm>
            <a:off x="76200" y="685800"/>
            <a:ext cx="8853507" cy="4572000"/>
          </a:xfrm>
          <a:ln w="28575">
            <a:solidFill>
              <a:schemeClr val="accent2">
                <a:lumMod val="75000"/>
              </a:schemeClr>
            </a:solidFill>
          </a:ln>
          <a:effectLst>
            <a:glow rad="63500">
              <a:schemeClr val="accent1">
                <a:satMod val="175000"/>
                <a:alpha val="40000"/>
              </a:schemeClr>
            </a:glow>
          </a:effectLst>
          <a:scene3d>
            <a:camera prst="orthographicFront"/>
            <a:lightRig rig="threePt" dir="t"/>
          </a:scene3d>
          <a:sp3d>
            <a:bevelT/>
          </a:sp3d>
        </p:spPr>
        <p:style>
          <a:lnRef idx="0">
            <a:scrgbClr r="0" g="0" b="0"/>
          </a:lnRef>
          <a:fillRef idx="1001">
            <a:schemeClr val="lt2"/>
          </a:fillRef>
          <a:effectRef idx="0">
            <a:scrgbClr r="0" g="0" b="0"/>
          </a:effectRef>
          <a:fontRef idx="major"/>
        </p:style>
        <p:txBody>
          <a:bodyPr>
            <a:normAutofit/>
          </a:bodyPr>
          <a:lstStyle/>
          <a:p>
            <a:pPr>
              <a:buNone/>
            </a:pPr>
            <a:r>
              <a:rPr lang="en-US" sz="1800" dirty="0" smtClean="0"/>
              <a:t>			</a:t>
            </a:r>
            <a:r>
              <a:rPr lang="en-US" sz="2000" dirty="0" smtClean="0"/>
              <a:t>	</a:t>
            </a:r>
            <a:r>
              <a:rPr lang="en-US" sz="2000" b="1" u="sng" dirty="0" smtClean="0"/>
              <a:t>INFORMAL  LETTER</a:t>
            </a:r>
          </a:p>
          <a:p>
            <a:pPr>
              <a:buNone/>
            </a:pPr>
            <a:endParaRPr lang="en-US" sz="1100" b="1" dirty="0" smtClean="0">
              <a:solidFill>
                <a:schemeClr val="bg1">
                  <a:lumMod val="50000"/>
                </a:schemeClr>
              </a:solidFill>
            </a:endParaRPr>
          </a:p>
          <a:p>
            <a:pPr>
              <a:buNone/>
            </a:pPr>
            <a:r>
              <a:rPr lang="en-US" sz="2000" u="sng" dirty="0" smtClean="0">
                <a:latin typeface="Times New Roman" pitchFamily="18" charset="0"/>
                <a:cs typeface="Times New Roman" pitchFamily="18" charset="0"/>
              </a:rPr>
              <a:t>Greetings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Dear +</a:t>
            </a:r>
            <a:r>
              <a:rPr lang="en-US" sz="2000" dirty="0" smtClean="0">
                <a:latin typeface="Times New Roman" pitchFamily="18" charset="0"/>
                <a:cs typeface="Times New Roman" pitchFamily="18" charset="0"/>
              </a:rPr>
              <a:t> first name  ( Dear </a:t>
            </a:r>
            <a:r>
              <a:rPr lang="en-US" sz="2000" dirty="0" err="1" smtClean="0">
                <a:latin typeface="Times New Roman" pitchFamily="18" charset="0"/>
                <a:cs typeface="Times New Roman" pitchFamily="18" charset="0"/>
              </a:rPr>
              <a:t>Ritu</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buNone/>
            </a:pPr>
            <a:r>
              <a:rPr lang="en-US" sz="2000" u="sng" dirty="0" smtClean="0">
                <a:solidFill>
                  <a:schemeClr val="bg2">
                    <a:lumMod val="50000"/>
                  </a:schemeClr>
                </a:solidFill>
                <a:latin typeface="Times New Roman" pitchFamily="18" charset="0"/>
                <a:cs typeface="Times New Roman" pitchFamily="18" charset="0"/>
              </a:rPr>
              <a:t>Asking about them</a:t>
            </a:r>
            <a:r>
              <a:rPr lang="en-US" sz="2000" dirty="0" smtClean="0">
                <a:solidFill>
                  <a:schemeClr val="bg2">
                    <a:lumMod val="50000"/>
                  </a:schemeClr>
                </a:solidFill>
                <a:latin typeface="Times New Roman" pitchFamily="18" charset="0"/>
                <a:cs typeface="Times New Roman" pitchFamily="18" charset="0"/>
              </a:rPr>
              <a:t>           </a:t>
            </a:r>
            <a:r>
              <a:rPr lang="en-US" sz="2000" b="1" dirty="0" smtClean="0">
                <a:solidFill>
                  <a:schemeClr val="bg2">
                    <a:lumMod val="50000"/>
                  </a:schemeClr>
                </a:solidFill>
                <a:latin typeface="Times New Roman" pitchFamily="18" charset="0"/>
                <a:cs typeface="Times New Roman" pitchFamily="18" charset="0"/>
              </a:rPr>
              <a:t>Hi! How are things? How’s it going?</a:t>
            </a:r>
            <a:endParaRPr lang="en-US" sz="2000" u="sng" dirty="0" smtClean="0">
              <a:solidFill>
                <a:schemeClr val="bg2">
                  <a:lumMod val="50000"/>
                </a:schemeClr>
              </a:solidFill>
              <a:latin typeface="Times New Roman" pitchFamily="18" charset="0"/>
              <a:cs typeface="Times New Roman" pitchFamily="18" charset="0"/>
            </a:endParaRPr>
          </a:p>
          <a:p>
            <a:pPr>
              <a:buNone/>
            </a:pPr>
            <a:r>
              <a:rPr lang="en-US" sz="2000" u="sng" dirty="0" smtClean="0">
                <a:latin typeface="Times New Roman" pitchFamily="18" charset="0"/>
                <a:cs typeface="Times New Roman" pitchFamily="18" charset="0"/>
              </a:rPr>
              <a:t>Referring to the news</a:t>
            </a:r>
            <a:r>
              <a:rPr lang="en-US" sz="2000" dirty="0" smtClean="0">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Great news about… Glad to hear that…</a:t>
            </a:r>
            <a:endParaRPr lang="en-US" sz="2000" u="sng" dirty="0" smtClean="0">
              <a:solidFill>
                <a:srgbClr val="C00000"/>
              </a:solidFill>
              <a:latin typeface="Times New Roman" pitchFamily="18" charset="0"/>
              <a:cs typeface="Times New Roman" pitchFamily="18" charset="0"/>
            </a:endParaRPr>
          </a:p>
          <a:p>
            <a:pPr>
              <a:buNone/>
            </a:pPr>
            <a:r>
              <a:rPr lang="en-US" sz="2000" u="sng" dirty="0" smtClean="0">
                <a:latin typeface="Times New Roman" pitchFamily="18" charset="0"/>
                <a:cs typeface="Times New Roman" pitchFamily="18" charset="0"/>
              </a:rPr>
              <a:t>Giving news</a:t>
            </a:r>
            <a:r>
              <a:rPr lang="en-US" sz="2000" b="1" dirty="0" smtClean="0">
                <a:latin typeface="Times New Roman" pitchFamily="18" charset="0"/>
                <a:cs typeface="Times New Roman" pitchFamily="18" charset="0"/>
              </a:rPr>
              <a:t>                     </a:t>
            </a:r>
            <a:r>
              <a:rPr lang="en-US" sz="2000" b="1" dirty="0" smtClean="0">
                <a:solidFill>
                  <a:srgbClr val="92D050"/>
                </a:solidFill>
                <a:latin typeface="Times New Roman" pitchFamily="18" charset="0"/>
                <a:cs typeface="Times New Roman" pitchFamily="18" charset="0"/>
              </a:rPr>
              <a:t>Listen, did I tell you… You’ll never believe what…</a:t>
            </a:r>
            <a:endParaRPr lang="en-US" sz="2000" dirty="0" smtClean="0">
              <a:solidFill>
                <a:srgbClr val="92D050"/>
              </a:solidFill>
              <a:latin typeface="Times New Roman" pitchFamily="18" charset="0"/>
              <a:cs typeface="Times New Roman" pitchFamily="18" charset="0"/>
            </a:endParaRPr>
          </a:p>
          <a:p>
            <a:pPr>
              <a:buNone/>
            </a:pPr>
            <a:r>
              <a:rPr lang="en-US" sz="2000" u="sng" dirty="0" smtClean="0">
                <a:latin typeface="Times New Roman" pitchFamily="18" charset="0"/>
                <a:cs typeface="Times New Roman" pitchFamily="18" charset="0"/>
              </a:rPr>
              <a:t>Making suggestions</a:t>
            </a:r>
            <a:r>
              <a:rPr lang="en-US" sz="2000" b="1" dirty="0" smtClean="0">
                <a:latin typeface="Times New Roman" pitchFamily="18" charset="0"/>
                <a:cs typeface="Times New Roman" pitchFamily="18" charset="0"/>
              </a:rPr>
              <a:t>         Why don’t you..?  Maybe you could…</a:t>
            </a:r>
            <a:endParaRPr lang="en-US" sz="2000" u="sng" dirty="0" smtClean="0">
              <a:latin typeface="Times New Roman" pitchFamily="18" charset="0"/>
              <a:cs typeface="Times New Roman" pitchFamily="18" charset="0"/>
            </a:endParaRPr>
          </a:p>
          <a:p>
            <a:pPr>
              <a:buNone/>
            </a:pPr>
            <a:r>
              <a:rPr lang="en-US" sz="2000" u="sng" dirty="0" smtClean="0">
                <a:latin typeface="Times New Roman" pitchFamily="18" charset="0"/>
                <a:cs typeface="Times New Roman" pitchFamily="18" charset="0"/>
              </a:rPr>
              <a:t>Closing expressions</a:t>
            </a:r>
            <a:r>
              <a:rPr lang="en-US" sz="2000" b="1" dirty="0" smtClean="0">
                <a:latin typeface="Times New Roman" pitchFamily="18" charset="0"/>
                <a:cs typeface="Times New Roman" pitchFamily="18" charset="0"/>
              </a:rPr>
              <a:t>         </a:t>
            </a:r>
            <a:r>
              <a:rPr lang="en-US" sz="2000" b="1" dirty="0" smtClean="0">
                <a:solidFill>
                  <a:schemeClr val="accent6">
                    <a:lumMod val="75000"/>
                  </a:schemeClr>
                </a:solidFill>
                <a:latin typeface="Times New Roman" pitchFamily="18" charset="0"/>
                <a:cs typeface="Times New Roman" pitchFamily="18" charset="0"/>
              </a:rPr>
              <a:t>Well, got to go now. See you soon.</a:t>
            </a:r>
            <a:endParaRPr lang="en-US" sz="2000" u="sng" dirty="0" smtClean="0">
              <a:solidFill>
                <a:schemeClr val="accent6">
                  <a:lumMod val="75000"/>
                </a:schemeClr>
              </a:solidFill>
              <a:latin typeface="Times New Roman" pitchFamily="18" charset="0"/>
              <a:cs typeface="Times New Roman" pitchFamily="18" charset="0"/>
            </a:endParaRPr>
          </a:p>
          <a:p>
            <a:pPr>
              <a:buNone/>
            </a:pPr>
            <a:r>
              <a:rPr lang="en-US" sz="2000" u="sng" dirty="0" smtClean="0">
                <a:latin typeface="Times New Roman" pitchFamily="18" charset="0"/>
                <a:cs typeface="Times New Roman" pitchFamily="18" charset="0"/>
              </a:rPr>
              <a:t>Signing off</a:t>
            </a:r>
            <a:r>
              <a:rPr lang="en-US" sz="2000" b="1" dirty="0" smtClean="0">
                <a:latin typeface="Times New Roman" pitchFamily="18" charset="0"/>
                <a:cs typeface="Times New Roman" pitchFamily="18" charset="0"/>
              </a:rPr>
              <a:t>  (ending)       </a:t>
            </a:r>
            <a:r>
              <a:rPr lang="en-US" sz="2000" b="1" dirty="0" smtClean="0">
                <a:solidFill>
                  <a:srgbClr val="FF0000"/>
                </a:solidFill>
                <a:latin typeface="Times New Roman" pitchFamily="18" charset="0"/>
                <a:cs typeface="Times New Roman" pitchFamily="18" charset="0"/>
              </a:rPr>
              <a:t>Love,    Lots of love,    Yours,</a:t>
            </a:r>
            <a:endParaRPr lang="en-US" sz="2000" u="sng" dirty="0" smtClean="0">
              <a:solidFill>
                <a:srgbClr val="FF0000"/>
              </a:solidFill>
              <a:latin typeface="Times New Roman" pitchFamily="18" charset="0"/>
              <a:cs typeface="Times New Roman" pitchFamily="18" charset="0"/>
            </a:endParaRPr>
          </a:p>
          <a:p>
            <a:pPr>
              <a:buNone/>
            </a:pPr>
            <a:r>
              <a:rPr lang="en-US" sz="2000" u="sng" dirty="0" smtClean="0">
                <a:latin typeface="Times New Roman" pitchFamily="18" charset="0"/>
                <a:cs typeface="Times New Roman" pitchFamily="18" charset="0"/>
              </a:rPr>
              <a:t>Name</a:t>
            </a:r>
            <a:r>
              <a:rPr lang="en-US" sz="2000" b="1" dirty="0" smtClean="0">
                <a:latin typeface="Times New Roman" pitchFamily="18" charset="0"/>
                <a:cs typeface="Times New Roman" pitchFamily="18" charset="0"/>
              </a:rPr>
              <a:t>                                 </a:t>
            </a:r>
            <a:r>
              <a:rPr lang="en-US" sz="2000" b="1" dirty="0" smtClean="0">
                <a:solidFill>
                  <a:schemeClr val="accent1">
                    <a:lumMod val="75000"/>
                  </a:schemeClr>
                </a:solidFill>
                <a:latin typeface="Times New Roman" pitchFamily="18" charset="0"/>
                <a:cs typeface="Times New Roman" pitchFamily="18" charset="0"/>
              </a:rPr>
              <a:t>your first name (</a:t>
            </a:r>
            <a:r>
              <a:rPr lang="en-US" sz="2000" b="1" dirty="0" err="1" smtClean="0">
                <a:solidFill>
                  <a:schemeClr val="accent1">
                    <a:lumMod val="75000"/>
                  </a:schemeClr>
                </a:solidFill>
                <a:latin typeface="Times New Roman" pitchFamily="18" charset="0"/>
                <a:cs typeface="Times New Roman" pitchFamily="18" charset="0"/>
              </a:rPr>
              <a:t>Jemmy</a:t>
            </a:r>
            <a:r>
              <a:rPr lang="en-US" sz="2000" b="1" dirty="0" smtClean="0">
                <a:solidFill>
                  <a:schemeClr val="accent1">
                    <a:lumMod val="75000"/>
                  </a:schemeClr>
                </a:solidFill>
                <a:latin typeface="Times New Roman" pitchFamily="18" charset="0"/>
                <a:cs typeface="Times New Roman" pitchFamily="18" charset="0"/>
              </a:rPr>
              <a:t>)</a:t>
            </a:r>
            <a:endParaRPr lang="ru-RU" sz="2000" u="sng" dirty="0">
              <a:solidFill>
                <a:schemeClr val="accent1">
                  <a:lumMod val="7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slide(fromBottom)">
                                      <p:cBhvr>
                                        <p:cTn id="11" dur="500"/>
                                        <p:tgtEl>
                                          <p:spTgt spid="3">
                                            <p:bg/>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lide(fromBottom)">
                                      <p:cBhvr>
                                        <p:cTn id="19" dur="500"/>
                                        <p:tgtEl>
                                          <p:spTgt spid="3">
                                            <p:txEl>
                                              <p:pRg st="2" end="2"/>
                                            </p:txEl>
                                          </p:spTgt>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lide(fromBottom)">
                                      <p:cBhvr>
                                        <p:cTn id="23" dur="500"/>
                                        <p:tgtEl>
                                          <p:spTgt spid="3">
                                            <p:txEl>
                                              <p:pRg st="3" end="3"/>
                                            </p:txEl>
                                          </p:spTgt>
                                        </p:tgtEl>
                                      </p:cBhvr>
                                    </p:animEffect>
                                  </p:childTnLst>
                                </p:cTn>
                              </p:par>
                            </p:childTnLst>
                          </p:cTn>
                        </p:par>
                        <p:par>
                          <p:cTn id="24" fill="hold">
                            <p:stCondLst>
                              <p:cond delay="2500"/>
                            </p:stCondLst>
                            <p:childTnLst>
                              <p:par>
                                <p:cTn id="25" presetID="1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par>
                          <p:cTn id="28" fill="hold">
                            <p:stCondLst>
                              <p:cond delay="3000"/>
                            </p:stCondLst>
                            <p:childTnLst>
                              <p:par>
                                <p:cTn id="29" presetID="12" presetClass="entr" presetSubtype="4"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lide(fromBottom)">
                                      <p:cBhvr>
                                        <p:cTn id="31" dur="500"/>
                                        <p:tgtEl>
                                          <p:spTgt spid="3">
                                            <p:txEl>
                                              <p:pRg st="5" end="5"/>
                                            </p:txEl>
                                          </p:spTgt>
                                        </p:tgtEl>
                                      </p:cBhvr>
                                    </p:animEffect>
                                  </p:childTnLst>
                                </p:cTn>
                              </p:par>
                            </p:childTnLst>
                          </p:cTn>
                        </p:par>
                        <p:par>
                          <p:cTn id="32" fill="hold">
                            <p:stCondLst>
                              <p:cond delay="3500"/>
                            </p:stCondLst>
                            <p:childTnLst>
                              <p:par>
                                <p:cTn id="33" presetID="12" presetClass="entr" presetSubtype="4"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slide(fromBottom)">
                                      <p:cBhvr>
                                        <p:cTn id="35" dur="500"/>
                                        <p:tgtEl>
                                          <p:spTgt spid="3">
                                            <p:txEl>
                                              <p:pRg st="6" end="6"/>
                                            </p:txEl>
                                          </p:spTgt>
                                        </p:tgtEl>
                                      </p:cBhvr>
                                    </p:animEffect>
                                  </p:childTnLst>
                                </p:cTn>
                              </p:par>
                            </p:childTnLst>
                          </p:cTn>
                        </p:par>
                        <p:par>
                          <p:cTn id="36" fill="hold">
                            <p:stCondLst>
                              <p:cond delay="4000"/>
                            </p:stCondLst>
                            <p:childTnLst>
                              <p:par>
                                <p:cTn id="37" presetID="12" presetClass="entr" presetSubtype="4"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slide(fromBottom)">
                                      <p:cBhvr>
                                        <p:cTn id="39" dur="500"/>
                                        <p:tgtEl>
                                          <p:spTgt spid="3">
                                            <p:txEl>
                                              <p:pRg st="7" end="7"/>
                                            </p:txEl>
                                          </p:spTgt>
                                        </p:tgtEl>
                                      </p:cBhvr>
                                    </p:animEffect>
                                  </p:childTnLst>
                                </p:cTn>
                              </p:par>
                            </p:childTnLst>
                          </p:cTn>
                        </p:par>
                        <p:par>
                          <p:cTn id="40" fill="hold">
                            <p:stCondLst>
                              <p:cond delay="4500"/>
                            </p:stCondLst>
                            <p:childTnLst>
                              <p:par>
                                <p:cTn id="41" presetID="12" presetClass="entr" presetSubtype="4"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slide(fromBottom)">
                                      <p:cBhvr>
                                        <p:cTn id="43" dur="500"/>
                                        <p:tgtEl>
                                          <p:spTgt spid="3">
                                            <p:txEl>
                                              <p:pRg st="8" end="8"/>
                                            </p:txEl>
                                          </p:spTgt>
                                        </p:tgtEl>
                                      </p:cBhvr>
                                    </p:animEffect>
                                  </p:childTnLst>
                                </p:cTn>
                              </p:par>
                            </p:childTnLst>
                          </p:cTn>
                        </p:par>
                        <p:par>
                          <p:cTn id="44" fill="hold">
                            <p:stCondLst>
                              <p:cond delay="5000"/>
                            </p:stCondLst>
                            <p:childTnLst>
                              <p:par>
                                <p:cTn id="45" presetID="12" presetClass="entr" presetSubtype="4"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slide(fromBottom)">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TotalTime>
  <Words>237</Words>
  <Application>Microsoft Office PowerPoint</Application>
  <PresentationFormat>On-screen Show (4:3)</PresentationFormat>
  <Paragraphs>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English First Paper</vt:lpstr>
      <vt:lpstr>Today’s topic is</vt:lpstr>
      <vt:lpstr>What is email?</vt:lpstr>
      <vt:lpstr>Formal vs Informal email</vt:lpstr>
      <vt:lpstr>Informal Email</vt:lpstr>
      <vt:lpstr>Informal Email</vt:lpstr>
      <vt:lpstr>Email</vt:lpstr>
      <vt:lpstr>USEFUL  PHRASE  REFERENCE</vt:lpstr>
      <vt:lpstr> Sample informal email</vt:lpstr>
      <vt:lpstr>Size of informal email</vt:lpstr>
      <vt:lpstr>Thank you, Good bye.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user</cp:lastModifiedBy>
  <cp:revision>191</cp:revision>
  <cp:lastPrinted>1601-01-01T00:00:00Z</cp:lastPrinted>
  <dcterms:created xsi:type="dcterms:W3CDTF">2019-09-29T13:37:14Z</dcterms:created>
  <dcterms:modified xsi:type="dcterms:W3CDTF">2020-11-02T09:07:48Z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