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82" r:id="rId3"/>
    <p:sldId id="269" r:id="rId4"/>
    <p:sldId id="266" r:id="rId5"/>
    <p:sldId id="267" r:id="rId6"/>
    <p:sldId id="283" r:id="rId7"/>
    <p:sldId id="256" r:id="rId8"/>
    <p:sldId id="264" r:id="rId9"/>
    <p:sldId id="268" r:id="rId10"/>
    <p:sldId id="276" r:id="rId11"/>
    <p:sldId id="257" r:id="rId12"/>
    <p:sldId id="277" r:id="rId13"/>
    <p:sldId id="258" r:id="rId14"/>
    <p:sldId id="259" r:id="rId15"/>
    <p:sldId id="278" r:id="rId16"/>
    <p:sldId id="279" r:id="rId17"/>
    <p:sldId id="280" r:id="rId18"/>
    <p:sldId id="281" r:id="rId19"/>
    <p:sldId id="260" r:id="rId20"/>
    <p:sldId id="275" r:id="rId21"/>
    <p:sldId id="270" r:id="rId22"/>
    <p:sldId id="271" r:id="rId23"/>
    <p:sldId id="272" r:id="rId24"/>
  </p:sldIdLst>
  <p:sldSz cx="15544800" cy="7772400"/>
  <p:notesSz cx="6858000" cy="9144000"/>
  <p:defaultTextStyle>
    <a:defPPr>
      <a:defRPr lang="en-US"/>
    </a:defPPr>
    <a:lvl1pPr marL="0" algn="l" defTabSz="1119226" rtl="0" eaLnBrk="1" latinLnBrk="0" hangingPunct="1">
      <a:defRPr sz="2203" kern="1200">
        <a:solidFill>
          <a:schemeClr val="tx1"/>
        </a:solidFill>
        <a:latin typeface="+mn-lt"/>
        <a:ea typeface="+mn-ea"/>
        <a:cs typeface="+mn-cs"/>
      </a:defRPr>
    </a:lvl1pPr>
    <a:lvl2pPr marL="559613" algn="l" defTabSz="1119226" rtl="0" eaLnBrk="1" latinLnBrk="0" hangingPunct="1">
      <a:defRPr sz="2203" kern="1200">
        <a:solidFill>
          <a:schemeClr val="tx1"/>
        </a:solidFill>
        <a:latin typeface="+mn-lt"/>
        <a:ea typeface="+mn-ea"/>
        <a:cs typeface="+mn-cs"/>
      </a:defRPr>
    </a:lvl2pPr>
    <a:lvl3pPr marL="1119226" algn="l" defTabSz="1119226" rtl="0" eaLnBrk="1" latinLnBrk="0" hangingPunct="1">
      <a:defRPr sz="2203" kern="1200">
        <a:solidFill>
          <a:schemeClr val="tx1"/>
        </a:solidFill>
        <a:latin typeface="+mn-lt"/>
        <a:ea typeface="+mn-ea"/>
        <a:cs typeface="+mn-cs"/>
      </a:defRPr>
    </a:lvl3pPr>
    <a:lvl4pPr marL="1678838" algn="l" defTabSz="1119226" rtl="0" eaLnBrk="1" latinLnBrk="0" hangingPunct="1">
      <a:defRPr sz="2203" kern="1200">
        <a:solidFill>
          <a:schemeClr val="tx1"/>
        </a:solidFill>
        <a:latin typeface="+mn-lt"/>
        <a:ea typeface="+mn-ea"/>
        <a:cs typeface="+mn-cs"/>
      </a:defRPr>
    </a:lvl4pPr>
    <a:lvl5pPr marL="2238451" algn="l" defTabSz="1119226" rtl="0" eaLnBrk="1" latinLnBrk="0" hangingPunct="1">
      <a:defRPr sz="2203" kern="1200">
        <a:solidFill>
          <a:schemeClr val="tx1"/>
        </a:solidFill>
        <a:latin typeface="+mn-lt"/>
        <a:ea typeface="+mn-ea"/>
        <a:cs typeface="+mn-cs"/>
      </a:defRPr>
    </a:lvl5pPr>
    <a:lvl6pPr marL="2798064" algn="l" defTabSz="1119226" rtl="0" eaLnBrk="1" latinLnBrk="0" hangingPunct="1">
      <a:defRPr sz="2203" kern="1200">
        <a:solidFill>
          <a:schemeClr val="tx1"/>
        </a:solidFill>
        <a:latin typeface="+mn-lt"/>
        <a:ea typeface="+mn-ea"/>
        <a:cs typeface="+mn-cs"/>
      </a:defRPr>
    </a:lvl6pPr>
    <a:lvl7pPr marL="3357677" algn="l" defTabSz="1119226" rtl="0" eaLnBrk="1" latinLnBrk="0" hangingPunct="1">
      <a:defRPr sz="2203" kern="1200">
        <a:solidFill>
          <a:schemeClr val="tx1"/>
        </a:solidFill>
        <a:latin typeface="+mn-lt"/>
        <a:ea typeface="+mn-ea"/>
        <a:cs typeface="+mn-cs"/>
      </a:defRPr>
    </a:lvl7pPr>
    <a:lvl8pPr marL="3917290" algn="l" defTabSz="1119226" rtl="0" eaLnBrk="1" latinLnBrk="0" hangingPunct="1">
      <a:defRPr sz="2203" kern="1200">
        <a:solidFill>
          <a:schemeClr val="tx1"/>
        </a:solidFill>
        <a:latin typeface="+mn-lt"/>
        <a:ea typeface="+mn-ea"/>
        <a:cs typeface="+mn-cs"/>
      </a:defRPr>
    </a:lvl8pPr>
    <a:lvl9pPr marL="4476902" algn="l" defTabSz="1119226" rtl="0" eaLnBrk="1" latinLnBrk="0" hangingPunct="1">
      <a:defRPr sz="22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1EC4"/>
    <a:srgbClr val="D9D40A"/>
    <a:srgbClr val="EEF5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60" autoAdjust="0"/>
  </p:normalViewPr>
  <p:slideViewPr>
    <p:cSldViewPr snapToGrid="0">
      <p:cViewPr varScale="1">
        <p:scale>
          <a:sx n="58" d="100"/>
          <a:sy n="58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1272011"/>
            <a:ext cx="116586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4082310"/>
            <a:ext cx="116586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C46B-6ED5-4D78-BA8B-8D5B7113746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83B9-DD15-4D0A-8360-E9C64629F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0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C46B-6ED5-4D78-BA8B-8D5B7113746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83B9-DD15-4D0A-8360-E9C64629F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7" y="413808"/>
            <a:ext cx="335184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5" y="413808"/>
            <a:ext cx="986123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C46B-6ED5-4D78-BA8B-8D5B7113746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83B9-DD15-4D0A-8360-E9C64629F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C46B-6ED5-4D78-BA8B-8D5B7113746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83B9-DD15-4D0A-8360-E9C64629F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4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09" y="1937704"/>
            <a:ext cx="1340739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09" y="5201392"/>
            <a:ext cx="1340739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C46B-6ED5-4D78-BA8B-8D5B7113746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83B9-DD15-4D0A-8360-E9C64629F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4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069042"/>
            <a:ext cx="660654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069042"/>
            <a:ext cx="660654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C46B-6ED5-4D78-BA8B-8D5B7113746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83B9-DD15-4D0A-8360-E9C64629F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9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413809"/>
            <a:ext cx="1340739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1905318"/>
            <a:ext cx="657617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2839085"/>
            <a:ext cx="657617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5" y="1905318"/>
            <a:ext cx="6608565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5" y="2839085"/>
            <a:ext cx="6608565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C46B-6ED5-4D78-BA8B-8D5B7113746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83B9-DD15-4D0A-8360-E9C64629F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1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C46B-6ED5-4D78-BA8B-8D5B7113746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83B9-DD15-4D0A-8360-E9C64629F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70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18160"/>
            <a:ext cx="5013602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119082"/>
            <a:ext cx="786955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2331720"/>
            <a:ext cx="5013602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C46B-6ED5-4D78-BA8B-8D5B7113746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83B9-DD15-4D0A-8360-E9C64629F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2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18160"/>
            <a:ext cx="5013602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119082"/>
            <a:ext cx="786955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2331720"/>
            <a:ext cx="5013602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C46B-6ED5-4D78-BA8B-8D5B7113746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83B9-DD15-4D0A-8360-E9C64629F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3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413809"/>
            <a:ext cx="1340739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069042"/>
            <a:ext cx="1340739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7203864"/>
            <a:ext cx="34975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C46B-6ED5-4D78-BA8B-8D5B7113746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7203864"/>
            <a:ext cx="524637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7203864"/>
            <a:ext cx="34975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783B9-DD15-4D0A-8360-E9C64629F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ADA903E-140B-4B42-84B7-6EFB06053B52}"/>
              </a:ext>
            </a:extLst>
          </p:cNvPr>
          <p:cNvGrpSpPr/>
          <p:nvPr/>
        </p:nvGrpSpPr>
        <p:grpSpPr>
          <a:xfrm>
            <a:off x="4771709" y="1504602"/>
            <a:ext cx="5536074" cy="5793971"/>
            <a:chOff x="4322821" y="1354974"/>
            <a:chExt cx="5249471" cy="5112327"/>
          </a:xfrm>
        </p:grpSpPr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5968CCC4-433E-498E-8708-5CE0236069F6}"/>
                </a:ext>
              </a:extLst>
            </p:cNvPr>
            <p:cNvSpPr/>
            <p:nvPr/>
          </p:nvSpPr>
          <p:spPr>
            <a:xfrm>
              <a:off x="5893723" y="1354974"/>
              <a:ext cx="1878677" cy="2668386"/>
            </a:xfrm>
            <a:prstGeom prst="blockArc">
              <a:avLst>
                <a:gd name="adj1" fmla="val 10800000"/>
                <a:gd name="adj2" fmla="val 4067287"/>
                <a:gd name="adj3" fmla="val 21323"/>
              </a:avLst>
            </a:prstGeom>
            <a:solidFill>
              <a:srgbClr val="FFC000"/>
            </a:solidFill>
            <a:ln w="57150">
              <a:solidFill>
                <a:srgbClr val="00B050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E32AA291-249B-49A9-9EB6-8B1DF6A9E8E6}"/>
                </a:ext>
              </a:extLst>
            </p:cNvPr>
            <p:cNvSpPr/>
            <p:nvPr/>
          </p:nvSpPr>
          <p:spPr>
            <a:xfrm>
              <a:off x="7506389" y="2576944"/>
              <a:ext cx="1878677" cy="2668386"/>
            </a:xfrm>
            <a:prstGeom prst="blockArc">
              <a:avLst>
                <a:gd name="adj1" fmla="val 12736539"/>
                <a:gd name="adj2" fmla="val 6317577"/>
                <a:gd name="adj3" fmla="val 20642"/>
              </a:avLst>
            </a:prstGeom>
            <a:solidFill>
              <a:srgbClr val="FFC000"/>
            </a:solidFill>
            <a:ln w="57150">
              <a:solidFill>
                <a:srgbClr val="00B050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189DA340-0D04-4D0E-A3F7-DAE111991D27}"/>
                </a:ext>
              </a:extLst>
            </p:cNvPr>
            <p:cNvSpPr/>
            <p:nvPr/>
          </p:nvSpPr>
          <p:spPr>
            <a:xfrm rot="13982306">
              <a:off x="4717675" y="2358346"/>
              <a:ext cx="1878677" cy="2668386"/>
            </a:xfrm>
            <a:prstGeom prst="blockArc">
              <a:avLst>
                <a:gd name="adj1" fmla="val 10800000"/>
                <a:gd name="adj2" fmla="val 4067287"/>
                <a:gd name="adj3" fmla="val 21323"/>
              </a:avLst>
            </a:prstGeom>
            <a:solidFill>
              <a:srgbClr val="FFC000"/>
            </a:solidFill>
            <a:ln w="57150">
              <a:solidFill>
                <a:srgbClr val="00B050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943C58B8-E68A-40E9-B080-6A90DC135423}"/>
                </a:ext>
              </a:extLst>
            </p:cNvPr>
            <p:cNvSpPr/>
            <p:nvPr/>
          </p:nvSpPr>
          <p:spPr>
            <a:xfrm rot="13982306">
              <a:off x="6251958" y="3688383"/>
              <a:ext cx="1878677" cy="2668386"/>
            </a:xfrm>
            <a:prstGeom prst="blockArc">
              <a:avLst>
                <a:gd name="adj1" fmla="val 8748113"/>
                <a:gd name="adj2" fmla="val 4067287"/>
                <a:gd name="adj3" fmla="val 21323"/>
              </a:avLst>
            </a:prstGeom>
            <a:solidFill>
              <a:srgbClr val="FFC000"/>
            </a:solidFill>
            <a:ln w="57150">
              <a:solidFill>
                <a:srgbClr val="00B050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6C38196-D5A8-473B-A241-3FC0575B6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7529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837" y="1579418"/>
              <a:ext cx="5212455" cy="4887883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CDC12B1-1F02-48FD-A0EF-EE48FE774723}"/>
              </a:ext>
            </a:extLst>
          </p:cNvPr>
          <p:cNvSpPr txBox="1"/>
          <p:nvPr/>
        </p:nvSpPr>
        <p:spPr>
          <a:xfrm>
            <a:off x="3332858" y="750732"/>
            <a:ext cx="8927869" cy="11079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 স্বাগতম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30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21757" y="1045471"/>
            <a:ext cx="966787" cy="7262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1757" y="1771753"/>
            <a:ext cx="966787" cy="6611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21757" y="3180587"/>
            <a:ext cx="966787" cy="6611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1756" y="2476170"/>
            <a:ext cx="966787" cy="6611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75711" y="454835"/>
            <a:ext cx="6920817" cy="68441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27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2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7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2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7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2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7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2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27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2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7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2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7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2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21755" y="3830706"/>
            <a:ext cx="966787" cy="6301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21754" y="4499486"/>
            <a:ext cx="966787" cy="6301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21754" y="5122555"/>
            <a:ext cx="966787" cy="6648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21754" y="416878"/>
            <a:ext cx="966787" cy="6611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21754" y="5749334"/>
            <a:ext cx="966787" cy="6611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21754" y="6407075"/>
            <a:ext cx="966787" cy="6611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97558" y="1718596"/>
            <a:ext cx="5087330" cy="68441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2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বন্ধুরা, কয়টি ঘর দেখতে পেলে?</a:t>
            </a:r>
            <a:endParaRPr lang="en-US" sz="3627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40373" y="2917843"/>
            <a:ext cx="2117876" cy="68441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2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টি ঘর</a:t>
            </a:r>
            <a:endParaRPr lang="en-US" sz="3627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84848" y="269045"/>
            <a:ext cx="1713914" cy="7234310"/>
          </a:xfrm>
          <a:prstGeom prst="rect">
            <a:avLst/>
          </a:prstGeom>
          <a:noFill/>
          <a:ln w="76200">
            <a:solidFill>
              <a:srgbClr val="C01EC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547527" y="4512758"/>
            <a:ext cx="1195754" cy="979627"/>
          </a:xfrm>
          <a:prstGeom prst="rightArrow">
            <a:avLst/>
          </a:prstGeom>
          <a:solidFill>
            <a:srgbClr val="C01EC4"/>
          </a:solidFill>
          <a:ln>
            <a:solidFill>
              <a:srgbClr val="C01EC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97"/>
          </a:p>
        </p:txBody>
      </p:sp>
      <p:sp>
        <p:nvSpPr>
          <p:cNvPr id="24" name="Rounded Rectangular Callout 23"/>
          <p:cNvSpPr/>
          <p:nvPr/>
        </p:nvSpPr>
        <p:spPr>
          <a:xfrm>
            <a:off x="5016016" y="4427509"/>
            <a:ext cx="4244926" cy="1580425"/>
          </a:xfrm>
          <a:prstGeom prst="wedgeRoundRectCallout">
            <a:avLst>
              <a:gd name="adj1" fmla="val -61442"/>
              <a:gd name="adj2" fmla="val -3072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453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টি ঘর মিলে এক দশ বোঝানো হয়েছে।</a:t>
            </a:r>
            <a:endParaRPr lang="en-US" sz="4533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064471" y="1899250"/>
            <a:ext cx="966787" cy="6611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064471" y="2559251"/>
            <a:ext cx="966787" cy="6611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064471" y="3252495"/>
            <a:ext cx="966787" cy="6611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064471" y="3913651"/>
            <a:ext cx="966787" cy="6611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064471" y="4556566"/>
            <a:ext cx="966787" cy="6611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930433" y="1799245"/>
            <a:ext cx="1295019" cy="3761663"/>
          </a:xfrm>
          <a:prstGeom prst="rect">
            <a:avLst/>
          </a:prstGeom>
          <a:noFill/>
          <a:ln w="76200">
            <a:solidFill>
              <a:srgbClr val="C01EC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ight Arrow 32"/>
          <p:cNvSpPr/>
          <p:nvPr/>
        </p:nvSpPr>
        <p:spPr>
          <a:xfrm rot="5400000">
            <a:off x="10215261" y="5509537"/>
            <a:ext cx="665204" cy="723368"/>
          </a:xfrm>
          <a:prstGeom prst="rightArrow">
            <a:avLst/>
          </a:prstGeom>
          <a:solidFill>
            <a:srgbClr val="C01EC4"/>
          </a:solidFill>
          <a:ln>
            <a:solidFill>
              <a:srgbClr val="C01EC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97"/>
          </a:p>
        </p:txBody>
      </p:sp>
      <p:sp>
        <p:nvSpPr>
          <p:cNvPr id="34" name="Rectangle 33"/>
          <p:cNvSpPr/>
          <p:nvPr/>
        </p:nvSpPr>
        <p:spPr>
          <a:xfrm>
            <a:off x="9372966" y="6312762"/>
            <a:ext cx="2276900" cy="96835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2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টি ঘর নিয়ে পাঁচ এক</a:t>
            </a:r>
            <a:endParaRPr lang="en-US" sz="3627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298687" y="609748"/>
            <a:ext cx="966787" cy="6611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301597" y="1270904"/>
            <a:ext cx="966787" cy="6611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298686" y="1944587"/>
            <a:ext cx="966787" cy="6611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272840" y="2574126"/>
            <a:ext cx="966787" cy="6611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249999" y="3214432"/>
            <a:ext cx="966787" cy="6611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261102" y="3901899"/>
            <a:ext cx="966787" cy="6611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249999" y="4579809"/>
            <a:ext cx="966787" cy="6611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272837" y="5257719"/>
            <a:ext cx="966787" cy="6611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278757" y="5941487"/>
            <a:ext cx="966787" cy="6611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084843" y="265255"/>
            <a:ext cx="1447610" cy="6521123"/>
          </a:xfrm>
          <a:prstGeom prst="rect">
            <a:avLst/>
          </a:prstGeom>
          <a:noFill/>
          <a:ln w="76200">
            <a:solidFill>
              <a:srgbClr val="C01EC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964791" y="6961270"/>
            <a:ext cx="3316509" cy="604264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2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টি ঘর নিয়ে নয় এক</a:t>
            </a:r>
            <a:endParaRPr lang="en-US" sz="3627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0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7206229" y="681744"/>
            <a:ext cx="7557175" cy="789896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বলতো, আমরা কয়টি দশ ও এক পেলাম?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94391" y="654044"/>
            <a:ext cx="966790" cy="6651353"/>
            <a:chOff x="1591212" y="493001"/>
            <a:chExt cx="853050" cy="5868841"/>
          </a:xfrm>
        </p:grpSpPr>
        <p:sp>
          <p:nvSpPr>
            <p:cNvPr id="101" name="Rectangle 100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6" name="Rectangle 145"/>
          <p:cNvSpPr/>
          <p:nvPr/>
        </p:nvSpPr>
        <p:spPr>
          <a:xfrm>
            <a:off x="781396" y="269045"/>
            <a:ext cx="6257778" cy="7234310"/>
          </a:xfrm>
          <a:prstGeom prst="rect">
            <a:avLst/>
          </a:prstGeom>
          <a:noFill/>
          <a:ln w="76200">
            <a:solidFill>
              <a:srgbClr val="C01EC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2248614" y="631660"/>
            <a:ext cx="966790" cy="6651353"/>
            <a:chOff x="1591212" y="493001"/>
            <a:chExt cx="853050" cy="5868841"/>
          </a:xfrm>
        </p:grpSpPr>
        <p:sp>
          <p:nvSpPr>
            <p:cNvPr id="148" name="Rectangle 147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3382459" y="654044"/>
            <a:ext cx="966790" cy="6651353"/>
            <a:chOff x="1591212" y="493001"/>
            <a:chExt cx="853050" cy="5868841"/>
          </a:xfrm>
        </p:grpSpPr>
        <p:sp>
          <p:nvSpPr>
            <p:cNvPr id="166" name="Rectangle 165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4568437" y="642144"/>
            <a:ext cx="966790" cy="6651353"/>
            <a:chOff x="1591212" y="493001"/>
            <a:chExt cx="853050" cy="5868841"/>
          </a:xfrm>
        </p:grpSpPr>
        <p:sp>
          <p:nvSpPr>
            <p:cNvPr id="177" name="Rectangle 176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56543" y="3991504"/>
            <a:ext cx="966787" cy="3318473"/>
            <a:chOff x="8398944" y="1651937"/>
            <a:chExt cx="853047" cy="2928064"/>
          </a:xfrm>
        </p:grpSpPr>
        <p:sp>
          <p:nvSpPr>
            <p:cNvPr id="187" name="Rectangle 186"/>
            <p:cNvSpPr/>
            <p:nvPr/>
          </p:nvSpPr>
          <p:spPr>
            <a:xfrm>
              <a:off x="8398944" y="1651937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8398944" y="223429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8398944" y="2845977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8398944" y="3429350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8398944" y="3996628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521370" y="1394405"/>
            <a:ext cx="1590290" cy="7898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533" b="1" dirty="0">
                <a:latin typeface="NikoshBAN" panose="02000000000000000000" pitchFamily="2" charset="0"/>
                <a:cs typeface="NikoshBAN" panose="02000000000000000000" pitchFamily="2" charset="0"/>
              </a:rPr>
              <a:t>৪ টি ১০</a:t>
            </a:r>
            <a:endParaRPr lang="en-US" sz="453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35974" y="1351477"/>
            <a:ext cx="617806" cy="730305"/>
          </a:xfrm>
          <a:prstGeom prst="rightArrow">
            <a:avLst/>
          </a:prstGeom>
          <a:solidFill>
            <a:srgbClr val="C01EC4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97"/>
          </a:p>
        </p:txBody>
      </p:sp>
      <p:sp>
        <p:nvSpPr>
          <p:cNvPr id="193" name="Right Arrow 192"/>
          <p:cNvSpPr/>
          <p:nvPr/>
        </p:nvSpPr>
        <p:spPr>
          <a:xfrm>
            <a:off x="6308827" y="4617509"/>
            <a:ext cx="617806" cy="730305"/>
          </a:xfrm>
          <a:prstGeom prst="rightArrow">
            <a:avLst/>
          </a:prstGeom>
          <a:solidFill>
            <a:srgbClr val="C01EC4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97"/>
          </a:p>
        </p:txBody>
      </p:sp>
      <p:sp>
        <p:nvSpPr>
          <p:cNvPr id="194" name="TextBox 193"/>
          <p:cNvSpPr txBox="1"/>
          <p:nvPr/>
        </p:nvSpPr>
        <p:spPr>
          <a:xfrm>
            <a:off x="6701786" y="4622156"/>
            <a:ext cx="1744683" cy="7898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533" b="1" dirty="0">
                <a:latin typeface="NikoshBAN" panose="02000000000000000000" pitchFamily="2" charset="0"/>
                <a:cs typeface="NikoshBAN" panose="02000000000000000000" pitchFamily="2" charset="0"/>
              </a:rPr>
              <a:t>৫ টি এক</a:t>
            </a:r>
            <a:endParaRPr lang="en-US" sz="453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7636720" y="1882803"/>
            <a:ext cx="6696192" cy="767705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৫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টি এক মিলে কত হয়?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8366504" y="3115439"/>
            <a:ext cx="1489879" cy="767705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হয়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8067212" y="5354945"/>
            <a:ext cx="6696192" cy="767706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দ্বারা ৪৫ টি আম গাছ বোঝানো হয়েছে।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4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46" grpId="0" animBg="1"/>
      <p:bldP spid="5" grpId="0"/>
      <p:bldP spid="6" grpId="0" animBg="1"/>
      <p:bldP spid="193" grpId="0" animBg="1"/>
      <p:bldP spid="194" grpId="0"/>
      <p:bldP spid="195" grpId="0" animBg="1"/>
      <p:bldP spid="198" grpId="0" animBg="1"/>
      <p:bldP spid="1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54897" y="769075"/>
            <a:ext cx="966790" cy="6651353"/>
            <a:chOff x="1591212" y="493001"/>
            <a:chExt cx="853050" cy="5868841"/>
          </a:xfrm>
        </p:grpSpPr>
        <p:sp>
          <p:nvSpPr>
            <p:cNvPr id="3" name="Rectangle 2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90152" y="857226"/>
            <a:ext cx="966790" cy="6651353"/>
            <a:chOff x="1591212" y="493001"/>
            <a:chExt cx="853050" cy="5868841"/>
          </a:xfrm>
        </p:grpSpPr>
        <p:sp>
          <p:nvSpPr>
            <p:cNvPr id="14" name="Rectangle 13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79368" y="1481522"/>
            <a:ext cx="966790" cy="6022760"/>
            <a:chOff x="4056865" y="1524922"/>
            <a:chExt cx="853050" cy="5314200"/>
          </a:xfrm>
        </p:grpSpPr>
        <p:sp>
          <p:nvSpPr>
            <p:cNvPr id="25" name="Rectangle 24"/>
            <p:cNvSpPr/>
            <p:nvPr/>
          </p:nvSpPr>
          <p:spPr>
            <a:xfrm>
              <a:off x="4056868" y="1524922"/>
              <a:ext cx="853047" cy="6408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56868" y="2165759"/>
              <a:ext cx="853047" cy="5833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56868" y="3408848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56867" y="2787304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056866" y="398248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056865" y="457258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056865" y="5122349"/>
              <a:ext cx="853047" cy="5866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56865" y="567538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56865" y="625574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481407" y="404006"/>
            <a:ext cx="4563794" cy="7234310"/>
          </a:xfrm>
          <a:prstGeom prst="rect">
            <a:avLst/>
          </a:prstGeom>
          <a:noFill/>
          <a:ln w="76200">
            <a:solidFill>
              <a:srgbClr val="C01EC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826393" y="569547"/>
            <a:ext cx="6970262" cy="828121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2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বলতো, আমরা কয়টি দশ ও এক পেলাম?</a:t>
            </a:r>
            <a:endParaRPr lang="en-US" sz="3627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520974" y="2458023"/>
            <a:ext cx="5581100" cy="596651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2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টি দশ ও ৯ টি এক মিলে কত হয়?</a:t>
            </a:r>
            <a:endParaRPr lang="en-US" sz="3627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3450349" y="703470"/>
            <a:ext cx="617806" cy="730305"/>
          </a:xfrm>
          <a:prstGeom prst="rightArrow">
            <a:avLst/>
          </a:prstGeom>
          <a:solidFill>
            <a:srgbClr val="C01EC4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97"/>
          </a:p>
        </p:txBody>
      </p:sp>
      <p:sp>
        <p:nvSpPr>
          <p:cNvPr id="40" name="TextBox 39"/>
          <p:cNvSpPr txBox="1"/>
          <p:nvPr/>
        </p:nvSpPr>
        <p:spPr>
          <a:xfrm>
            <a:off x="3852002" y="652189"/>
            <a:ext cx="1913603" cy="7898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533" b="1" dirty="0">
                <a:latin typeface="NikoshBAN" panose="02000000000000000000" pitchFamily="2" charset="0"/>
                <a:cs typeface="NikoshBAN" panose="02000000000000000000" pitchFamily="2" charset="0"/>
              </a:rPr>
              <a:t>২ টি দশ</a:t>
            </a:r>
            <a:endParaRPr lang="en-US" sz="453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4415804" y="4174847"/>
            <a:ext cx="617806" cy="730305"/>
          </a:xfrm>
          <a:prstGeom prst="rightArrow">
            <a:avLst/>
          </a:prstGeom>
          <a:solidFill>
            <a:srgbClr val="C01EC4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97"/>
          </a:p>
        </p:txBody>
      </p:sp>
      <p:sp>
        <p:nvSpPr>
          <p:cNvPr id="42" name="TextBox 41"/>
          <p:cNvSpPr txBox="1"/>
          <p:nvPr/>
        </p:nvSpPr>
        <p:spPr>
          <a:xfrm>
            <a:off x="4765598" y="4102881"/>
            <a:ext cx="1938244" cy="7898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533" b="1" dirty="0">
                <a:latin typeface="NikoshBAN" panose="02000000000000000000" pitchFamily="2" charset="0"/>
                <a:cs typeface="NikoshBAN" panose="02000000000000000000" pitchFamily="2" charset="0"/>
              </a:rPr>
              <a:t>৯ টি এক</a:t>
            </a:r>
            <a:endParaRPr lang="en-US" sz="453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588561" y="4059997"/>
            <a:ext cx="1797403" cy="1106782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2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 হয়</a:t>
            </a:r>
            <a:endParaRPr lang="en-US" sz="3627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724950" y="6139617"/>
            <a:ext cx="7235557" cy="596651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2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দ্বারা ২৯ টি গাছে আম ধরেছে বোঝানো হয়েছে। </a:t>
            </a:r>
            <a:endParaRPr lang="en-US" sz="3627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2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5362670" y="3951009"/>
            <a:ext cx="1298161" cy="3637325"/>
          </a:xfrm>
          <a:prstGeom prst="rect">
            <a:avLst/>
          </a:prstGeom>
          <a:solidFill>
            <a:srgbClr val="FFFF66">
              <a:alpha val="78039"/>
            </a:srgb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3632" tIns="51816" rIns="103632" bIns="51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97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2" t="47288" r="47569" b="17291"/>
          <a:stretch/>
        </p:blipFill>
        <p:spPr>
          <a:xfrm>
            <a:off x="7887456" y="4858970"/>
            <a:ext cx="2126818" cy="201555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4" name="Rounded Rectangular Callout 53"/>
          <p:cNvSpPr/>
          <p:nvPr/>
        </p:nvSpPr>
        <p:spPr>
          <a:xfrm>
            <a:off x="10378267" y="3846591"/>
            <a:ext cx="3684400" cy="2139319"/>
          </a:xfrm>
          <a:prstGeom prst="wedgeRoundRectCallout">
            <a:avLst>
              <a:gd name="adj1" fmla="val -56533"/>
              <a:gd name="adj2" fmla="val 6851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533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এখন একক স্থানের ৫ থেকে ৯ সরাতে পারিনা।</a:t>
            </a:r>
            <a:endParaRPr lang="en-US" sz="4533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47006" y="1377059"/>
            <a:ext cx="1967268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</a:t>
            </a:r>
            <a:r>
              <a:rPr lang="en-US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r>
              <a:rPr lang="en-US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IN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544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8285307" y="2993482"/>
            <a:ext cx="1490664" cy="357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7291506" y="571431"/>
            <a:ext cx="7352610" cy="615869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2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US" sz="3627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2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২৯, </a:t>
            </a:r>
            <a:r>
              <a:rPr lang="en-US" sz="3627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2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7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62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7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2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7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2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7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2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7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দেখিঃ</a:t>
            </a:r>
            <a:r>
              <a:rPr lang="bn-IN" sz="362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27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916355" y="856722"/>
            <a:ext cx="966790" cy="6651353"/>
            <a:chOff x="1591212" y="493001"/>
            <a:chExt cx="853050" cy="5868841"/>
          </a:xfrm>
        </p:grpSpPr>
        <p:sp>
          <p:nvSpPr>
            <p:cNvPr id="60" name="Rectangle 59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082717" y="862821"/>
            <a:ext cx="966790" cy="6651353"/>
            <a:chOff x="1591212" y="493001"/>
            <a:chExt cx="853050" cy="5868841"/>
          </a:xfrm>
        </p:grpSpPr>
        <p:sp>
          <p:nvSpPr>
            <p:cNvPr id="71" name="Rectangle 70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181302" y="862821"/>
            <a:ext cx="966790" cy="6651353"/>
            <a:chOff x="1591212" y="493001"/>
            <a:chExt cx="853050" cy="5868841"/>
          </a:xfrm>
        </p:grpSpPr>
        <p:sp>
          <p:nvSpPr>
            <p:cNvPr id="82" name="Rectangle 81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278417" y="856722"/>
            <a:ext cx="966790" cy="6651353"/>
            <a:chOff x="1591212" y="493001"/>
            <a:chExt cx="853050" cy="5868841"/>
          </a:xfrm>
        </p:grpSpPr>
        <p:sp>
          <p:nvSpPr>
            <p:cNvPr id="93" name="Rectangle 92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559894" y="4082079"/>
            <a:ext cx="966787" cy="3318473"/>
            <a:chOff x="8398944" y="1651937"/>
            <a:chExt cx="853047" cy="2928064"/>
          </a:xfrm>
          <a:solidFill>
            <a:schemeClr val="bg1"/>
          </a:solidFill>
        </p:grpSpPr>
        <p:sp>
          <p:nvSpPr>
            <p:cNvPr id="104" name="Rectangle 103"/>
            <p:cNvSpPr/>
            <p:nvPr/>
          </p:nvSpPr>
          <p:spPr>
            <a:xfrm>
              <a:off x="8398944" y="1651937"/>
              <a:ext cx="853047" cy="5833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8398944" y="2234291"/>
              <a:ext cx="853047" cy="5833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8398944" y="2845977"/>
              <a:ext cx="853047" cy="5833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8398944" y="3429350"/>
              <a:ext cx="853047" cy="5833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8398944" y="3996628"/>
              <a:ext cx="853047" cy="5833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813981" y="856722"/>
            <a:ext cx="6024089" cy="6644774"/>
          </a:xfrm>
          <a:prstGeom prst="rect">
            <a:avLst/>
          </a:prstGeom>
          <a:noFill/>
          <a:ln w="76200">
            <a:solidFill>
              <a:srgbClr val="C01EC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702484" y="1485315"/>
            <a:ext cx="2311790" cy="22808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3632" tIns="51816" rIns="103632" bIns="51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3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2" name="Left Arrow 111"/>
          <p:cNvSpPr/>
          <p:nvPr/>
        </p:nvSpPr>
        <p:spPr>
          <a:xfrm>
            <a:off x="6164306" y="4559254"/>
            <a:ext cx="1127200" cy="1119270"/>
          </a:xfrm>
          <a:prstGeom prst="leftArrow">
            <a:avLst/>
          </a:prstGeom>
          <a:solidFill>
            <a:srgbClr val="C01EC4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3632" tIns="51816" rIns="103632" bIns="51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97"/>
          </a:p>
        </p:txBody>
      </p:sp>
    </p:spTree>
    <p:extLst>
      <p:ext uri="{BB962C8B-B14F-4D97-AF65-F5344CB8AC3E}">
        <p14:creationId xmlns:p14="http://schemas.microsoft.com/office/powerpoint/2010/main" val="190068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54" grpId="0" animBg="1"/>
      <p:bldP spid="55" grpId="0"/>
      <p:bldP spid="58" grpId="0" animBg="1"/>
      <p:bldP spid="109" grpId="0" animBg="1"/>
      <p:bldP spid="110" grpId="0" animBg="1"/>
      <p:bldP spid="1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>
            <a:off x="5078844" y="560727"/>
            <a:ext cx="2818662" cy="6955302"/>
          </a:xfrm>
          <a:custGeom>
            <a:avLst/>
            <a:gdLst>
              <a:gd name="connsiteX0" fmla="*/ 74234 w 2219557"/>
              <a:gd name="connsiteY0" fmla="*/ 246184 h 6137031"/>
              <a:gd name="connsiteX1" fmla="*/ 91819 w 2219557"/>
              <a:gd name="connsiteY1" fmla="*/ 351692 h 6137031"/>
              <a:gd name="connsiteX2" fmla="*/ 126988 w 2219557"/>
              <a:gd name="connsiteY2" fmla="*/ 474784 h 6137031"/>
              <a:gd name="connsiteX3" fmla="*/ 109403 w 2219557"/>
              <a:gd name="connsiteY3" fmla="*/ 756138 h 6137031"/>
              <a:gd name="connsiteX4" fmla="*/ 91819 w 2219557"/>
              <a:gd name="connsiteY4" fmla="*/ 896815 h 6137031"/>
              <a:gd name="connsiteX5" fmla="*/ 74234 w 2219557"/>
              <a:gd name="connsiteY5" fmla="*/ 949569 h 6137031"/>
              <a:gd name="connsiteX6" fmla="*/ 39065 w 2219557"/>
              <a:gd name="connsiteY6" fmla="*/ 1090246 h 6137031"/>
              <a:gd name="connsiteX7" fmla="*/ 74234 w 2219557"/>
              <a:gd name="connsiteY7" fmla="*/ 1406769 h 6137031"/>
              <a:gd name="connsiteX8" fmla="*/ 109403 w 2219557"/>
              <a:gd name="connsiteY8" fmla="*/ 1512277 h 6137031"/>
              <a:gd name="connsiteX9" fmla="*/ 126988 w 2219557"/>
              <a:gd name="connsiteY9" fmla="*/ 1565031 h 6137031"/>
              <a:gd name="connsiteX10" fmla="*/ 109403 w 2219557"/>
              <a:gd name="connsiteY10" fmla="*/ 1969477 h 6137031"/>
              <a:gd name="connsiteX11" fmla="*/ 74234 w 2219557"/>
              <a:gd name="connsiteY11" fmla="*/ 2127738 h 6137031"/>
              <a:gd name="connsiteX12" fmla="*/ 91819 w 2219557"/>
              <a:gd name="connsiteY12" fmla="*/ 3270738 h 6137031"/>
              <a:gd name="connsiteX13" fmla="*/ 91819 w 2219557"/>
              <a:gd name="connsiteY13" fmla="*/ 3886200 h 6137031"/>
              <a:gd name="connsiteX14" fmla="*/ 56650 w 2219557"/>
              <a:gd name="connsiteY14" fmla="*/ 4202723 h 6137031"/>
              <a:gd name="connsiteX15" fmla="*/ 91819 w 2219557"/>
              <a:gd name="connsiteY15" fmla="*/ 4255477 h 6137031"/>
              <a:gd name="connsiteX16" fmla="*/ 144573 w 2219557"/>
              <a:gd name="connsiteY16" fmla="*/ 4273061 h 6137031"/>
              <a:gd name="connsiteX17" fmla="*/ 232496 w 2219557"/>
              <a:gd name="connsiteY17" fmla="*/ 4308231 h 6137031"/>
              <a:gd name="connsiteX18" fmla="*/ 162157 w 2219557"/>
              <a:gd name="connsiteY18" fmla="*/ 4413738 h 6137031"/>
              <a:gd name="connsiteX19" fmla="*/ 91819 w 2219557"/>
              <a:gd name="connsiteY19" fmla="*/ 4659923 h 6137031"/>
              <a:gd name="connsiteX20" fmla="*/ 74234 w 2219557"/>
              <a:gd name="connsiteY20" fmla="*/ 4765431 h 6137031"/>
              <a:gd name="connsiteX21" fmla="*/ 91819 w 2219557"/>
              <a:gd name="connsiteY21" fmla="*/ 4835769 h 6137031"/>
              <a:gd name="connsiteX22" fmla="*/ 109403 w 2219557"/>
              <a:gd name="connsiteY22" fmla="*/ 4888523 h 6137031"/>
              <a:gd name="connsiteX23" fmla="*/ 91819 w 2219557"/>
              <a:gd name="connsiteY23" fmla="*/ 4941277 h 6137031"/>
              <a:gd name="connsiteX24" fmla="*/ 74234 w 2219557"/>
              <a:gd name="connsiteY24" fmla="*/ 5011615 h 6137031"/>
              <a:gd name="connsiteX25" fmla="*/ 39065 w 2219557"/>
              <a:gd name="connsiteY25" fmla="*/ 5064369 h 6137031"/>
              <a:gd name="connsiteX26" fmla="*/ 21480 w 2219557"/>
              <a:gd name="connsiteY26" fmla="*/ 5117123 h 6137031"/>
              <a:gd name="connsiteX27" fmla="*/ 21480 w 2219557"/>
              <a:gd name="connsiteY27" fmla="*/ 5609492 h 6137031"/>
              <a:gd name="connsiteX28" fmla="*/ 39065 w 2219557"/>
              <a:gd name="connsiteY28" fmla="*/ 5662246 h 6137031"/>
              <a:gd name="connsiteX29" fmla="*/ 109403 w 2219557"/>
              <a:gd name="connsiteY29" fmla="*/ 5978769 h 6137031"/>
              <a:gd name="connsiteX30" fmla="*/ 214911 w 2219557"/>
              <a:gd name="connsiteY30" fmla="*/ 5996354 h 6137031"/>
              <a:gd name="connsiteX31" fmla="*/ 267665 w 2219557"/>
              <a:gd name="connsiteY31" fmla="*/ 6013938 h 6137031"/>
              <a:gd name="connsiteX32" fmla="*/ 355588 w 2219557"/>
              <a:gd name="connsiteY32" fmla="*/ 6084277 h 6137031"/>
              <a:gd name="connsiteX33" fmla="*/ 425927 w 2219557"/>
              <a:gd name="connsiteY33" fmla="*/ 6119446 h 6137031"/>
              <a:gd name="connsiteX34" fmla="*/ 531434 w 2219557"/>
              <a:gd name="connsiteY34" fmla="*/ 6137031 h 6137031"/>
              <a:gd name="connsiteX35" fmla="*/ 672111 w 2219557"/>
              <a:gd name="connsiteY35" fmla="*/ 6119446 h 6137031"/>
              <a:gd name="connsiteX36" fmla="*/ 830373 w 2219557"/>
              <a:gd name="connsiteY36" fmla="*/ 6084277 h 6137031"/>
              <a:gd name="connsiteX37" fmla="*/ 1428250 w 2219557"/>
              <a:gd name="connsiteY37" fmla="*/ 6066692 h 6137031"/>
              <a:gd name="connsiteX38" fmla="*/ 1516173 w 2219557"/>
              <a:gd name="connsiteY38" fmla="*/ 6049108 h 6137031"/>
              <a:gd name="connsiteX39" fmla="*/ 1568927 w 2219557"/>
              <a:gd name="connsiteY39" fmla="*/ 6031523 h 6137031"/>
              <a:gd name="connsiteX40" fmla="*/ 1744773 w 2219557"/>
              <a:gd name="connsiteY40" fmla="*/ 6049108 h 6137031"/>
              <a:gd name="connsiteX41" fmla="*/ 1815111 w 2219557"/>
              <a:gd name="connsiteY41" fmla="*/ 6066692 h 6137031"/>
              <a:gd name="connsiteX42" fmla="*/ 1920619 w 2219557"/>
              <a:gd name="connsiteY42" fmla="*/ 6101861 h 6137031"/>
              <a:gd name="connsiteX43" fmla="*/ 2008542 w 2219557"/>
              <a:gd name="connsiteY43" fmla="*/ 6084277 h 6137031"/>
              <a:gd name="connsiteX44" fmla="*/ 2078880 w 2219557"/>
              <a:gd name="connsiteY44" fmla="*/ 6066692 h 6137031"/>
              <a:gd name="connsiteX45" fmla="*/ 2096465 w 2219557"/>
              <a:gd name="connsiteY45" fmla="*/ 5908431 h 6137031"/>
              <a:gd name="connsiteX46" fmla="*/ 2131634 w 2219557"/>
              <a:gd name="connsiteY46" fmla="*/ 5715000 h 6137031"/>
              <a:gd name="connsiteX47" fmla="*/ 2149219 w 2219557"/>
              <a:gd name="connsiteY47" fmla="*/ 5081954 h 6137031"/>
              <a:gd name="connsiteX48" fmla="*/ 2131634 w 2219557"/>
              <a:gd name="connsiteY48" fmla="*/ 4114800 h 6137031"/>
              <a:gd name="connsiteX49" fmla="*/ 2114050 w 2219557"/>
              <a:gd name="connsiteY49" fmla="*/ 4062046 h 6137031"/>
              <a:gd name="connsiteX50" fmla="*/ 2078880 w 2219557"/>
              <a:gd name="connsiteY50" fmla="*/ 3938954 h 6137031"/>
              <a:gd name="connsiteX51" fmla="*/ 2043711 w 2219557"/>
              <a:gd name="connsiteY51" fmla="*/ 3833446 h 6137031"/>
              <a:gd name="connsiteX52" fmla="*/ 2078880 w 2219557"/>
              <a:gd name="connsiteY52" fmla="*/ 3780692 h 6137031"/>
              <a:gd name="connsiteX53" fmla="*/ 2149219 w 2219557"/>
              <a:gd name="connsiteY53" fmla="*/ 3798277 h 6137031"/>
              <a:gd name="connsiteX54" fmla="*/ 2219557 w 2219557"/>
              <a:gd name="connsiteY54" fmla="*/ 3710354 h 6137031"/>
              <a:gd name="connsiteX55" fmla="*/ 2149219 w 2219557"/>
              <a:gd name="connsiteY55" fmla="*/ 3622431 h 6137031"/>
              <a:gd name="connsiteX56" fmla="*/ 2096465 w 2219557"/>
              <a:gd name="connsiteY56" fmla="*/ 3499338 h 6137031"/>
              <a:gd name="connsiteX57" fmla="*/ 2078880 w 2219557"/>
              <a:gd name="connsiteY57" fmla="*/ 3182815 h 6137031"/>
              <a:gd name="connsiteX58" fmla="*/ 2008542 w 2219557"/>
              <a:gd name="connsiteY58" fmla="*/ 3165231 h 6137031"/>
              <a:gd name="connsiteX59" fmla="*/ 1990957 w 2219557"/>
              <a:gd name="connsiteY59" fmla="*/ 3112477 h 6137031"/>
              <a:gd name="connsiteX60" fmla="*/ 1955788 w 2219557"/>
              <a:gd name="connsiteY60" fmla="*/ 3024554 h 6137031"/>
              <a:gd name="connsiteX61" fmla="*/ 1938203 w 2219557"/>
              <a:gd name="connsiteY61" fmla="*/ 2919046 h 6137031"/>
              <a:gd name="connsiteX62" fmla="*/ 1850280 w 2219557"/>
              <a:gd name="connsiteY62" fmla="*/ 2795954 h 6137031"/>
              <a:gd name="connsiteX63" fmla="*/ 1779942 w 2219557"/>
              <a:gd name="connsiteY63" fmla="*/ 2778369 h 6137031"/>
              <a:gd name="connsiteX64" fmla="*/ 1604096 w 2219557"/>
              <a:gd name="connsiteY64" fmla="*/ 2795954 h 6137031"/>
              <a:gd name="connsiteX65" fmla="*/ 1551342 w 2219557"/>
              <a:gd name="connsiteY65" fmla="*/ 2813538 h 6137031"/>
              <a:gd name="connsiteX66" fmla="*/ 1445834 w 2219557"/>
              <a:gd name="connsiteY66" fmla="*/ 2831123 h 6137031"/>
              <a:gd name="connsiteX67" fmla="*/ 1393080 w 2219557"/>
              <a:gd name="connsiteY67" fmla="*/ 2848708 h 6137031"/>
              <a:gd name="connsiteX68" fmla="*/ 1252403 w 2219557"/>
              <a:gd name="connsiteY68" fmla="*/ 2883877 h 6137031"/>
              <a:gd name="connsiteX69" fmla="*/ 1129311 w 2219557"/>
              <a:gd name="connsiteY69" fmla="*/ 2848708 h 6137031"/>
              <a:gd name="connsiteX70" fmla="*/ 1111727 w 2219557"/>
              <a:gd name="connsiteY70" fmla="*/ 2795954 h 6137031"/>
              <a:gd name="connsiteX71" fmla="*/ 1094142 w 2219557"/>
              <a:gd name="connsiteY71" fmla="*/ 2725615 h 6137031"/>
              <a:gd name="connsiteX72" fmla="*/ 1076557 w 2219557"/>
              <a:gd name="connsiteY72" fmla="*/ 2514600 h 6137031"/>
              <a:gd name="connsiteX73" fmla="*/ 1111727 w 2219557"/>
              <a:gd name="connsiteY73" fmla="*/ 1951892 h 6137031"/>
              <a:gd name="connsiteX74" fmla="*/ 1129311 w 2219557"/>
              <a:gd name="connsiteY74" fmla="*/ 1811215 h 6137031"/>
              <a:gd name="connsiteX75" fmla="*/ 1146896 w 2219557"/>
              <a:gd name="connsiteY75" fmla="*/ 1565031 h 6137031"/>
              <a:gd name="connsiteX76" fmla="*/ 1129311 w 2219557"/>
              <a:gd name="connsiteY76" fmla="*/ 1230923 h 6137031"/>
              <a:gd name="connsiteX77" fmla="*/ 1094142 w 2219557"/>
              <a:gd name="connsiteY77" fmla="*/ 562708 h 6137031"/>
              <a:gd name="connsiteX78" fmla="*/ 1076557 w 2219557"/>
              <a:gd name="connsiteY78" fmla="*/ 369277 h 6137031"/>
              <a:gd name="connsiteX79" fmla="*/ 1058973 w 2219557"/>
              <a:gd name="connsiteY79" fmla="*/ 316523 h 6137031"/>
              <a:gd name="connsiteX80" fmla="*/ 1041388 w 2219557"/>
              <a:gd name="connsiteY80" fmla="*/ 35169 h 6137031"/>
              <a:gd name="connsiteX81" fmla="*/ 935880 w 2219557"/>
              <a:gd name="connsiteY81" fmla="*/ 0 h 6137031"/>
              <a:gd name="connsiteX82" fmla="*/ 425927 w 2219557"/>
              <a:gd name="connsiteY82" fmla="*/ 17584 h 6137031"/>
              <a:gd name="connsiteX83" fmla="*/ 285250 w 2219557"/>
              <a:gd name="connsiteY83" fmla="*/ 52754 h 6137031"/>
              <a:gd name="connsiteX84" fmla="*/ 197327 w 2219557"/>
              <a:gd name="connsiteY84" fmla="*/ 70338 h 6137031"/>
              <a:gd name="connsiteX85" fmla="*/ 56650 w 2219557"/>
              <a:gd name="connsiteY85" fmla="*/ 105508 h 6137031"/>
              <a:gd name="connsiteX86" fmla="*/ 3896 w 2219557"/>
              <a:gd name="connsiteY86" fmla="*/ 334108 h 6137031"/>
              <a:gd name="connsiteX87" fmla="*/ 3896 w 2219557"/>
              <a:gd name="connsiteY87" fmla="*/ 351692 h 613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219557" h="6137031">
                <a:moveTo>
                  <a:pt x="74234" y="246184"/>
                </a:moveTo>
                <a:cubicBezTo>
                  <a:pt x="80096" y="281353"/>
                  <a:pt x="84827" y="316730"/>
                  <a:pt x="91819" y="351692"/>
                </a:cubicBezTo>
                <a:cubicBezTo>
                  <a:pt x="102861" y="406902"/>
                  <a:pt x="110225" y="424498"/>
                  <a:pt x="126988" y="474784"/>
                </a:cubicBezTo>
                <a:cubicBezTo>
                  <a:pt x="159790" y="671592"/>
                  <a:pt x="142530" y="491115"/>
                  <a:pt x="109403" y="756138"/>
                </a:cubicBezTo>
                <a:cubicBezTo>
                  <a:pt x="103542" y="803030"/>
                  <a:pt x="100273" y="850320"/>
                  <a:pt x="91819" y="896815"/>
                </a:cubicBezTo>
                <a:cubicBezTo>
                  <a:pt x="88503" y="915052"/>
                  <a:pt x="78730" y="931587"/>
                  <a:pt x="74234" y="949569"/>
                </a:cubicBezTo>
                <a:lnTo>
                  <a:pt x="39065" y="1090246"/>
                </a:lnTo>
                <a:cubicBezTo>
                  <a:pt x="43693" y="1141155"/>
                  <a:pt x="58191" y="1337249"/>
                  <a:pt x="74234" y="1406769"/>
                </a:cubicBezTo>
                <a:cubicBezTo>
                  <a:pt x="82570" y="1442891"/>
                  <a:pt x="97680" y="1477108"/>
                  <a:pt x="109403" y="1512277"/>
                </a:cubicBezTo>
                <a:lnTo>
                  <a:pt x="126988" y="1565031"/>
                </a:lnTo>
                <a:cubicBezTo>
                  <a:pt x="121126" y="1699846"/>
                  <a:pt x="121999" y="1835123"/>
                  <a:pt x="109403" y="1969477"/>
                </a:cubicBezTo>
                <a:cubicBezTo>
                  <a:pt x="104359" y="2023282"/>
                  <a:pt x="74964" y="2073702"/>
                  <a:pt x="74234" y="2127738"/>
                </a:cubicBezTo>
                <a:cubicBezTo>
                  <a:pt x="69085" y="2508748"/>
                  <a:pt x="85957" y="2889738"/>
                  <a:pt x="91819" y="3270738"/>
                </a:cubicBezTo>
                <a:cubicBezTo>
                  <a:pt x="11759" y="3510912"/>
                  <a:pt x="105345" y="3209898"/>
                  <a:pt x="91819" y="3886200"/>
                </a:cubicBezTo>
                <a:cubicBezTo>
                  <a:pt x="89696" y="3992336"/>
                  <a:pt x="56650" y="4202723"/>
                  <a:pt x="56650" y="4202723"/>
                </a:cubicBezTo>
                <a:cubicBezTo>
                  <a:pt x="68373" y="4220308"/>
                  <a:pt x="75316" y="4242275"/>
                  <a:pt x="91819" y="4255477"/>
                </a:cubicBezTo>
                <a:cubicBezTo>
                  <a:pt x="106293" y="4267056"/>
                  <a:pt x="127217" y="4266553"/>
                  <a:pt x="144573" y="4273061"/>
                </a:cubicBezTo>
                <a:cubicBezTo>
                  <a:pt x="174129" y="4284144"/>
                  <a:pt x="203188" y="4296508"/>
                  <a:pt x="232496" y="4308231"/>
                </a:cubicBezTo>
                <a:cubicBezTo>
                  <a:pt x="209050" y="4343400"/>
                  <a:pt x="175523" y="4373639"/>
                  <a:pt x="162157" y="4413738"/>
                </a:cubicBezTo>
                <a:cubicBezTo>
                  <a:pt x="134282" y="4497363"/>
                  <a:pt x="106540" y="4571600"/>
                  <a:pt x="91819" y="4659923"/>
                </a:cubicBezTo>
                <a:lnTo>
                  <a:pt x="74234" y="4765431"/>
                </a:lnTo>
                <a:cubicBezTo>
                  <a:pt x="80096" y="4788877"/>
                  <a:pt x="85180" y="4812531"/>
                  <a:pt x="91819" y="4835769"/>
                </a:cubicBezTo>
                <a:cubicBezTo>
                  <a:pt x="96911" y="4853592"/>
                  <a:pt x="109403" y="4869987"/>
                  <a:pt x="109403" y="4888523"/>
                </a:cubicBezTo>
                <a:cubicBezTo>
                  <a:pt x="109403" y="4907059"/>
                  <a:pt x="96911" y="4923454"/>
                  <a:pt x="91819" y="4941277"/>
                </a:cubicBezTo>
                <a:cubicBezTo>
                  <a:pt x="85180" y="4964515"/>
                  <a:pt x="83754" y="4989401"/>
                  <a:pt x="74234" y="5011615"/>
                </a:cubicBezTo>
                <a:cubicBezTo>
                  <a:pt x="65909" y="5031040"/>
                  <a:pt x="48516" y="5045466"/>
                  <a:pt x="39065" y="5064369"/>
                </a:cubicBezTo>
                <a:cubicBezTo>
                  <a:pt x="30775" y="5080948"/>
                  <a:pt x="27342" y="5099538"/>
                  <a:pt x="21480" y="5117123"/>
                </a:cubicBezTo>
                <a:cubicBezTo>
                  <a:pt x="-7162" y="5346268"/>
                  <a:pt x="-7158" y="5280156"/>
                  <a:pt x="21480" y="5609492"/>
                </a:cubicBezTo>
                <a:cubicBezTo>
                  <a:pt x="23086" y="5627958"/>
                  <a:pt x="33203" y="5644661"/>
                  <a:pt x="39065" y="5662246"/>
                </a:cubicBezTo>
                <a:cubicBezTo>
                  <a:pt x="52479" y="5890286"/>
                  <a:pt x="-37069" y="5946219"/>
                  <a:pt x="109403" y="5978769"/>
                </a:cubicBezTo>
                <a:cubicBezTo>
                  <a:pt x="144208" y="5986504"/>
                  <a:pt x="180106" y="5988620"/>
                  <a:pt x="214911" y="5996354"/>
                </a:cubicBezTo>
                <a:cubicBezTo>
                  <a:pt x="233005" y="6000375"/>
                  <a:pt x="250080" y="6008077"/>
                  <a:pt x="267665" y="6013938"/>
                </a:cubicBezTo>
                <a:cubicBezTo>
                  <a:pt x="306178" y="6052452"/>
                  <a:pt x="303827" y="6054700"/>
                  <a:pt x="355588" y="6084277"/>
                </a:cubicBezTo>
                <a:cubicBezTo>
                  <a:pt x="378348" y="6097283"/>
                  <a:pt x="400819" y="6111914"/>
                  <a:pt x="425927" y="6119446"/>
                </a:cubicBezTo>
                <a:cubicBezTo>
                  <a:pt x="460077" y="6129691"/>
                  <a:pt x="496265" y="6131169"/>
                  <a:pt x="531434" y="6137031"/>
                </a:cubicBezTo>
                <a:cubicBezTo>
                  <a:pt x="578326" y="6131169"/>
                  <a:pt x="625616" y="6127900"/>
                  <a:pt x="672111" y="6119446"/>
                </a:cubicBezTo>
                <a:cubicBezTo>
                  <a:pt x="801250" y="6095966"/>
                  <a:pt x="624716" y="6094560"/>
                  <a:pt x="830373" y="6084277"/>
                </a:cubicBezTo>
                <a:cubicBezTo>
                  <a:pt x="1029503" y="6074321"/>
                  <a:pt x="1228958" y="6072554"/>
                  <a:pt x="1428250" y="6066692"/>
                </a:cubicBezTo>
                <a:cubicBezTo>
                  <a:pt x="1457558" y="6060831"/>
                  <a:pt x="1487177" y="6056357"/>
                  <a:pt x="1516173" y="6049108"/>
                </a:cubicBezTo>
                <a:cubicBezTo>
                  <a:pt x="1534155" y="6044612"/>
                  <a:pt x="1550391" y="6031523"/>
                  <a:pt x="1568927" y="6031523"/>
                </a:cubicBezTo>
                <a:cubicBezTo>
                  <a:pt x="1627835" y="6031523"/>
                  <a:pt x="1686158" y="6043246"/>
                  <a:pt x="1744773" y="6049108"/>
                </a:cubicBezTo>
                <a:cubicBezTo>
                  <a:pt x="1768219" y="6054969"/>
                  <a:pt x="1791963" y="6059748"/>
                  <a:pt x="1815111" y="6066692"/>
                </a:cubicBezTo>
                <a:cubicBezTo>
                  <a:pt x="1850619" y="6077344"/>
                  <a:pt x="1920619" y="6101861"/>
                  <a:pt x="1920619" y="6101861"/>
                </a:cubicBezTo>
                <a:cubicBezTo>
                  <a:pt x="1949927" y="6096000"/>
                  <a:pt x="1979366" y="6090761"/>
                  <a:pt x="2008542" y="6084277"/>
                </a:cubicBezTo>
                <a:cubicBezTo>
                  <a:pt x="2032134" y="6079034"/>
                  <a:pt x="2068072" y="6088308"/>
                  <a:pt x="2078880" y="6066692"/>
                </a:cubicBezTo>
                <a:cubicBezTo>
                  <a:pt x="2102617" y="6019217"/>
                  <a:pt x="2089881" y="5961099"/>
                  <a:pt x="2096465" y="5908431"/>
                </a:cubicBezTo>
                <a:cubicBezTo>
                  <a:pt x="2112217" y="5782417"/>
                  <a:pt x="2107059" y="5813301"/>
                  <a:pt x="2131634" y="5715000"/>
                </a:cubicBezTo>
                <a:cubicBezTo>
                  <a:pt x="2137496" y="5503985"/>
                  <a:pt x="2149219" y="5293051"/>
                  <a:pt x="2149219" y="5081954"/>
                </a:cubicBezTo>
                <a:cubicBezTo>
                  <a:pt x="2149219" y="4759516"/>
                  <a:pt x="2142746" y="4437046"/>
                  <a:pt x="2131634" y="4114800"/>
                </a:cubicBezTo>
                <a:cubicBezTo>
                  <a:pt x="2130995" y="4096275"/>
                  <a:pt x="2119142" y="4079869"/>
                  <a:pt x="2114050" y="4062046"/>
                </a:cubicBezTo>
                <a:cubicBezTo>
                  <a:pt x="2069897" y="3907511"/>
                  <a:pt x="2121036" y="4065420"/>
                  <a:pt x="2078880" y="3938954"/>
                </a:cubicBezTo>
                <a:cubicBezTo>
                  <a:pt x="2131601" y="3780793"/>
                  <a:pt x="2072983" y="4009072"/>
                  <a:pt x="2043711" y="3833446"/>
                </a:cubicBezTo>
                <a:cubicBezTo>
                  <a:pt x="2040237" y="3812599"/>
                  <a:pt x="2067157" y="3798277"/>
                  <a:pt x="2078880" y="3780692"/>
                </a:cubicBezTo>
                <a:cubicBezTo>
                  <a:pt x="2102326" y="3786554"/>
                  <a:pt x="2125294" y="3801695"/>
                  <a:pt x="2149219" y="3798277"/>
                </a:cubicBezTo>
                <a:cubicBezTo>
                  <a:pt x="2204897" y="3790323"/>
                  <a:pt x="2206252" y="3750271"/>
                  <a:pt x="2219557" y="3710354"/>
                </a:cubicBezTo>
                <a:cubicBezTo>
                  <a:pt x="2191197" y="3681994"/>
                  <a:pt x="2165855" y="3661248"/>
                  <a:pt x="2149219" y="3622431"/>
                </a:cubicBezTo>
                <a:cubicBezTo>
                  <a:pt x="2081086" y="3463455"/>
                  <a:pt x="2184760" y="3631782"/>
                  <a:pt x="2096465" y="3499338"/>
                </a:cubicBezTo>
                <a:cubicBezTo>
                  <a:pt x="2090603" y="3393830"/>
                  <a:pt x="2105772" y="3285006"/>
                  <a:pt x="2078880" y="3182815"/>
                </a:cubicBezTo>
                <a:cubicBezTo>
                  <a:pt x="2072730" y="3159443"/>
                  <a:pt x="2027414" y="3180328"/>
                  <a:pt x="2008542" y="3165231"/>
                </a:cubicBezTo>
                <a:cubicBezTo>
                  <a:pt x="1994068" y="3153652"/>
                  <a:pt x="1997465" y="3129833"/>
                  <a:pt x="1990957" y="3112477"/>
                </a:cubicBezTo>
                <a:cubicBezTo>
                  <a:pt x="1979874" y="3082921"/>
                  <a:pt x="1967511" y="3053862"/>
                  <a:pt x="1955788" y="3024554"/>
                </a:cubicBezTo>
                <a:cubicBezTo>
                  <a:pt x="1949926" y="2989385"/>
                  <a:pt x="1946850" y="2953636"/>
                  <a:pt x="1938203" y="2919046"/>
                </a:cubicBezTo>
                <a:cubicBezTo>
                  <a:pt x="1910473" y="2808125"/>
                  <a:pt x="1931553" y="2819175"/>
                  <a:pt x="1850280" y="2795954"/>
                </a:cubicBezTo>
                <a:cubicBezTo>
                  <a:pt x="1827042" y="2789315"/>
                  <a:pt x="1803388" y="2784231"/>
                  <a:pt x="1779942" y="2778369"/>
                </a:cubicBezTo>
                <a:cubicBezTo>
                  <a:pt x="1721327" y="2784231"/>
                  <a:pt x="1662319" y="2786997"/>
                  <a:pt x="1604096" y="2795954"/>
                </a:cubicBezTo>
                <a:cubicBezTo>
                  <a:pt x="1585776" y="2798772"/>
                  <a:pt x="1569436" y="2809517"/>
                  <a:pt x="1551342" y="2813538"/>
                </a:cubicBezTo>
                <a:cubicBezTo>
                  <a:pt x="1516537" y="2821272"/>
                  <a:pt x="1480639" y="2823388"/>
                  <a:pt x="1445834" y="2831123"/>
                </a:cubicBezTo>
                <a:cubicBezTo>
                  <a:pt x="1427740" y="2835144"/>
                  <a:pt x="1410963" y="2843831"/>
                  <a:pt x="1393080" y="2848708"/>
                </a:cubicBezTo>
                <a:cubicBezTo>
                  <a:pt x="1346448" y="2861426"/>
                  <a:pt x="1252403" y="2883877"/>
                  <a:pt x="1252403" y="2883877"/>
                </a:cubicBezTo>
                <a:cubicBezTo>
                  <a:pt x="1211372" y="2872154"/>
                  <a:pt x="1165497" y="2871324"/>
                  <a:pt x="1129311" y="2848708"/>
                </a:cubicBezTo>
                <a:cubicBezTo>
                  <a:pt x="1113593" y="2838884"/>
                  <a:pt x="1116819" y="2813777"/>
                  <a:pt x="1111727" y="2795954"/>
                </a:cubicBezTo>
                <a:cubicBezTo>
                  <a:pt x="1105088" y="2772716"/>
                  <a:pt x="1100004" y="2749061"/>
                  <a:pt x="1094142" y="2725615"/>
                </a:cubicBezTo>
                <a:cubicBezTo>
                  <a:pt x="1088280" y="2655277"/>
                  <a:pt x="1076557" y="2585182"/>
                  <a:pt x="1076557" y="2514600"/>
                </a:cubicBezTo>
                <a:cubicBezTo>
                  <a:pt x="1076557" y="2359014"/>
                  <a:pt x="1093842" y="2121805"/>
                  <a:pt x="1111727" y="1951892"/>
                </a:cubicBezTo>
                <a:cubicBezTo>
                  <a:pt x="1116674" y="1904894"/>
                  <a:pt x="1125033" y="1858278"/>
                  <a:pt x="1129311" y="1811215"/>
                </a:cubicBezTo>
                <a:cubicBezTo>
                  <a:pt x="1136759" y="1729282"/>
                  <a:pt x="1141034" y="1647092"/>
                  <a:pt x="1146896" y="1565031"/>
                </a:cubicBezTo>
                <a:cubicBezTo>
                  <a:pt x="1141034" y="1453662"/>
                  <a:pt x="1133439" y="1342370"/>
                  <a:pt x="1129311" y="1230923"/>
                </a:cubicBezTo>
                <a:cubicBezTo>
                  <a:pt x="1105159" y="578818"/>
                  <a:pt x="1177176" y="811802"/>
                  <a:pt x="1094142" y="562708"/>
                </a:cubicBezTo>
                <a:cubicBezTo>
                  <a:pt x="1088280" y="498231"/>
                  <a:pt x="1085713" y="433369"/>
                  <a:pt x="1076557" y="369277"/>
                </a:cubicBezTo>
                <a:cubicBezTo>
                  <a:pt x="1073936" y="350927"/>
                  <a:pt x="1060913" y="334957"/>
                  <a:pt x="1058973" y="316523"/>
                </a:cubicBezTo>
                <a:cubicBezTo>
                  <a:pt x="1049136" y="223072"/>
                  <a:pt x="1075446" y="122747"/>
                  <a:pt x="1041388" y="35169"/>
                </a:cubicBezTo>
                <a:cubicBezTo>
                  <a:pt x="1027951" y="618"/>
                  <a:pt x="935880" y="0"/>
                  <a:pt x="935880" y="0"/>
                </a:cubicBezTo>
                <a:cubicBezTo>
                  <a:pt x="765896" y="5861"/>
                  <a:pt x="595719" y="7596"/>
                  <a:pt x="425927" y="17584"/>
                </a:cubicBezTo>
                <a:cubicBezTo>
                  <a:pt x="341162" y="22570"/>
                  <a:pt x="353127" y="35785"/>
                  <a:pt x="285250" y="52754"/>
                </a:cubicBezTo>
                <a:cubicBezTo>
                  <a:pt x="256254" y="60003"/>
                  <a:pt x="226323" y="63089"/>
                  <a:pt x="197327" y="70338"/>
                </a:cubicBezTo>
                <a:cubicBezTo>
                  <a:pt x="-18992" y="124417"/>
                  <a:pt x="380769" y="40683"/>
                  <a:pt x="56650" y="105508"/>
                </a:cubicBezTo>
                <a:cubicBezTo>
                  <a:pt x="12456" y="238087"/>
                  <a:pt x="22158" y="188011"/>
                  <a:pt x="3896" y="334108"/>
                </a:cubicBezTo>
                <a:cubicBezTo>
                  <a:pt x="3169" y="339924"/>
                  <a:pt x="3896" y="345831"/>
                  <a:pt x="3896" y="351692"/>
                </a:cubicBezTo>
              </a:path>
            </a:pathLst>
          </a:cu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3632" tIns="51816" rIns="103632" bIns="51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97"/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7" t="10209" r="9768" b="56666"/>
          <a:stretch/>
        </p:blipFill>
        <p:spPr>
          <a:xfrm>
            <a:off x="9301513" y="4588823"/>
            <a:ext cx="2582952" cy="207237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28" name="Rounded Rectangular Callout 127"/>
          <p:cNvSpPr/>
          <p:nvPr/>
        </p:nvSpPr>
        <p:spPr>
          <a:xfrm>
            <a:off x="10211771" y="1064800"/>
            <a:ext cx="4000174" cy="2508113"/>
          </a:xfrm>
          <a:prstGeom prst="wedgeRoundRectCallout">
            <a:avLst>
              <a:gd name="adj1" fmla="val -50042"/>
              <a:gd name="adj2" fmla="val 80621"/>
              <a:gd name="adj3" fmla="val 16667"/>
            </a:avLst>
          </a:prstGeom>
          <a:solidFill>
            <a:srgbClr val="92D050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33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533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33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533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4533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533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4533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সরাতে</a:t>
            </a:r>
            <a:r>
              <a:rPr lang="bn-IN" sz="4533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পারি,</a:t>
            </a:r>
            <a:r>
              <a:rPr lang="en-US" sz="4533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33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533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33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533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33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533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533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533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961620" y="673257"/>
            <a:ext cx="966790" cy="6651353"/>
            <a:chOff x="1591212" y="493001"/>
            <a:chExt cx="853050" cy="5868841"/>
          </a:xfrm>
        </p:grpSpPr>
        <p:sp>
          <p:nvSpPr>
            <p:cNvPr id="59" name="Rectangle 58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089752" y="699747"/>
            <a:ext cx="966790" cy="6651353"/>
            <a:chOff x="1591212" y="493001"/>
            <a:chExt cx="853050" cy="5868841"/>
          </a:xfrm>
        </p:grpSpPr>
        <p:sp>
          <p:nvSpPr>
            <p:cNvPr id="71" name="Rectangle 70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226639" y="699747"/>
            <a:ext cx="966790" cy="6651353"/>
            <a:chOff x="1591212" y="493001"/>
            <a:chExt cx="853050" cy="5868841"/>
          </a:xfrm>
        </p:grpSpPr>
        <p:sp>
          <p:nvSpPr>
            <p:cNvPr id="84" name="Rectangle 83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384266" y="712702"/>
            <a:ext cx="1013399" cy="6651353"/>
            <a:chOff x="1591212" y="493001"/>
            <a:chExt cx="853050" cy="5868841"/>
          </a:xfrm>
          <a:solidFill>
            <a:schemeClr val="bg1"/>
          </a:solidFill>
        </p:grpSpPr>
        <p:sp>
          <p:nvSpPr>
            <p:cNvPr id="97" name="Rectangle 96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482851" y="3985636"/>
            <a:ext cx="966787" cy="3318473"/>
            <a:chOff x="8398944" y="1651937"/>
            <a:chExt cx="853047" cy="2928064"/>
          </a:xfrm>
          <a:solidFill>
            <a:schemeClr val="bg1"/>
          </a:solidFill>
        </p:grpSpPr>
        <p:sp>
          <p:nvSpPr>
            <p:cNvPr id="110" name="Rectangle 109"/>
            <p:cNvSpPr/>
            <p:nvPr/>
          </p:nvSpPr>
          <p:spPr>
            <a:xfrm>
              <a:off x="8398944" y="1651937"/>
              <a:ext cx="853047" cy="5833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398944" y="2234291"/>
              <a:ext cx="853047" cy="5833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8398944" y="2845977"/>
              <a:ext cx="853047" cy="5833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8398944" y="3429350"/>
              <a:ext cx="853047" cy="5833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8398944" y="3996628"/>
              <a:ext cx="853047" cy="5833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5" name="Rectangle 114"/>
          <p:cNvSpPr/>
          <p:nvPr/>
        </p:nvSpPr>
        <p:spPr>
          <a:xfrm>
            <a:off x="1800282" y="458372"/>
            <a:ext cx="6024089" cy="7160014"/>
          </a:xfrm>
          <a:prstGeom prst="rect">
            <a:avLst/>
          </a:prstGeom>
          <a:noFill/>
          <a:ln w="76200">
            <a:solidFill>
              <a:srgbClr val="C01EC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6" name="Left Arrow 175"/>
          <p:cNvSpPr/>
          <p:nvPr/>
        </p:nvSpPr>
        <p:spPr>
          <a:xfrm>
            <a:off x="7897505" y="4743768"/>
            <a:ext cx="1127200" cy="1119270"/>
          </a:xfrm>
          <a:prstGeom prst="leftArrow">
            <a:avLst/>
          </a:prstGeom>
          <a:solidFill>
            <a:srgbClr val="C01EC4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3632" tIns="51816" rIns="103632" bIns="51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97"/>
          </a:p>
        </p:txBody>
      </p:sp>
    </p:spTree>
    <p:extLst>
      <p:ext uri="{BB962C8B-B14F-4D97-AF65-F5344CB8AC3E}">
        <p14:creationId xmlns:p14="http://schemas.microsoft.com/office/powerpoint/2010/main" val="57924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8" grpId="0" animBg="1"/>
      <p:bldP spid="115" grpId="0" animBg="1"/>
      <p:bldP spid="1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01831" y="16888"/>
            <a:ext cx="8241982" cy="720197"/>
          </a:xfrm>
          <a:prstGeom prst="rect">
            <a:avLst/>
          </a:prstGeom>
          <a:noFill/>
          <a:ln w="57150">
            <a:solidFill>
              <a:srgbClr val="C01EC4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08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থেকে ২৯ , কিভাবে বিয়োগ করা যায় তা দেখিঃ</a:t>
            </a:r>
            <a:endParaRPr lang="en-US" sz="408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996887"/>
              </p:ext>
            </p:extLst>
          </p:nvPr>
        </p:nvGraphicFramePr>
        <p:xfrm>
          <a:off x="411958" y="675362"/>
          <a:ext cx="6982756" cy="69380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7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5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5314">
                <a:tc>
                  <a:txBody>
                    <a:bodyPr/>
                    <a:lstStyle/>
                    <a:p>
                      <a:r>
                        <a:rPr lang="bn-IN" sz="45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দশক</a:t>
                      </a:r>
                      <a:r>
                        <a:rPr lang="bn-IN" sz="45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5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bn-IN" sz="45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45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r>
                        <a:rPr lang="bn-IN" sz="45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</a:t>
                      </a:r>
                      <a:endParaRPr lang="en-US" sz="45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2697">
                <a:tc>
                  <a:txBody>
                    <a:bodyPr/>
                    <a:lstStyle/>
                    <a:p>
                      <a:endParaRPr lang="en-US" sz="45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endParaRPr lang="en-US" sz="45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34432" y="1743339"/>
            <a:ext cx="881483" cy="5629810"/>
            <a:chOff x="1591212" y="493001"/>
            <a:chExt cx="853050" cy="5868841"/>
          </a:xfrm>
        </p:grpSpPr>
        <p:sp>
          <p:nvSpPr>
            <p:cNvPr id="5" name="Rectangle 4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756176" y="3916802"/>
            <a:ext cx="843405" cy="3318473"/>
            <a:chOff x="8398944" y="1651937"/>
            <a:chExt cx="853047" cy="2928064"/>
          </a:xfrm>
        </p:grpSpPr>
        <p:sp>
          <p:nvSpPr>
            <p:cNvPr id="50" name="Rectangle 49"/>
            <p:cNvSpPr/>
            <p:nvPr/>
          </p:nvSpPr>
          <p:spPr>
            <a:xfrm>
              <a:off x="8398944" y="1651937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398944" y="223429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398944" y="2845977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398944" y="3429350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398944" y="3996628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787980" y="1743339"/>
            <a:ext cx="881483" cy="5629810"/>
            <a:chOff x="1591212" y="493001"/>
            <a:chExt cx="853050" cy="5868841"/>
          </a:xfrm>
        </p:grpSpPr>
        <p:sp>
          <p:nvSpPr>
            <p:cNvPr id="59" name="Rectangle 58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804053" y="1684629"/>
            <a:ext cx="881483" cy="5629810"/>
            <a:chOff x="1591212" y="493001"/>
            <a:chExt cx="853050" cy="5868841"/>
          </a:xfrm>
        </p:grpSpPr>
        <p:sp>
          <p:nvSpPr>
            <p:cNvPr id="70" name="Rectangle 69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857601" y="1684629"/>
            <a:ext cx="881483" cy="5629810"/>
            <a:chOff x="1591212" y="493001"/>
            <a:chExt cx="853050" cy="5868841"/>
          </a:xfrm>
        </p:grpSpPr>
        <p:sp>
          <p:nvSpPr>
            <p:cNvPr id="81" name="Rectangle 80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8352118" y="1275175"/>
            <a:ext cx="1967268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</a:t>
            </a:r>
            <a:r>
              <a:rPr lang="en-US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r>
              <a:rPr lang="en-US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IN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544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8492268" y="2990880"/>
            <a:ext cx="168696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Flowchart: Off-page Connector 95"/>
          <p:cNvSpPr/>
          <p:nvPr/>
        </p:nvSpPr>
        <p:spPr>
          <a:xfrm>
            <a:off x="8008873" y="1275175"/>
            <a:ext cx="2645876" cy="2658069"/>
          </a:xfrm>
          <a:prstGeom prst="flowChartOffpageConnec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/>
          <p:cNvCxnSpPr/>
          <p:nvPr/>
        </p:nvCxnSpPr>
        <p:spPr>
          <a:xfrm>
            <a:off x="9335752" y="1136401"/>
            <a:ext cx="0" cy="2887475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9936787" y="1068278"/>
            <a:ext cx="0" cy="2848524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8714275" y="1113616"/>
            <a:ext cx="0" cy="2848524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0681544" y="1450384"/>
            <a:ext cx="466227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স্থানের সংখ্যার পাশে খাড়াভাবে দাগ টানি।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40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1" grpId="0"/>
      <p:bldP spid="96" grpId="0" animBg="1"/>
      <p:bldP spid="1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ight Arrow Callout 72"/>
          <p:cNvSpPr/>
          <p:nvPr/>
        </p:nvSpPr>
        <p:spPr>
          <a:xfrm>
            <a:off x="3750032" y="1459486"/>
            <a:ext cx="2101745" cy="5724565"/>
          </a:xfrm>
          <a:prstGeom prst="rightArrowCallout">
            <a:avLst/>
          </a:prstGeom>
          <a:solidFill>
            <a:srgbClr val="EEF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391534"/>
              </p:ext>
            </p:extLst>
          </p:nvPr>
        </p:nvGraphicFramePr>
        <p:xfrm>
          <a:off x="530586" y="425887"/>
          <a:ext cx="7292426" cy="7011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9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8476">
                <a:tc>
                  <a:txBody>
                    <a:bodyPr/>
                    <a:lstStyle/>
                    <a:p>
                      <a:r>
                        <a:rPr lang="bn-IN" sz="45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দশক</a:t>
                      </a:r>
                      <a:r>
                        <a:rPr lang="bn-IN" sz="45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5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bn-IN" sz="45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45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r>
                        <a:rPr lang="bn-IN" sz="45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</a:t>
                      </a:r>
                      <a:endParaRPr lang="en-US" sz="45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820">
                <a:tc>
                  <a:txBody>
                    <a:bodyPr/>
                    <a:lstStyle/>
                    <a:p>
                      <a:endParaRPr lang="en-US" sz="45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endParaRPr lang="en-US" sz="45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52118" y="1275175"/>
            <a:ext cx="1967268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</a:t>
            </a:r>
            <a:r>
              <a:rPr lang="en-US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r>
              <a:rPr lang="en-US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IN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544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492268" y="2990880"/>
            <a:ext cx="168696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552572" y="906381"/>
            <a:ext cx="0" cy="2887475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335752" y="925856"/>
            <a:ext cx="0" cy="2848524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050737" y="872083"/>
            <a:ext cx="0" cy="2848524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 rot="10800000">
            <a:off x="8045028" y="636354"/>
            <a:ext cx="2325757" cy="3427528"/>
          </a:xfrm>
          <a:prstGeom prst="wedgeRoundRectCallout">
            <a:avLst>
              <a:gd name="adj1" fmla="val -85790"/>
              <a:gd name="adj2" fmla="val 6559"/>
              <a:gd name="adj3" fmla="val 1666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732774" y="719990"/>
            <a:ext cx="3087990" cy="11492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3627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এককের স্থানের অঙ্ক বিয়োগ করি</a:t>
            </a:r>
            <a:endParaRPr lang="en-US" sz="3627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62221" y="2209084"/>
            <a:ext cx="423072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৫ থেকে ৯ বিয়োগ করতে পারি না। তাই দশকের স্থান থেকে ১ দশ এককের স্থানে সরাই।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83258" y="1516958"/>
            <a:ext cx="881483" cy="5629810"/>
            <a:chOff x="1591212" y="493001"/>
            <a:chExt cx="853050" cy="5868841"/>
          </a:xfrm>
        </p:grpSpPr>
        <p:sp>
          <p:nvSpPr>
            <p:cNvPr id="12" name="Rectangle 11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09575" y="1510700"/>
            <a:ext cx="881483" cy="5629810"/>
            <a:chOff x="1591212" y="493001"/>
            <a:chExt cx="853050" cy="5868841"/>
          </a:xfrm>
        </p:grpSpPr>
        <p:sp>
          <p:nvSpPr>
            <p:cNvPr id="23" name="Rectangle 22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831205" y="1510700"/>
            <a:ext cx="881483" cy="5629810"/>
            <a:chOff x="1591212" y="493001"/>
            <a:chExt cx="853050" cy="5868841"/>
          </a:xfrm>
        </p:grpSpPr>
        <p:sp>
          <p:nvSpPr>
            <p:cNvPr id="34" name="Rectangle 33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011282" y="1510700"/>
            <a:ext cx="881483" cy="5629810"/>
            <a:chOff x="1591212" y="493001"/>
            <a:chExt cx="853050" cy="5868841"/>
          </a:xfrm>
          <a:noFill/>
        </p:grpSpPr>
        <p:sp>
          <p:nvSpPr>
            <p:cNvPr id="45" name="Rectangle 44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5" name="Down Arrow 54"/>
          <p:cNvSpPr/>
          <p:nvPr/>
        </p:nvSpPr>
        <p:spPr>
          <a:xfrm>
            <a:off x="6305937" y="350038"/>
            <a:ext cx="1049297" cy="1331024"/>
          </a:xfrm>
          <a:prstGeom prst="downArrow">
            <a:avLst/>
          </a:prstGeom>
          <a:solidFill>
            <a:srgbClr val="C01EC4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6710915" y="3813332"/>
            <a:ext cx="843405" cy="3318473"/>
            <a:chOff x="8398944" y="1651937"/>
            <a:chExt cx="853047" cy="2928064"/>
          </a:xfrm>
        </p:grpSpPr>
        <p:sp>
          <p:nvSpPr>
            <p:cNvPr id="57" name="Rectangle 56"/>
            <p:cNvSpPr/>
            <p:nvPr/>
          </p:nvSpPr>
          <p:spPr>
            <a:xfrm>
              <a:off x="8398944" y="1651937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398944" y="223429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398944" y="2845977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398944" y="3429350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398944" y="3996628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014487" y="1477626"/>
            <a:ext cx="881483" cy="5629810"/>
            <a:chOff x="1591212" y="493001"/>
            <a:chExt cx="853050" cy="5868841"/>
          </a:xfrm>
        </p:grpSpPr>
        <p:sp>
          <p:nvSpPr>
            <p:cNvPr id="63" name="Rectangle 62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4" name="Rounded Rectangle 73"/>
          <p:cNvSpPr/>
          <p:nvPr/>
        </p:nvSpPr>
        <p:spPr>
          <a:xfrm>
            <a:off x="5404278" y="1459486"/>
            <a:ext cx="1099799" cy="579052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8443572" y="1344240"/>
            <a:ext cx="905225" cy="7837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683318" y="603502"/>
            <a:ext cx="60103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8045028" y="4952303"/>
            <a:ext cx="4456191" cy="17097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3627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যেহেতু ১ দশ এককের ঘরে সরানো হলো তাই দশকের ১ দশ কমে গিয়ে ৩ দশ থাকল।</a:t>
            </a:r>
            <a:endParaRPr lang="en-US" sz="3627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121122" y="4012783"/>
            <a:ext cx="62495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7516E-7 2.4183E-6 L 0.09232 0.0042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6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4314E-6 2.7451E-6 L 0.34079 -0.4428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4" y="-22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" grpId="0"/>
      <p:bldP spid="8" grpId="0" animBg="1"/>
      <p:bldP spid="9" grpId="0" animBg="1"/>
      <p:bldP spid="10" grpId="0"/>
      <p:bldP spid="55" grpId="0" animBg="1"/>
      <p:bldP spid="74" grpId="0" animBg="1"/>
      <p:bldP spid="78" grpId="0"/>
      <p:bldP spid="84" grpId="0" animBg="1"/>
      <p:bldP spid="85" grpId="0"/>
      <p:bldP spid="8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1276225" y="809136"/>
            <a:ext cx="3087990" cy="11492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3627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এককের স্থানের অঙ্ক বিয়োগ করি</a:t>
            </a:r>
            <a:endParaRPr lang="en-US" sz="3627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755375" y="596348"/>
            <a:ext cx="14312347" cy="99392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wn Arrow 5"/>
          <p:cNvSpPr/>
          <p:nvPr/>
        </p:nvSpPr>
        <p:spPr>
          <a:xfrm>
            <a:off x="1789043" y="1033670"/>
            <a:ext cx="536714" cy="4552121"/>
          </a:xfrm>
          <a:prstGeom prst="downArrow">
            <a:avLst/>
          </a:prstGeom>
          <a:solidFill>
            <a:srgbClr val="C01EC4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070178"/>
              </p:ext>
            </p:extLst>
          </p:nvPr>
        </p:nvGraphicFramePr>
        <p:xfrm>
          <a:off x="2749826" y="869120"/>
          <a:ext cx="3949148" cy="6426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9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6202"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Down Arrow 7"/>
          <p:cNvSpPr/>
          <p:nvPr/>
        </p:nvSpPr>
        <p:spPr>
          <a:xfrm>
            <a:off x="4548335" y="158866"/>
            <a:ext cx="1049297" cy="1033991"/>
          </a:xfrm>
          <a:prstGeom prst="downArrow">
            <a:avLst/>
          </a:prstGeom>
          <a:solidFill>
            <a:srgbClr val="C01EC4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52118" y="1275175"/>
            <a:ext cx="1967268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</a:t>
            </a:r>
            <a:r>
              <a:rPr lang="en-US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r>
              <a:rPr lang="en-US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IN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544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492268" y="2990880"/>
            <a:ext cx="168696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Off-page Connector 10"/>
          <p:cNvSpPr/>
          <p:nvPr/>
        </p:nvSpPr>
        <p:spPr>
          <a:xfrm>
            <a:off x="8008873" y="1275175"/>
            <a:ext cx="2645876" cy="2658069"/>
          </a:xfrm>
          <a:prstGeom prst="flowChartOffpageConnec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9335752" y="1136401"/>
            <a:ext cx="0" cy="2887475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936787" y="1068278"/>
            <a:ext cx="0" cy="2848524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14275" y="1113616"/>
            <a:ext cx="0" cy="2848524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390592" y="675861"/>
            <a:ext cx="7156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4275" y="675861"/>
            <a:ext cx="7156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10806" y="1422604"/>
            <a:ext cx="755374" cy="5405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n Arrow 18"/>
          <p:cNvSpPr/>
          <p:nvPr/>
        </p:nvSpPr>
        <p:spPr>
          <a:xfrm>
            <a:off x="12082978" y="221306"/>
            <a:ext cx="1049297" cy="1033991"/>
          </a:xfrm>
          <a:prstGeom prst="downArrow">
            <a:avLst/>
          </a:prstGeom>
          <a:solidFill>
            <a:srgbClr val="C01EC4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1395061" y="2235928"/>
            <a:ext cx="3087990" cy="11492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3627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– ৯ = ৬</a:t>
            </a:r>
            <a:endParaRPr lang="en-US" sz="3627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142038" y="1584383"/>
            <a:ext cx="881483" cy="5629810"/>
            <a:chOff x="1591212" y="493001"/>
            <a:chExt cx="853050" cy="5868841"/>
          </a:xfrm>
        </p:grpSpPr>
        <p:sp>
          <p:nvSpPr>
            <p:cNvPr id="40" name="Rectangle 39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481040" y="3766164"/>
            <a:ext cx="843405" cy="3318473"/>
            <a:chOff x="8398944" y="1651937"/>
            <a:chExt cx="853047" cy="2928064"/>
          </a:xfrm>
        </p:grpSpPr>
        <p:sp>
          <p:nvSpPr>
            <p:cNvPr id="51" name="Rectangle 50"/>
            <p:cNvSpPr/>
            <p:nvPr/>
          </p:nvSpPr>
          <p:spPr>
            <a:xfrm>
              <a:off x="8398944" y="1651937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398944" y="223429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398944" y="2845977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398944" y="3429350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398944" y="3996628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165454" y="1589546"/>
            <a:ext cx="881483" cy="5629810"/>
            <a:chOff x="1591212" y="493001"/>
            <a:chExt cx="853050" cy="5868841"/>
          </a:xfrm>
        </p:grpSpPr>
        <p:sp>
          <p:nvSpPr>
            <p:cNvPr id="57" name="Rectangle 56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475992" y="3739302"/>
            <a:ext cx="843405" cy="3318473"/>
            <a:chOff x="8398944" y="1651937"/>
            <a:chExt cx="853047" cy="2928064"/>
          </a:xfrm>
          <a:noFill/>
        </p:grpSpPr>
        <p:sp>
          <p:nvSpPr>
            <p:cNvPr id="68" name="Rectangle 67"/>
            <p:cNvSpPr/>
            <p:nvPr/>
          </p:nvSpPr>
          <p:spPr>
            <a:xfrm>
              <a:off x="8398944" y="1651937"/>
              <a:ext cx="853047" cy="5833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398944" y="2234291"/>
              <a:ext cx="853047" cy="5833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398944" y="2845977"/>
              <a:ext cx="853047" cy="5833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398944" y="3429350"/>
              <a:ext cx="853047" cy="5833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398944" y="3996628"/>
              <a:ext cx="853047" cy="5833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3" name="Down Arrow 72"/>
          <p:cNvSpPr/>
          <p:nvPr/>
        </p:nvSpPr>
        <p:spPr>
          <a:xfrm rot="16200000">
            <a:off x="6869904" y="4932992"/>
            <a:ext cx="1049297" cy="1033991"/>
          </a:xfrm>
          <a:prstGeom prst="downArrow">
            <a:avLst/>
          </a:prstGeom>
          <a:solidFill>
            <a:srgbClr val="C01EC4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13494380" y="2463411"/>
            <a:ext cx="59377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8492268" y="4935060"/>
            <a:ext cx="3087990" cy="11492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3627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এককের স্থানে থাকল ৬ </a:t>
            </a:r>
            <a:endParaRPr lang="en-US" sz="3627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2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1 0.05392 L -0.26123 0.0608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8" grpId="0" animBg="1"/>
      <p:bldP spid="9" grpId="0"/>
      <p:bldP spid="11" grpId="0" animBg="1"/>
      <p:bldP spid="15" grpId="0"/>
      <p:bldP spid="16" grpId="0"/>
      <p:bldP spid="19" grpId="0" animBg="1"/>
      <p:bldP spid="21" grpId="0" animBg="1"/>
      <p:bldP spid="73" grpId="0" animBg="1"/>
      <p:bldP spid="74" grpId="0"/>
      <p:bldP spid="74" grpId="1"/>
      <p:bldP spid="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735497" y="437322"/>
            <a:ext cx="14312347" cy="99392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330045"/>
              </p:ext>
            </p:extLst>
          </p:nvPr>
        </p:nvGraphicFramePr>
        <p:xfrm>
          <a:off x="552509" y="1064520"/>
          <a:ext cx="4814107" cy="64233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14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3307"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Down Arrow 3"/>
          <p:cNvSpPr/>
          <p:nvPr/>
        </p:nvSpPr>
        <p:spPr>
          <a:xfrm>
            <a:off x="2341848" y="0"/>
            <a:ext cx="1049297" cy="1331024"/>
          </a:xfrm>
          <a:prstGeom prst="downArrow">
            <a:avLst/>
          </a:prstGeom>
          <a:solidFill>
            <a:srgbClr val="C01EC4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217900" y="-9244"/>
            <a:ext cx="536714" cy="4552121"/>
          </a:xfrm>
          <a:prstGeom prst="downArrow">
            <a:avLst/>
          </a:prstGeom>
          <a:solidFill>
            <a:srgbClr val="C01EC4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8822631" y="97698"/>
            <a:ext cx="1049297" cy="1092806"/>
          </a:xfrm>
          <a:prstGeom prst="downArrow">
            <a:avLst/>
          </a:prstGeom>
          <a:solidFill>
            <a:srgbClr val="C01EC4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698449" y="1249779"/>
            <a:ext cx="1967268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</a:t>
            </a:r>
            <a:r>
              <a:rPr lang="en-US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r>
              <a:rPr lang="en-US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IN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4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544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lowchart: Off-page Connector 22"/>
          <p:cNvSpPr/>
          <p:nvPr/>
        </p:nvSpPr>
        <p:spPr>
          <a:xfrm>
            <a:off x="8232847" y="930034"/>
            <a:ext cx="2645876" cy="2658069"/>
          </a:xfrm>
          <a:prstGeom prst="flowChartOffpageConnec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8791828" y="2936632"/>
            <a:ext cx="168696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463618" y="772185"/>
            <a:ext cx="7156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60738" y="833090"/>
            <a:ext cx="7156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842279" y="1386656"/>
            <a:ext cx="905225" cy="7837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478796" y="958321"/>
            <a:ext cx="0" cy="2848524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576356" y="1190504"/>
            <a:ext cx="0" cy="2848524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860738" y="980607"/>
            <a:ext cx="0" cy="2848524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821427" y="2810346"/>
            <a:ext cx="71561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1709680" y="723132"/>
            <a:ext cx="3087990" cy="1149222"/>
          </a:xfrm>
          <a:prstGeom prst="roundRect">
            <a:avLst/>
          </a:prstGeom>
          <a:solidFill>
            <a:srgbClr val="EEF599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3627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দশকের স্থান বিয়োগ করি।  </a:t>
            </a:r>
            <a:endParaRPr lang="en-US" sz="3627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120676" y="1331024"/>
            <a:ext cx="881483" cy="5629810"/>
            <a:chOff x="1591212" y="493001"/>
            <a:chExt cx="853050" cy="5868841"/>
          </a:xfrm>
        </p:grpSpPr>
        <p:sp>
          <p:nvSpPr>
            <p:cNvPr id="35" name="Rectangle 34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191103" y="1340303"/>
            <a:ext cx="881483" cy="5629810"/>
            <a:chOff x="1591212" y="493001"/>
            <a:chExt cx="853050" cy="5868841"/>
          </a:xfrm>
        </p:grpSpPr>
        <p:sp>
          <p:nvSpPr>
            <p:cNvPr id="46" name="Rectangle 45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202401" y="1395395"/>
            <a:ext cx="881483" cy="5629810"/>
            <a:chOff x="1591212" y="493001"/>
            <a:chExt cx="853050" cy="5868841"/>
          </a:xfrm>
        </p:grpSpPr>
        <p:sp>
          <p:nvSpPr>
            <p:cNvPr id="57" name="Rectangle 56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11756543" y="2415230"/>
            <a:ext cx="3087990" cy="1282797"/>
          </a:xfrm>
          <a:prstGeom prst="roundRect">
            <a:avLst/>
          </a:prstGeom>
          <a:solidFill>
            <a:srgbClr val="EEF599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– ২= ১ 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3975450" y="2621656"/>
            <a:ext cx="7156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2180421" y="1386656"/>
            <a:ext cx="881483" cy="5629810"/>
            <a:chOff x="1591212" y="493001"/>
            <a:chExt cx="853050" cy="5868841"/>
          </a:xfrm>
          <a:noFill/>
        </p:grpSpPr>
        <p:sp>
          <p:nvSpPr>
            <p:cNvPr id="116" name="Rectangle 115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3207322" y="1335524"/>
            <a:ext cx="881483" cy="5629810"/>
            <a:chOff x="1591212" y="493001"/>
            <a:chExt cx="853050" cy="5868841"/>
          </a:xfrm>
          <a:noFill/>
        </p:grpSpPr>
        <p:sp>
          <p:nvSpPr>
            <p:cNvPr id="138" name="Rectangle 137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8" name="Rounded Rectangular Callout 147"/>
          <p:cNvSpPr/>
          <p:nvPr/>
        </p:nvSpPr>
        <p:spPr>
          <a:xfrm>
            <a:off x="6234116" y="4289133"/>
            <a:ext cx="7358953" cy="2078125"/>
          </a:xfrm>
          <a:prstGeom prst="wedgeRoundRectCallout">
            <a:avLst>
              <a:gd name="adj1" fmla="val -68003"/>
              <a:gd name="adj2" fmla="val 21654"/>
              <a:gd name="adj3" fmla="val 16667"/>
            </a:avLst>
          </a:prstGeom>
          <a:solidFill>
            <a:srgbClr val="EEF599"/>
          </a:solidFill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দশকের মধ্যে ১ দশক এককের সরিয়ে নেওয়ার পর ৩ দশক ছিল এখন ৩ দশক থেকে ২দশক বিয়োগ করি।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7891670" y="6545933"/>
            <a:ext cx="4981368" cy="1023557"/>
          </a:xfrm>
          <a:prstGeom prst="roundRect">
            <a:avLst/>
          </a:prstGeom>
          <a:solidFill>
            <a:srgbClr val="EEF599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১ দশক থাকল। 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4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582E-6 -3.26797E-7 L -0.31322 0.01471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6" y="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22" grpId="0"/>
      <p:bldP spid="23" grpId="0" animBg="1"/>
      <p:bldP spid="26" grpId="0"/>
      <p:bldP spid="27" grpId="0"/>
      <p:bldP spid="32" grpId="0"/>
      <p:bldP spid="33" grpId="0" animBg="1"/>
      <p:bldP spid="79" grpId="0" animBg="1"/>
      <p:bldP spid="103" grpId="0"/>
      <p:bldP spid="103" grpId="1"/>
      <p:bldP spid="148" grpId="0" animBg="1"/>
      <p:bldP spid="1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Straight Connector 159"/>
          <p:cNvCxnSpPr/>
          <p:nvPr/>
        </p:nvCxnSpPr>
        <p:spPr>
          <a:xfrm flipV="1">
            <a:off x="735497" y="437322"/>
            <a:ext cx="14312347" cy="99392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776244"/>
              </p:ext>
            </p:extLst>
          </p:nvPr>
        </p:nvGraphicFramePr>
        <p:xfrm>
          <a:off x="1272209" y="781401"/>
          <a:ext cx="7156174" cy="6394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9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4652"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" name="Down Arrow 60"/>
          <p:cNvSpPr/>
          <p:nvPr/>
        </p:nvSpPr>
        <p:spPr>
          <a:xfrm>
            <a:off x="2027583" y="0"/>
            <a:ext cx="993913" cy="1391478"/>
          </a:xfrm>
          <a:prstGeom prst="downArrow">
            <a:avLst/>
          </a:prstGeom>
          <a:solidFill>
            <a:srgbClr val="C01EC4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Down Arrow 161"/>
          <p:cNvSpPr/>
          <p:nvPr/>
        </p:nvSpPr>
        <p:spPr>
          <a:xfrm>
            <a:off x="6042991" y="-19879"/>
            <a:ext cx="993913" cy="1411357"/>
          </a:xfrm>
          <a:prstGeom prst="downArrow">
            <a:avLst/>
          </a:prstGeom>
          <a:solidFill>
            <a:srgbClr val="C01EC4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/>
          <p:cNvGrpSpPr/>
          <p:nvPr/>
        </p:nvGrpSpPr>
        <p:grpSpPr>
          <a:xfrm>
            <a:off x="2580754" y="1212574"/>
            <a:ext cx="881483" cy="5629810"/>
            <a:chOff x="1591212" y="493001"/>
            <a:chExt cx="853050" cy="5868841"/>
          </a:xfrm>
        </p:grpSpPr>
        <p:sp>
          <p:nvSpPr>
            <p:cNvPr id="164" name="Rectangle 163"/>
            <p:cNvSpPr/>
            <p:nvPr/>
          </p:nvSpPr>
          <p:spPr>
            <a:xfrm>
              <a:off x="1591215" y="1047642"/>
              <a:ext cx="853047" cy="6408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591215" y="1688479"/>
              <a:ext cx="853047" cy="5833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591215" y="2931568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591214" y="2310024"/>
              <a:ext cx="853047" cy="5833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591213" y="35052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591212" y="4095302"/>
              <a:ext cx="853047" cy="5560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1591212" y="4645069"/>
              <a:ext cx="853047" cy="5866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1591212" y="493001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1591212" y="519810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1591212" y="5778469"/>
              <a:ext cx="853047" cy="58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193499" y="2714042"/>
            <a:ext cx="843405" cy="3996052"/>
            <a:chOff x="10967440" y="2808220"/>
            <a:chExt cx="843405" cy="3996052"/>
          </a:xfrm>
        </p:grpSpPr>
        <p:sp>
          <p:nvSpPr>
            <p:cNvPr id="175" name="Rectangle 174"/>
            <p:cNvSpPr/>
            <p:nvPr/>
          </p:nvSpPr>
          <p:spPr>
            <a:xfrm>
              <a:off x="10967440" y="3485799"/>
              <a:ext cx="843405" cy="6611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0967440" y="4145800"/>
              <a:ext cx="843405" cy="6611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10967440" y="4839045"/>
              <a:ext cx="843405" cy="6611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10967440" y="5500201"/>
              <a:ext cx="843405" cy="6611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10967440" y="6143116"/>
              <a:ext cx="843405" cy="6611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10967440" y="2808220"/>
              <a:ext cx="843405" cy="6611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33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1" name="Down Arrow 180"/>
          <p:cNvSpPr/>
          <p:nvPr/>
        </p:nvSpPr>
        <p:spPr>
          <a:xfrm>
            <a:off x="9705505" y="-77034"/>
            <a:ext cx="993913" cy="1411357"/>
          </a:xfrm>
          <a:prstGeom prst="downArrow">
            <a:avLst/>
          </a:prstGeom>
          <a:solidFill>
            <a:srgbClr val="C01EC4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/>
          </a:p>
        </p:txBody>
      </p:sp>
      <p:cxnSp>
        <p:nvCxnSpPr>
          <p:cNvPr id="182" name="Straight Connector 181"/>
          <p:cNvCxnSpPr/>
          <p:nvPr/>
        </p:nvCxnSpPr>
        <p:spPr>
          <a:xfrm flipV="1">
            <a:off x="9261794" y="4557387"/>
            <a:ext cx="1818971" cy="3576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Rectangle 182"/>
          <p:cNvSpPr/>
          <p:nvPr/>
        </p:nvSpPr>
        <p:spPr>
          <a:xfrm>
            <a:off x="8632424" y="2359361"/>
            <a:ext cx="2757819" cy="31175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3632" tIns="51816" rIns="103632" bIns="51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3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681820" y="2639169"/>
            <a:ext cx="2866517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৪ ৫</a:t>
            </a:r>
          </a:p>
          <a:p>
            <a:r>
              <a:rPr lang="bn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-২ ৯</a:t>
            </a:r>
          </a:p>
          <a:p>
            <a:r>
              <a:rPr lang="bn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১ ৬</a:t>
            </a:r>
          </a:p>
          <a:p>
            <a:pPr marL="857250" indent="-857250">
              <a:buFontTx/>
              <a:buChar char="-"/>
            </a:pP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4" name="Straight Connector 183"/>
          <p:cNvCxnSpPr/>
          <p:nvPr/>
        </p:nvCxnSpPr>
        <p:spPr>
          <a:xfrm>
            <a:off x="9472135" y="2347009"/>
            <a:ext cx="0" cy="2848524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9633931" y="2217715"/>
            <a:ext cx="87464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143181" y="2245883"/>
            <a:ext cx="87464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6" name="Straight Connector 185"/>
          <p:cNvCxnSpPr/>
          <p:nvPr/>
        </p:nvCxnSpPr>
        <p:spPr>
          <a:xfrm>
            <a:off x="9472135" y="2854065"/>
            <a:ext cx="755374" cy="5405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10143181" y="2463717"/>
            <a:ext cx="0" cy="2848524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10699418" y="2463717"/>
            <a:ext cx="0" cy="2848524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1439639" y="4204946"/>
            <a:ext cx="4094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– ২৯ = ১৬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9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62" grpId="0" animBg="1"/>
      <p:bldP spid="181" grpId="0" animBg="1"/>
      <p:bldP spid="183" grpId="0" animBg="1"/>
      <p:bldP spid="87" grpId="0"/>
      <p:bldP spid="98" grpId="0"/>
      <p:bldP spid="185" grpId="0"/>
      <p:bldP spid="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C45AAD-9068-4085-B9EB-E7A7424893A7}"/>
              </a:ext>
            </a:extLst>
          </p:cNvPr>
          <p:cNvSpPr/>
          <p:nvPr/>
        </p:nvSpPr>
        <p:spPr>
          <a:xfrm>
            <a:off x="1014153" y="1379913"/>
            <a:ext cx="5336770" cy="4671752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হোসনেয়ারা পারভীন</a:t>
            </a:r>
          </a:p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ষোলটাকা সঃ প্রাঃ বিঃ</a:t>
            </a:r>
          </a:p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গাংনী, মেহেরপুর।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DF800A-8E6A-4603-BB96-77F2583B248C}"/>
              </a:ext>
            </a:extLst>
          </p:cNvPr>
          <p:cNvSpPr/>
          <p:nvPr/>
        </p:nvSpPr>
        <p:spPr>
          <a:xfrm>
            <a:off x="9060874" y="1504603"/>
            <a:ext cx="5336770" cy="4422371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গণিত</a:t>
            </a:r>
          </a:p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bn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নংঃ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৩৩</a:t>
            </a:r>
            <a:endParaRPr lang="bn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৪৫মিনিট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38920-D1EA-4808-BF98-3538A0C309D7}"/>
              </a:ext>
            </a:extLst>
          </p:cNvPr>
          <p:cNvSpPr txBox="1"/>
          <p:nvPr/>
        </p:nvSpPr>
        <p:spPr>
          <a:xfrm>
            <a:off x="6350923" y="364250"/>
            <a:ext cx="266007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6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E06B966-207B-47E5-B40A-22E292C7F9C9}"/>
              </a:ext>
            </a:extLst>
          </p:cNvPr>
          <p:cNvSpPr/>
          <p:nvPr/>
        </p:nvSpPr>
        <p:spPr>
          <a:xfrm>
            <a:off x="1346662" y="1612669"/>
            <a:ext cx="4821382" cy="4314305"/>
          </a:xfrm>
          <a:prstGeom prst="frame">
            <a:avLst>
              <a:gd name="adj1" fmla="val 1194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20AE4CD0-85B6-4C27-9F17-A7E7E0EF44D9}"/>
              </a:ext>
            </a:extLst>
          </p:cNvPr>
          <p:cNvSpPr/>
          <p:nvPr/>
        </p:nvSpPr>
        <p:spPr>
          <a:xfrm>
            <a:off x="1529542" y="1845427"/>
            <a:ext cx="4389120" cy="3607722"/>
          </a:xfrm>
          <a:prstGeom prst="frame">
            <a:avLst>
              <a:gd name="adj1" fmla="val 119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E9916C81-6E28-4826-8398-DFB5C763D5D9}"/>
              </a:ext>
            </a:extLst>
          </p:cNvPr>
          <p:cNvSpPr/>
          <p:nvPr/>
        </p:nvSpPr>
        <p:spPr>
          <a:xfrm>
            <a:off x="9277004" y="1662544"/>
            <a:ext cx="3940233" cy="4264430"/>
          </a:xfrm>
          <a:prstGeom prst="halfFrame">
            <a:avLst>
              <a:gd name="adj1" fmla="val 4219"/>
              <a:gd name="adj2" fmla="val 5063"/>
            </a:avLst>
          </a:prstGeom>
          <a:solidFill>
            <a:srgbClr val="C01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B5E18166-A5F8-43CF-B19D-572F4FD411A4}"/>
              </a:ext>
            </a:extLst>
          </p:cNvPr>
          <p:cNvSpPr/>
          <p:nvPr/>
        </p:nvSpPr>
        <p:spPr>
          <a:xfrm>
            <a:off x="9626139" y="1978429"/>
            <a:ext cx="3940233" cy="3815542"/>
          </a:xfrm>
          <a:prstGeom prst="halfFrame">
            <a:avLst>
              <a:gd name="adj1" fmla="val 4219"/>
              <a:gd name="adj2" fmla="val 50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AD715B-E364-4852-9C50-18CA7C4BB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100000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86" y="1845426"/>
            <a:ext cx="2926082" cy="454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33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5978" y="179363"/>
            <a:ext cx="3368040" cy="9294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544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544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7" t="10209" r="9768" b="56666"/>
          <a:stretch/>
        </p:blipFill>
        <p:spPr>
          <a:xfrm>
            <a:off x="11707583" y="258300"/>
            <a:ext cx="1678217" cy="2193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2" t="47288" r="47569" b="17291"/>
          <a:stretch/>
        </p:blipFill>
        <p:spPr>
          <a:xfrm>
            <a:off x="1666263" y="268341"/>
            <a:ext cx="1646151" cy="2183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2228753" y="1529542"/>
            <a:ext cx="10881359" cy="5704771"/>
          </a:xfrm>
          <a:prstGeom prst="roundRect">
            <a:avLst/>
          </a:prstGeom>
          <a:noFill/>
          <a:ln w="76200">
            <a:solidFill>
              <a:srgbClr val="C01EC4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bn-IN" sz="4533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47681" indent="-647681" algn="ctr">
              <a:buFont typeface="Wingdings" panose="05000000000000000000" pitchFamily="2" charset="2"/>
              <a:buChar char="q"/>
            </a:pPr>
            <a:r>
              <a:rPr lang="bn-IN" sz="453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এককের ঘরে কয়টি ব্লক রয়েছে?</a:t>
            </a:r>
          </a:p>
          <a:p>
            <a:pPr algn="ctr"/>
            <a:endParaRPr lang="bn-IN" sz="4533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47681" indent="-647681" algn="ctr">
              <a:buFont typeface="Wingdings" panose="05000000000000000000" pitchFamily="2" charset="2"/>
              <a:buChar char="q"/>
            </a:pPr>
            <a:r>
              <a:rPr lang="bn-IN" sz="453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দশকের ঘরে কয়টি ব্লক রয়েছে</a:t>
            </a:r>
          </a:p>
          <a:p>
            <a:pPr algn="ctr"/>
            <a:endParaRPr lang="bn-IN" sz="4533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47681" indent="-647681" algn="ctr">
              <a:buFont typeface="Wingdings" panose="05000000000000000000" pitchFamily="2" charset="2"/>
              <a:buChar char="q"/>
            </a:pPr>
            <a:r>
              <a:rPr lang="bn-IN" sz="453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ব্লকগুলো এঁকে দেখাও</a:t>
            </a:r>
          </a:p>
          <a:p>
            <a:pPr algn="ctr"/>
            <a:endParaRPr lang="bn-IN" sz="4533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47681" indent="-647681" algn="ctr">
              <a:buFont typeface="Wingdings" panose="05000000000000000000" pitchFamily="2" charset="2"/>
              <a:buChar char="q"/>
            </a:pPr>
            <a:r>
              <a:rPr lang="bn-IN" sz="453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এককের স্থানের অঙ্কের বিয়োগ কিভাবে করা হয়েছে তা জোড়ায় আলোচনা করে সমস্যার সমাধান কর।</a:t>
            </a:r>
          </a:p>
          <a:p>
            <a:pPr algn="ctr"/>
            <a:endParaRPr lang="en-US" sz="4533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86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6062" y="813270"/>
            <a:ext cx="304818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IN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1391123" y="2844810"/>
            <a:ext cx="12623052" cy="2599294"/>
          </a:xfrm>
          <a:prstGeom prst="round1Rect">
            <a:avLst>
              <a:gd name="adj" fmla="val 23857"/>
            </a:avLst>
          </a:prstGeom>
          <a:noFill/>
          <a:ln w="76200">
            <a:solidFill>
              <a:srgbClr val="C01EC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7681" indent="-647681" algn="ctr">
              <a:buFont typeface="Wingdings" panose="05000000000000000000" pitchFamily="2" charset="2"/>
              <a:buChar char="q"/>
            </a:pPr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কাছে ৫৫ টি খেলনা আছে। এর মধ্যে থেকে তোমার ছোট বোনকে ১৭ টি দিয়ে দিলে। এখন তোমার কাছে কয়টি খেলনা থাকল?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5688" y="910706"/>
            <a:ext cx="4300728" cy="10341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612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কাজঃ</a:t>
            </a:r>
            <a:endParaRPr lang="en-US" sz="612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1973326" y="2527069"/>
            <a:ext cx="11598148" cy="3296181"/>
          </a:xfrm>
          <a:prstGeom prst="round2SameRect">
            <a:avLst/>
          </a:prstGeom>
          <a:noFill/>
          <a:ln w="76200">
            <a:solidFill>
              <a:srgbClr val="C01EC4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77217" indent="-777217" algn="ctr">
              <a:buFont typeface="Wingdings" panose="05000000000000000000" pitchFamily="2" charset="2"/>
              <a:buChar char="q"/>
            </a:pPr>
            <a:r>
              <a:rPr lang="bn-IN" sz="544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 ধরেছে ও ধরেনি এমন আম গাছের ছবি</a:t>
            </a:r>
          </a:p>
          <a:p>
            <a:pPr algn="ctr"/>
            <a:r>
              <a:rPr lang="bn-IN" sz="544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আঁকবে ও রং করবে।</a:t>
            </a:r>
          </a:p>
          <a:p>
            <a:pPr algn="ctr"/>
            <a:endParaRPr lang="bn-IN" sz="544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77217" indent="-777217" algn="ctr">
              <a:buFont typeface="Wingdings" panose="05000000000000000000" pitchFamily="2" charset="2"/>
              <a:buChar char="q"/>
            </a:pPr>
            <a:r>
              <a:rPr lang="bn-IN" sz="544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অঙ্কটি তিন বার খাতায় করবে।</a:t>
            </a:r>
            <a:endParaRPr lang="en-US" sz="544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4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iley Face 6"/>
          <p:cNvSpPr/>
          <p:nvPr/>
        </p:nvSpPr>
        <p:spPr>
          <a:xfrm>
            <a:off x="3807230" y="1861726"/>
            <a:ext cx="8329353" cy="4048948"/>
          </a:xfrm>
          <a:prstGeom prst="smileyFace">
            <a:avLst/>
          </a:prstGeom>
          <a:blipFill dpi="0" rotWithShape="1">
            <a:blip r:embed="rId2">
              <a:alphaModFix amt="83000"/>
            </a:blip>
            <a:srcRect/>
            <a:stretch>
              <a:fillRect/>
            </a:stretch>
          </a:blipFill>
          <a:ln w="76200">
            <a:solidFill>
              <a:srgbClr val="C01EC4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12500"/>
                <a:gd name="adj2" fmla="val 0"/>
              </a:avLst>
            </a:prstTxWarp>
            <a:sp3d extrusionH="57150">
              <a:bevelT w="38100" h="38100" prst="angle"/>
            </a:sp3d>
          </a:bodyPr>
          <a:lstStyle/>
          <a:p>
            <a:pPr algn="ctr"/>
            <a:r>
              <a:rPr lang="bn-IN" sz="9066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066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1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206029" y="1945177"/>
            <a:ext cx="13906509" cy="4462877"/>
          </a:xfrm>
          <a:prstGeom prst="round1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  <a:p>
            <a:pPr algn="ctr"/>
            <a:r>
              <a:rPr lang="bn-IN" sz="544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১০.১.১ উপকরণ ব্যবহার করে বিয়োগ করতে পারবে।</a:t>
            </a:r>
          </a:p>
          <a:p>
            <a:pPr algn="ctr"/>
            <a:endParaRPr lang="bn-IN" sz="544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4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১০.২.১ হাতে রেখে দুই অঙ্কের সংখ্যা থেকে অনূর্ধ্ব দুই অঙ্কের সংখ্যার উপরে- নিচে ও পাশাপাশি বিয়োগ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45581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98" y="1248684"/>
            <a:ext cx="9325031" cy="496074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Rectangle 3"/>
          <p:cNvSpPr/>
          <p:nvPr/>
        </p:nvSpPr>
        <p:spPr>
          <a:xfrm>
            <a:off x="1878685" y="365263"/>
            <a:ext cx="7817415" cy="883421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মনোযোগসহকারে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312" y="1109877"/>
            <a:ext cx="4213236" cy="50286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Rectangle 6"/>
          <p:cNvSpPr/>
          <p:nvPr/>
        </p:nvSpPr>
        <p:spPr>
          <a:xfrm>
            <a:off x="11102605" y="1248684"/>
            <a:ext cx="3733273" cy="577620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 বাগানের ছবি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44229" y="6578187"/>
            <a:ext cx="4352409" cy="577620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না, কোন আম ধরেনি।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75230" y="6578187"/>
            <a:ext cx="6424323" cy="577620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গাছটিতে কি কোন আম ধরেছে?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93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0.00837 L 0.51941 0.019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73" y="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A47A8446-8BA4-4984-9F00-16DF806D4CD7}"/>
              </a:ext>
            </a:extLst>
          </p:cNvPr>
          <p:cNvSpPr/>
          <p:nvPr/>
        </p:nvSpPr>
        <p:spPr>
          <a:xfrm>
            <a:off x="4106487" y="2643447"/>
            <a:ext cx="7148946" cy="3075709"/>
          </a:xfrm>
          <a:prstGeom prst="flowChartManualInpu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IN" sz="8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en-US" sz="8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41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276A67-FDAF-48D4-9C03-F6EC2D85C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19" t="28238" r="47381" b="13580"/>
          <a:stretch/>
        </p:blipFill>
        <p:spPr>
          <a:xfrm>
            <a:off x="2560319" y="448551"/>
            <a:ext cx="6517179" cy="662062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E7960B-3F7F-4C64-B665-DE776C835613}"/>
              </a:ext>
            </a:extLst>
          </p:cNvPr>
          <p:cNvSpPr txBox="1"/>
          <p:nvPr/>
        </p:nvSpPr>
        <p:spPr>
          <a:xfrm>
            <a:off x="9277003" y="2743200"/>
            <a:ext cx="5170516" cy="101566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সংযোগ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20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2347" y="163476"/>
            <a:ext cx="8180999" cy="1208664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2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27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বাগানে</a:t>
            </a:r>
            <a:r>
              <a:rPr lang="en-US" sz="3627" b="1" dirty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62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27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627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27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27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2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গাছগুলোর</a:t>
            </a:r>
            <a:r>
              <a:rPr lang="en-US" sz="3627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27" b="1" dirty="0">
                <a:latin typeface="NikoshBAN" panose="02000000000000000000" pitchFamily="2" charset="0"/>
                <a:cs typeface="NikoshBAN" panose="02000000000000000000" pitchFamily="2" charset="0"/>
              </a:rPr>
              <a:t> ২৯ </a:t>
            </a:r>
            <a:r>
              <a:rPr lang="en-US" sz="362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3627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627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ধরেছে</a:t>
            </a:r>
            <a:r>
              <a:rPr lang="en-US" sz="3627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2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627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627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27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2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627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ধরেনি</a:t>
            </a:r>
            <a:r>
              <a:rPr lang="en-US" sz="3627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7" t="10209" r="9768" b="56666"/>
          <a:stretch/>
        </p:blipFill>
        <p:spPr>
          <a:xfrm>
            <a:off x="11029093" y="2059618"/>
            <a:ext cx="1485767" cy="151770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2" t="47288" r="47569" b="17291"/>
          <a:stretch/>
        </p:blipFill>
        <p:spPr>
          <a:xfrm>
            <a:off x="709944" y="2606174"/>
            <a:ext cx="1488281" cy="147548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3" name="Group 2"/>
          <p:cNvGrpSpPr/>
          <p:nvPr/>
        </p:nvGrpSpPr>
        <p:grpSpPr>
          <a:xfrm>
            <a:off x="8236370" y="2282996"/>
            <a:ext cx="3616213" cy="4517407"/>
            <a:chOff x="6637289" y="1371875"/>
            <a:chExt cx="4967546" cy="540560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547" y="1390559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547" y="2051529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3881" y="2735167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7443" y="3541595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134" y="3583232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907" y="1390559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642" y="2165175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9976" y="2848813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6627" y="5788878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9545" y="5834911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7881" y="5236674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4478" y="2064636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541" y="4462102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0573" y="2178282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907" y="2861920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1856" y="5065494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0960" y="4369739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7489" y="5921276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6031" y="1371875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6031" y="2032845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365" y="2716483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7960" y="3636492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146" y="3529641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646" y="5111527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245" y="5872285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860" y="1952414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2955" y="1405090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2955" y="2066060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289" y="2749698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476" y="4296076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6116" y="5053747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5908" y="4271023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5443" y="5683240"/>
              <a:ext cx="797346" cy="85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  <p:grpSp>
        <p:nvGrpSpPr>
          <p:cNvPr id="100" name="Group 99"/>
          <p:cNvGrpSpPr/>
          <p:nvPr/>
        </p:nvGrpSpPr>
        <p:grpSpPr>
          <a:xfrm>
            <a:off x="3389616" y="2343855"/>
            <a:ext cx="3132227" cy="4839841"/>
            <a:chOff x="3424982" y="490337"/>
            <a:chExt cx="3407107" cy="593427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179" y="1818069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911" y="1200229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616" y="490337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447" y="2515633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4982" y="3133473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8031" y="3820958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283" y="4423639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605" y="5045769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666" y="5626955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659" y="1818069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391" y="1200229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096" y="490337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927" y="2515633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2462" y="3133473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5511" y="3820958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763" y="4423639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085" y="5045769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4146" y="5626955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307" y="1818069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039" y="1200229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744" y="490337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4575" y="2515633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0110" y="3133473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159" y="3820958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411" y="4423639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8733" y="5045769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794" y="5626955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513" y="1818069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1245" y="1200229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50" y="490337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781" y="2515633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316" y="3133473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0365" y="3820958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617" y="4423639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5939" y="5045769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000" y="5626955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625" y="1818069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8357" y="1200229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5062" y="490337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893" y="2515633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428" y="3133473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477" y="3820958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9729" y="4423639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051" y="5045769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12" y="5626955"/>
              <a:ext cx="675977" cy="797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  <p:sp>
        <p:nvSpPr>
          <p:cNvPr id="148" name="Rounded Rectangular Callout 147"/>
          <p:cNvSpPr/>
          <p:nvPr/>
        </p:nvSpPr>
        <p:spPr>
          <a:xfrm>
            <a:off x="563664" y="4541700"/>
            <a:ext cx="2613748" cy="835804"/>
          </a:xfrm>
          <a:prstGeom prst="wedgeRoundRectCallout">
            <a:avLst>
              <a:gd name="adj1" fmla="val 719"/>
              <a:gd name="adj2" fmla="val -16049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62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US" sz="3627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2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7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62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7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3627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2538499" y="1574437"/>
            <a:ext cx="4453147" cy="48518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3627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আম গাছ আছে?</a:t>
            </a:r>
            <a:endParaRPr lang="en-US" sz="3627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11562362" y="3986036"/>
            <a:ext cx="3273139" cy="132029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3627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গাছে আম ধরেছে?</a:t>
            </a:r>
            <a:endParaRPr lang="en-US" sz="3627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2195857" y="5802520"/>
            <a:ext cx="2639644" cy="71552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3627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 টি আম গাছে।</a:t>
            </a:r>
            <a:endParaRPr lang="en-US" sz="3627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2E46A5F4-57BC-4D28-9D1C-5228F79D4BF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0" b="43229" l="13397" r="26794"/>
                    </a14:imgEffect>
                  </a14:imgLayer>
                </a14:imgProps>
              </a:ext>
            </a:extLst>
          </a:blip>
          <a:srcRect l="14031" t="25284" r="73319" b="56307"/>
          <a:stretch/>
        </p:blipFill>
        <p:spPr>
          <a:xfrm>
            <a:off x="2176731" y="101756"/>
            <a:ext cx="1645920" cy="134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2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8" grpId="0" animBg="1"/>
      <p:bldP spid="149" grpId="0" animBg="1"/>
      <p:bldP spid="150" grpId="0" animBg="1"/>
      <p:bldP spid="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95534" y="1017068"/>
            <a:ext cx="13464434" cy="745229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বাগানে ৪৫ টি আম গাছ আছে। এর মধ্যে ২৯ টি আম ধরেছে। কয়টি গাছে আম ধরেনি?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4950" y="2829321"/>
            <a:ext cx="9745602" cy="2113757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498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তাহলে, উপরের সমস্যাটির গাণিতিক বাক্য হবেঃ</a:t>
            </a:r>
          </a:p>
          <a:p>
            <a:pPr algn="ctr"/>
            <a:r>
              <a:rPr lang="bn-IN" sz="498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US" sz="498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IN" sz="4987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২৯ = ?</a:t>
            </a:r>
            <a:endParaRPr lang="en-US" sz="4987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1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9875" y="3029890"/>
            <a:ext cx="8466006" cy="414528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7681" indent="-647681" algn="ctr">
              <a:buFont typeface="Wingdings" panose="05000000000000000000" pitchFamily="2" charset="2"/>
              <a:buChar char="q"/>
            </a:pPr>
            <a:r>
              <a:rPr lang="bn-IN" sz="544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বাগানে কয়টি আম গাছ ছিল?</a:t>
            </a:r>
          </a:p>
          <a:p>
            <a:pPr algn="ctr"/>
            <a:endParaRPr lang="bn-IN" sz="544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47681" indent="-647681" algn="ctr">
              <a:buFont typeface="Wingdings" panose="05000000000000000000" pitchFamily="2" charset="2"/>
              <a:buChar char="q"/>
            </a:pPr>
            <a:r>
              <a:rPr lang="bn-IN" sz="544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গাছে আম ধরেছে?</a:t>
            </a:r>
          </a:p>
          <a:p>
            <a:pPr algn="ctr"/>
            <a:endParaRPr lang="bn-IN" sz="544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47681" indent="-647681" algn="ctr">
              <a:buFont typeface="Wingdings" panose="05000000000000000000" pitchFamily="2" charset="2"/>
              <a:buChar char="q"/>
            </a:pPr>
            <a:r>
              <a:rPr lang="bn-IN" sz="544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গাণিতিক বাক্যে লেখ।</a:t>
            </a:r>
            <a:endParaRPr lang="en-US" sz="544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2027" y="258266"/>
            <a:ext cx="3185411" cy="10341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612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612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2" t="47288" r="47569" b="17291"/>
          <a:stretch/>
        </p:blipFill>
        <p:spPr>
          <a:xfrm>
            <a:off x="6544241" y="1304707"/>
            <a:ext cx="1940981" cy="1475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6086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</TotalTime>
  <Words>582</Words>
  <Application>Microsoft Office PowerPoint</Application>
  <PresentationFormat>Custom</PresentationFormat>
  <Paragraphs>115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Roni computer</dc:creator>
  <cp:lastModifiedBy>USER</cp:lastModifiedBy>
  <cp:revision>123</cp:revision>
  <dcterms:created xsi:type="dcterms:W3CDTF">2020-04-08T09:53:54Z</dcterms:created>
  <dcterms:modified xsi:type="dcterms:W3CDTF">2020-11-20T01:55:42Z</dcterms:modified>
</cp:coreProperties>
</file>