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 id="264" r:id="rId4"/>
    <p:sldId id="266" r:id="rId5"/>
    <p:sldId id="267" r:id="rId6"/>
    <p:sldId id="268" r:id="rId7"/>
    <p:sldId id="269" r:id="rId8"/>
    <p:sldId id="270" r:id="rId9"/>
    <p:sldId id="275" r:id="rId10"/>
    <p:sldId id="265" r:id="rId11"/>
    <p:sldId id="276" r:id="rId12"/>
    <p:sldId id="278" r:id="rId13"/>
    <p:sldId id="283" r:id="rId14"/>
    <p:sldId id="287" r:id="rId15"/>
    <p:sldId id="28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68" d="100"/>
          <a:sy n="68" d="100"/>
        </p:scale>
        <p:origin x="90" y="21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ABE477-7E16-4A78-9F07-490F1EF65646}" type="datetimeFigureOut">
              <a:rPr lang="en-US" smtClean="0"/>
              <a:t>11/20/2020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0EDAB1-B474-49AC-98F5-E2CA1256DF59}" type="slidenum">
              <a:rPr lang="en-US" smtClean="0"/>
              <a:t>‹#›</a:t>
            </a:fld>
            <a:endParaRPr lang="en-US"/>
          </a:p>
        </p:txBody>
      </p:sp>
    </p:spTree>
    <p:extLst>
      <p:ext uri="{BB962C8B-B14F-4D97-AF65-F5344CB8AC3E}">
        <p14:creationId xmlns:p14="http://schemas.microsoft.com/office/powerpoint/2010/main" val="482614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ABE477-7E16-4A78-9F07-490F1EF65646}" type="datetimeFigureOut">
              <a:rPr lang="en-US" smtClean="0"/>
              <a:t>11/20/2020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0EDAB1-B474-49AC-98F5-E2CA1256DF59}" type="slidenum">
              <a:rPr lang="en-US" smtClean="0"/>
              <a:t>‹#›</a:t>
            </a:fld>
            <a:endParaRPr lang="en-US"/>
          </a:p>
        </p:txBody>
      </p:sp>
    </p:spTree>
    <p:extLst>
      <p:ext uri="{BB962C8B-B14F-4D97-AF65-F5344CB8AC3E}">
        <p14:creationId xmlns:p14="http://schemas.microsoft.com/office/powerpoint/2010/main" val="2138742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ABE477-7E16-4A78-9F07-490F1EF65646}" type="datetimeFigureOut">
              <a:rPr lang="en-US" smtClean="0"/>
              <a:t>11/20/2020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0EDAB1-B474-49AC-98F5-E2CA1256DF59}" type="slidenum">
              <a:rPr lang="en-US" smtClean="0"/>
              <a:t>‹#›</a:t>
            </a:fld>
            <a:endParaRPr lang="en-US"/>
          </a:p>
        </p:txBody>
      </p:sp>
    </p:spTree>
    <p:extLst>
      <p:ext uri="{BB962C8B-B14F-4D97-AF65-F5344CB8AC3E}">
        <p14:creationId xmlns:p14="http://schemas.microsoft.com/office/powerpoint/2010/main" val="1720091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ABE477-7E16-4A78-9F07-490F1EF65646}" type="datetimeFigureOut">
              <a:rPr lang="en-US" smtClean="0"/>
              <a:t>11/20/2020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0EDAB1-B474-49AC-98F5-E2CA1256DF59}" type="slidenum">
              <a:rPr lang="en-US" smtClean="0"/>
              <a:t>‹#›</a:t>
            </a:fld>
            <a:endParaRPr lang="en-US"/>
          </a:p>
        </p:txBody>
      </p:sp>
    </p:spTree>
    <p:extLst>
      <p:ext uri="{BB962C8B-B14F-4D97-AF65-F5344CB8AC3E}">
        <p14:creationId xmlns:p14="http://schemas.microsoft.com/office/powerpoint/2010/main" val="1393650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ABE477-7E16-4A78-9F07-490F1EF65646}" type="datetimeFigureOut">
              <a:rPr lang="en-US" smtClean="0"/>
              <a:t>11/20/2020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0EDAB1-B474-49AC-98F5-E2CA1256DF59}" type="slidenum">
              <a:rPr lang="en-US" smtClean="0"/>
              <a:t>‹#›</a:t>
            </a:fld>
            <a:endParaRPr lang="en-US"/>
          </a:p>
        </p:txBody>
      </p:sp>
    </p:spTree>
    <p:extLst>
      <p:ext uri="{BB962C8B-B14F-4D97-AF65-F5344CB8AC3E}">
        <p14:creationId xmlns:p14="http://schemas.microsoft.com/office/powerpoint/2010/main" val="2834724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ABE477-7E16-4A78-9F07-490F1EF65646}" type="datetimeFigureOut">
              <a:rPr lang="en-US" smtClean="0"/>
              <a:t>11/20/2020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0EDAB1-B474-49AC-98F5-E2CA1256DF59}" type="slidenum">
              <a:rPr lang="en-US" smtClean="0"/>
              <a:t>‹#›</a:t>
            </a:fld>
            <a:endParaRPr lang="en-US"/>
          </a:p>
        </p:txBody>
      </p:sp>
    </p:spTree>
    <p:extLst>
      <p:ext uri="{BB962C8B-B14F-4D97-AF65-F5344CB8AC3E}">
        <p14:creationId xmlns:p14="http://schemas.microsoft.com/office/powerpoint/2010/main" val="3228005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ABE477-7E16-4A78-9F07-490F1EF65646}" type="datetimeFigureOut">
              <a:rPr lang="en-US" smtClean="0"/>
              <a:t>11/20/2020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0EDAB1-B474-49AC-98F5-E2CA1256DF59}" type="slidenum">
              <a:rPr lang="en-US" smtClean="0"/>
              <a:t>‹#›</a:t>
            </a:fld>
            <a:endParaRPr lang="en-US"/>
          </a:p>
        </p:txBody>
      </p:sp>
    </p:spTree>
    <p:extLst>
      <p:ext uri="{BB962C8B-B14F-4D97-AF65-F5344CB8AC3E}">
        <p14:creationId xmlns:p14="http://schemas.microsoft.com/office/powerpoint/2010/main" val="2801141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ABE477-7E16-4A78-9F07-490F1EF65646}" type="datetimeFigureOut">
              <a:rPr lang="en-US" smtClean="0"/>
              <a:t>11/20/2020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0EDAB1-B474-49AC-98F5-E2CA1256DF59}" type="slidenum">
              <a:rPr lang="en-US" smtClean="0"/>
              <a:t>‹#›</a:t>
            </a:fld>
            <a:endParaRPr lang="en-US"/>
          </a:p>
        </p:txBody>
      </p:sp>
    </p:spTree>
    <p:extLst>
      <p:ext uri="{BB962C8B-B14F-4D97-AF65-F5344CB8AC3E}">
        <p14:creationId xmlns:p14="http://schemas.microsoft.com/office/powerpoint/2010/main" val="583091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ABE477-7E16-4A78-9F07-490F1EF65646}" type="datetimeFigureOut">
              <a:rPr lang="en-US" smtClean="0"/>
              <a:t>11/20/2020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0EDAB1-B474-49AC-98F5-E2CA1256DF59}" type="slidenum">
              <a:rPr lang="en-US" smtClean="0"/>
              <a:t>‹#›</a:t>
            </a:fld>
            <a:endParaRPr lang="en-US"/>
          </a:p>
        </p:txBody>
      </p:sp>
    </p:spTree>
    <p:extLst>
      <p:ext uri="{BB962C8B-B14F-4D97-AF65-F5344CB8AC3E}">
        <p14:creationId xmlns:p14="http://schemas.microsoft.com/office/powerpoint/2010/main" val="781520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ABE477-7E16-4A78-9F07-490F1EF65646}" type="datetimeFigureOut">
              <a:rPr lang="en-US" smtClean="0"/>
              <a:t>11/20/2020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0EDAB1-B474-49AC-98F5-E2CA1256DF59}" type="slidenum">
              <a:rPr lang="en-US" smtClean="0"/>
              <a:t>‹#›</a:t>
            </a:fld>
            <a:endParaRPr lang="en-US"/>
          </a:p>
        </p:txBody>
      </p:sp>
    </p:spTree>
    <p:extLst>
      <p:ext uri="{BB962C8B-B14F-4D97-AF65-F5344CB8AC3E}">
        <p14:creationId xmlns:p14="http://schemas.microsoft.com/office/powerpoint/2010/main" val="309345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ABE477-7E16-4A78-9F07-490F1EF65646}" type="datetimeFigureOut">
              <a:rPr lang="en-US" smtClean="0"/>
              <a:t>11/20/2020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0EDAB1-B474-49AC-98F5-E2CA1256DF59}" type="slidenum">
              <a:rPr lang="en-US" smtClean="0"/>
              <a:t>‹#›</a:t>
            </a:fld>
            <a:endParaRPr lang="en-US"/>
          </a:p>
        </p:txBody>
      </p:sp>
    </p:spTree>
    <p:extLst>
      <p:ext uri="{BB962C8B-B14F-4D97-AF65-F5344CB8AC3E}">
        <p14:creationId xmlns:p14="http://schemas.microsoft.com/office/powerpoint/2010/main" val="2655394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ABE477-7E16-4A78-9F07-490F1EF65646}" type="datetimeFigureOut">
              <a:rPr lang="en-US" smtClean="0"/>
              <a:t>11/20/2020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0EDAB1-B474-49AC-98F5-E2CA1256DF59}" type="slidenum">
              <a:rPr lang="en-US" smtClean="0"/>
              <a:t>‹#›</a:t>
            </a:fld>
            <a:endParaRPr lang="en-US"/>
          </a:p>
        </p:txBody>
      </p:sp>
    </p:spTree>
    <p:extLst>
      <p:ext uri="{BB962C8B-B14F-4D97-AF65-F5344CB8AC3E}">
        <p14:creationId xmlns:p14="http://schemas.microsoft.com/office/powerpoint/2010/main" val="2150439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163146" y="2967335"/>
            <a:ext cx="5865708" cy="1569660"/>
          </a:xfrm>
          <a:prstGeom prst="rect">
            <a:avLst/>
          </a:prstGeom>
          <a:noFill/>
        </p:spPr>
        <p:txBody>
          <a:bodyPr wrap="none" lIns="91440" tIns="45720" rIns="91440" bIns="45720">
            <a:spAutoFit/>
          </a:bodyPr>
          <a:lstStyle/>
          <a:p>
            <a:pPr algn="ctr"/>
            <a:r>
              <a:rPr lang="en-US" sz="9600" b="1" dirty="0" smtClean="0">
                <a:ln w="0"/>
                <a:solidFill>
                  <a:srgbClr val="FFFF00"/>
                </a:solidFill>
                <a:effectLst>
                  <a:outerShdw blurRad="38100" dist="19050" dir="2700000" algn="tl" rotWithShape="0">
                    <a:schemeClr val="dk1">
                      <a:alpha val="40000"/>
                    </a:schemeClr>
                  </a:outerShdw>
                  <a:reflection blurRad="6350" stA="55000" endA="300" endPos="45500" dir="5400000" sy="-100000" algn="bl" rotWithShape="0"/>
                </a:effectLst>
                <a:latin typeface="NikoshBAN" panose="02000000000000000000" pitchFamily="2" charset="0"/>
                <a:cs typeface="NikoshBAN" panose="02000000000000000000" pitchFamily="2" charset="0"/>
              </a:rPr>
              <a:t>Welcome</a:t>
            </a:r>
            <a:endParaRPr lang="en-US" sz="9600" b="1" cap="none" spc="0" dirty="0">
              <a:ln w="0"/>
              <a:solidFill>
                <a:srgbClr val="FFFF00"/>
              </a:solidFill>
              <a:effectLst>
                <a:outerShdw blurRad="38100" dist="19050" dir="2700000" algn="tl" rotWithShape="0">
                  <a:schemeClr val="dk1">
                    <a:alpha val="40000"/>
                  </a:schemeClr>
                </a:outerShdw>
                <a:reflection blurRad="6350" stA="55000" endA="300" endPos="45500" dir="5400000" sy="-100000" algn="bl" rotWithShape="0"/>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4898176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repeatCount="indefinite"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2000" fill="hold"/>
                                        <p:tgtEl>
                                          <p:spTgt spid="3"/>
                                        </p:tgtEl>
                                        <p:attrNameLst>
                                          <p:attrName>ppt_w</p:attrName>
                                        </p:attrNameLst>
                                      </p:cBhvr>
                                      <p:tavLst>
                                        <p:tav tm="0">
                                          <p:val>
                                            <p:fltVal val="0"/>
                                          </p:val>
                                        </p:tav>
                                        <p:tav tm="100000">
                                          <p:val>
                                            <p:strVal val="#ppt_w"/>
                                          </p:val>
                                        </p:tav>
                                      </p:tavLst>
                                    </p:anim>
                                    <p:anim calcmode="lin" valueType="num">
                                      <p:cBhvr>
                                        <p:cTn id="8" dur="2000" fill="hold"/>
                                        <p:tgtEl>
                                          <p:spTgt spid="3"/>
                                        </p:tgtEl>
                                        <p:attrNameLst>
                                          <p:attrName>ppt_h</p:attrName>
                                        </p:attrNameLst>
                                      </p:cBhvr>
                                      <p:tavLst>
                                        <p:tav tm="0">
                                          <p:val>
                                            <p:fltVal val="0"/>
                                          </p:val>
                                        </p:tav>
                                        <p:tav tm="100000">
                                          <p:val>
                                            <p:strVal val="#ppt_h"/>
                                          </p:val>
                                        </p:tav>
                                      </p:tavLst>
                                    </p:anim>
                                    <p:animEffect transition="in" filter="fade">
                                      <p:cBhvr>
                                        <p:cTn id="9"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8306" y="323557"/>
            <a:ext cx="4585773" cy="6210886"/>
          </a:xfrm>
          <a:prstGeom prst="rect">
            <a:avLst/>
          </a:prstGeom>
          <a:ln>
            <a:noFill/>
          </a:ln>
          <a:effectLst>
            <a:outerShdw blurRad="292100" dist="139700" dir="2700000" algn="tl" rotWithShape="0">
              <a:srgbClr val="333333">
                <a:alpha val="65000"/>
              </a:srgbClr>
            </a:outerShdw>
          </a:effectLst>
        </p:spPr>
      </p:pic>
      <p:sp>
        <p:nvSpPr>
          <p:cNvPr id="3" name="Rectangle 2"/>
          <p:cNvSpPr/>
          <p:nvPr/>
        </p:nvSpPr>
        <p:spPr>
          <a:xfrm>
            <a:off x="6086865" y="2967335"/>
            <a:ext cx="5477782" cy="923330"/>
          </a:xfrm>
          <a:prstGeom prst="rect">
            <a:avLst/>
          </a:prstGeom>
          <a:noFill/>
        </p:spPr>
        <p:txBody>
          <a:bodyPr wrap="none" lIns="91440" tIns="45720" rIns="91440" bIns="45720">
            <a:spAutoFit/>
          </a:bodyPr>
          <a:lstStyle/>
          <a:p>
            <a:pPr algn="ctr"/>
            <a:r>
              <a:rPr lang="en-US" sz="5400" b="1" cap="none" spc="0" dirty="0" smtClean="0">
                <a:ln w="0"/>
                <a:solidFill>
                  <a:schemeClr val="tx1"/>
                </a:solidFill>
                <a:effectLst>
                  <a:outerShdw blurRad="38100" dist="19050" dir="2700000" algn="tl" rotWithShape="0">
                    <a:schemeClr val="dk1">
                      <a:alpha val="40000"/>
                    </a:schemeClr>
                  </a:outerShdw>
                </a:effectLst>
                <a:latin typeface="Tempus Sans ITC" panose="04020404030D07020202" pitchFamily="82" charset="0"/>
                <a:cs typeface="Times New Roman" panose="02020603050405020304" pitchFamily="18" charset="0"/>
              </a:rPr>
              <a:t>Let’s read the text.</a:t>
            </a:r>
            <a:endParaRPr lang="en-US" sz="5400" b="1" cap="none" spc="0" dirty="0">
              <a:ln w="0"/>
              <a:solidFill>
                <a:schemeClr val="tx1"/>
              </a:solidFill>
              <a:effectLst>
                <a:outerShdw blurRad="38100" dist="19050" dir="2700000" algn="tl" rotWithShape="0">
                  <a:schemeClr val="dk1">
                    <a:alpha val="40000"/>
                  </a:schemeClr>
                </a:outerShdw>
              </a:effectLst>
              <a:latin typeface="Tempus Sans ITC" panose="04020404030D07020202" pitchFamily="82" charset="0"/>
              <a:cs typeface="Times New Roman" panose="02020603050405020304" pitchFamily="18" charset="0"/>
            </a:endParaRPr>
          </a:p>
        </p:txBody>
      </p:sp>
    </p:spTree>
    <p:extLst>
      <p:ext uri="{BB962C8B-B14F-4D97-AF65-F5344CB8AC3E}">
        <p14:creationId xmlns:p14="http://schemas.microsoft.com/office/powerpoint/2010/main" val="44647961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590" y="4100262"/>
            <a:ext cx="12096466" cy="2677656"/>
          </a:xfrm>
          <a:prstGeom prst="rect">
            <a:avLst/>
          </a:prstGeom>
          <a:noFill/>
          <a:ln>
            <a:solidFill>
              <a:schemeClr val="tx1"/>
            </a:solidFill>
          </a:ln>
          <a:scene3d>
            <a:camera prst="orthographicFront"/>
            <a:lightRig rig="threePt" dir="t"/>
          </a:scene3d>
          <a:sp3d>
            <a:bevelT/>
          </a:sp3d>
        </p:spPr>
        <p:style>
          <a:lnRef idx="2">
            <a:schemeClr val="accent3"/>
          </a:lnRef>
          <a:fillRef idx="1">
            <a:schemeClr val="lt1"/>
          </a:fillRef>
          <a:effectRef idx="0">
            <a:schemeClr val="accent3"/>
          </a:effectRef>
          <a:fontRef idx="minor">
            <a:schemeClr val="dk1"/>
          </a:fontRef>
        </p:style>
        <p:txBody>
          <a:bodyPr wrap="square">
            <a:spAutoFit/>
          </a:bodyPr>
          <a:lstStyle/>
          <a:p>
            <a:pPr algn="ctr"/>
            <a:r>
              <a:rPr lang="en-US" sz="2800" dirty="0">
                <a:solidFill>
                  <a:srgbClr val="231F20"/>
                </a:solidFill>
                <a:latin typeface="Times New Roman" panose="02020603050405020304" pitchFamily="18" charset="0"/>
                <a:ea typeface="Times New Roman" panose="02020603050405020304" pitchFamily="18" charset="0"/>
              </a:rPr>
              <a:t>River gypsies are an ethnic group </a:t>
            </a:r>
            <a:r>
              <a:rPr lang="en-US" sz="2800" dirty="0" smtClean="0">
                <a:solidFill>
                  <a:srgbClr val="231F20"/>
                </a:solidFill>
                <a:latin typeface="Times New Roman" panose="02020603050405020304" pitchFamily="18" charset="0"/>
                <a:ea typeface="Times New Roman" panose="02020603050405020304" pitchFamily="18" charset="0"/>
              </a:rPr>
              <a:t>of people in </a:t>
            </a:r>
            <a:r>
              <a:rPr lang="en-US" sz="2800" dirty="0">
                <a:solidFill>
                  <a:srgbClr val="231F20"/>
                </a:solidFill>
                <a:latin typeface="Times New Roman" panose="02020603050405020304" pitchFamily="18" charset="0"/>
                <a:ea typeface="Times New Roman" panose="02020603050405020304" pitchFamily="18" charset="0"/>
              </a:rPr>
              <a:t>Bangladesh. They are known as </a:t>
            </a:r>
            <a:r>
              <a:rPr lang="en-US" sz="2800" i="1" dirty="0" smtClean="0">
                <a:solidFill>
                  <a:srgbClr val="231F2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beady</a:t>
            </a:r>
            <a:r>
              <a:rPr lang="en-US" sz="2800" dirty="0" smtClean="0">
                <a:solidFill>
                  <a:srgbClr val="231F20"/>
                </a:solidFill>
                <a:latin typeface="Times New Roman" panose="02020603050405020304" pitchFamily="18" charset="0"/>
                <a:ea typeface="Times New Roman" panose="02020603050405020304" pitchFamily="18" charset="0"/>
              </a:rPr>
              <a:t> </a:t>
            </a:r>
            <a:r>
              <a:rPr lang="en-US" sz="2800" dirty="0">
                <a:solidFill>
                  <a:srgbClr val="231F20"/>
                </a:solidFill>
                <a:latin typeface="Times New Roman" panose="02020603050405020304" pitchFamily="18" charset="0"/>
                <a:ea typeface="Times New Roman" panose="02020603050405020304" pitchFamily="18" charset="0"/>
              </a:rPr>
              <a:t>to local people. The gypsies have their own lifestyle and culture. They live in groups and do not own any land. Therefore, they live a nomadic </a:t>
            </a:r>
            <a:r>
              <a:rPr lang="en-US" sz="2800" dirty="0" smtClean="0">
                <a:solidFill>
                  <a:srgbClr val="231F20"/>
                </a:solidFill>
                <a:latin typeface="Times New Roman" panose="02020603050405020304" pitchFamily="18" charset="0"/>
                <a:ea typeface="Times New Roman" panose="02020603050405020304" pitchFamily="18" charset="0"/>
              </a:rPr>
              <a:t>life, </a:t>
            </a:r>
            <a:r>
              <a:rPr lang="en-US" sz="2800" dirty="0">
                <a:solidFill>
                  <a:srgbClr val="231F20"/>
                </a:solidFill>
                <a:latin typeface="Times New Roman" panose="02020603050405020304" pitchFamily="18" charset="0"/>
                <a:ea typeface="Times New Roman" panose="02020603050405020304" pitchFamily="18" charset="0"/>
              </a:rPr>
              <a:t>travelling from one place to another. These people roam across our rivers and waters from </a:t>
            </a:r>
            <a:r>
              <a:rPr lang="en-US" sz="2800" i="1" dirty="0">
                <a:solidFill>
                  <a:srgbClr val="231F2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May to December </a:t>
            </a:r>
            <a:r>
              <a:rPr lang="en-US" sz="2800" dirty="0">
                <a:solidFill>
                  <a:srgbClr val="231F20"/>
                </a:solidFill>
                <a:latin typeface="Times New Roman" panose="02020603050405020304" pitchFamily="18" charset="0"/>
                <a:ea typeface="Times New Roman" panose="02020603050405020304" pitchFamily="18" charset="0"/>
              </a:rPr>
              <a:t>in small country boats. These boats are their houses and these people are a part of our waters</a:t>
            </a:r>
            <a:r>
              <a:rPr lang="en-US" sz="2800" dirty="0" smtClean="0">
                <a:solidFill>
                  <a:srgbClr val="231F20"/>
                </a:solidFill>
                <a:latin typeface="Times New Roman" panose="02020603050405020304" pitchFamily="18" charset="0"/>
                <a:ea typeface="Times New Roman" panose="02020603050405020304" pitchFamily="18" charset="0"/>
              </a:rPr>
              <a:t>.</a:t>
            </a:r>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02422" y="99748"/>
            <a:ext cx="6048234" cy="346372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543779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2" presetClass="entr" presetSubtype="2"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5000" fill="hold"/>
                                        <p:tgtEl>
                                          <p:spTgt spid="4"/>
                                        </p:tgtEl>
                                        <p:attrNameLst>
                                          <p:attrName>ppt_x</p:attrName>
                                        </p:attrNameLst>
                                      </p:cBhvr>
                                      <p:tavLst>
                                        <p:tav tm="0">
                                          <p:val>
                                            <p:strVal val="1+#ppt_w/2"/>
                                          </p:val>
                                        </p:tav>
                                        <p:tav tm="100000">
                                          <p:val>
                                            <p:strVal val="#ppt_x"/>
                                          </p:val>
                                        </p:tav>
                                      </p:tavLst>
                                    </p:anim>
                                    <p:anim calcmode="lin" valueType="num">
                                      <p:cBhvr additive="base">
                                        <p:cTn id="11" dur="5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534" y="3904350"/>
            <a:ext cx="12096466" cy="2246769"/>
          </a:xfrm>
          <a:prstGeom prst="rect">
            <a:avLst/>
          </a:prstGeom>
          <a:ln>
            <a:noFill/>
          </a:ln>
        </p:spPr>
        <p:style>
          <a:lnRef idx="2">
            <a:schemeClr val="accent3"/>
          </a:lnRef>
          <a:fillRef idx="1">
            <a:schemeClr val="lt1"/>
          </a:fillRef>
          <a:effectRef idx="0">
            <a:schemeClr val="accent3"/>
          </a:effectRef>
          <a:fontRef idx="minor">
            <a:schemeClr val="dk1"/>
          </a:fontRef>
        </p:style>
        <p:txBody>
          <a:bodyPr wrap="square">
            <a:spAutoFit/>
          </a:bodyPr>
          <a:lstStyle/>
          <a:p>
            <a:pPr algn="ctr"/>
            <a:r>
              <a:rPr lang="en-US" sz="2800" dirty="0">
                <a:solidFill>
                  <a:srgbClr val="231F20"/>
                </a:solidFill>
                <a:latin typeface="Times New Roman" panose="02020603050405020304" pitchFamily="18" charset="0"/>
                <a:ea typeface="Times New Roman" panose="02020603050405020304" pitchFamily="18" charset="0"/>
              </a:rPr>
              <a:t>Throughout the monsoon, they remain busy with fishing. They also dive for natural pearls in waters. Sometimes, they camp for a couple of weeks. Men catch snakes and entertain people with snake charming and sell herbal cures. Women go from door to door to sell bangles, cosmetics and other things. They also try to heal pains of old people often by sucking out blood from their body</a:t>
            </a:r>
            <a:r>
              <a:rPr lang="en-US" sz="2800" dirty="0" smtClean="0">
                <a:solidFill>
                  <a:srgbClr val="231F20"/>
                </a:solidFill>
                <a:latin typeface="Times New Roman" panose="02020603050405020304" pitchFamily="18" charset="0"/>
                <a:ea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endParaRPr>
          </a:p>
        </p:txBody>
      </p:sp>
      <p:pic>
        <p:nvPicPr>
          <p:cNvPr id="14" name="Picture 1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979893" y="490959"/>
            <a:ext cx="6327748" cy="3301112"/>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125836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100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1500"/>
                            </p:stCondLst>
                            <p:childTnLst>
                              <p:par>
                                <p:cTn id="9" presetID="47" presetClass="entr" presetSubtype="0"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1000"/>
                                        <p:tgtEl>
                                          <p:spTgt spid="14"/>
                                        </p:tgtEl>
                                      </p:cBhvr>
                                    </p:animEffect>
                                    <p:anim calcmode="lin" valueType="num">
                                      <p:cBhvr>
                                        <p:cTn id="12" dur="1000" fill="hold"/>
                                        <p:tgtEl>
                                          <p:spTgt spid="14"/>
                                        </p:tgtEl>
                                        <p:attrNameLst>
                                          <p:attrName>ppt_x</p:attrName>
                                        </p:attrNameLst>
                                      </p:cBhvr>
                                      <p:tavLst>
                                        <p:tav tm="0">
                                          <p:val>
                                            <p:strVal val="#ppt_x"/>
                                          </p:val>
                                        </p:tav>
                                        <p:tav tm="100000">
                                          <p:val>
                                            <p:strVal val="#ppt_x"/>
                                          </p:val>
                                        </p:tav>
                                      </p:tavLst>
                                    </p:anim>
                                    <p:anim calcmode="lin" valueType="num">
                                      <p:cBhvr>
                                        <p:cTn id="1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0271" y="2604247"/>
            <a:ext cx="10676964" cy="2795958"/>
          </a:xfrm>
          <a:prstGeom prst="rect">
            <a:avLst/>
          </a:prstGeom>
          <a:ln>
            <a:no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just">
              <a:lnSpc>
                <a:spcPct val="150000"/>
              </a:lnSpc>
              <a:tabLst>
                <a:tab pos="406400" algn="l"/>
              </a:tabLst>
            </a:pPr>
            <a:r>
              <a:rPr lang="en-US" sz="2400" b="1" dirty="0" smtClean="0">
                <a:latin typeface="Times New Roman" panose="02020603050405020304" pitchFamily="18" charset="0"/>
                <a:cs typeface="Times New Roman" panose="02020603050405020304" pitchFamily="18" charset="0"/>
              </a:rPr>
              <a:t>In </a:t>
            </a:r>
            <a:r>
              <a:rPr lang="en-US" sz="2400" b="1" dirty="0">
                <a:latin typeface="Times New Roman" panose="02020603050405020304" pitchFamily="18" charset="0"/>
                <a:cs typeface="Times New Roman" panose="02020603050405020304" pitchFamily="18" charset="0"/>
              </a:rPr>
              <a:t>summer vacation last May, </a:t>
            </a:r>
            <a:r>
              <a:rPr lang="en-US" sz="2400" b="1" dirty="0" err="1">
                <a:latin typeface="Times New Roman" panose="02020603050405020304" pitchFamily="18" charset="0"/>
                <a:cs typeface="Times New Roman" panose="02020603050405020304" pitchFamily="18" charset="0"/>
              </a:rPr>
              <a:t>Sohan</a:t>
            </a:r>
            <a:r>
              <a:rPr lang="en-US" sz="2400" b="1" dirty="0">
                <a:latin typeface="Times New Roman" panose="02020603050405020304" pitchFamily="18" charset="0"/>
                <a:cs typeface="Times New Roman" panose="02020603050405020304" pitchFamily="18" charset="0"/>
              </a:rPr>
              <a:t> went to </a:t>
            </a:r>
            <a:r>
              <a:rPr lang="en-US" sz="2400" b="1" dirty="0" err="1">
                <a:latin typeface="Times New Roman" panose="02020603050405020304" pitchFamily="18" charset="0"/>
                <a:cs typeface="Times New Roman" panose="02020603050405020304" pitchFamily="18" charset="0"/>
              </a:rPr>
              <a:t>Lauhajang</a:t>
            </a:r>
            <a:r>
              <a:rPr lang="en-US" sz="2400" b="1"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in </a:t>
            </a:r>
            <a:r>
              <a:rPr lang="en-US" sz="2400" b="1" dirty="0" err="1" smtClean="0">
                <a:latin typeface="Times New Roman" panose="02020603050405020304" pitchFamily="18" charset="0"/>
                <a:cs typeface="Times New Roman" panose="02020603050405020304" pitchFamily="18" charset="0"/>
              </a:rPr>
              <a:t>Munshigonj</a:t>
            </a:r>
            <a:r>
              <a:rPr lang="en-US" sz="2400" b="1" dirty="0" smtClean="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to visit </a:t>
            </a:r>
            <a:r>
              <a:rPr lang="en-US" sz="2400" b="1" dirty="0" smtClean="0">
                <a:latin typeface="Times New Roman" panose="02020603050405020304" pitchFamily="18" charset="0"/>
                <a:cs typeface="Times New Roman" panose="02020603050405020304" pitchFamily="18" charset="0"/>
              </a:rPr>
              <a:t>his maternal </a:t>
            </a:r>
            <a:r>
              <a:rPr lang="en-US" sz="2400" b="1" dirty="0">
                <a:latin typeface="Times New Roman" panose="02020603050405020304" pitchFamily="18" charset="0"/>
                <a:cs typeface="Times New Roman" panose="02020603050405020304" pitchFamily="18" charset="0"/>
              </a:rPr>
              <a:t>uncle. His elder </a:t>
            </a:r>
            <a:r>
              <a:rPr lang="en-US" sz="2400" b="1" dirty="0" smtClean="0">
                <a:latin typeface="Times New Roman" panose="02020603050405020304" pitchFamily="18" charset="0"/>
                <a:cs typeface="Times New Roman" panose="02020603050405020304" pitchFamily="18" charset="0"/>
              </a:rPr>
              <a:t>cousin, </a:t>
            </a:r>
            <a:r>
              <a:rPr lang="en-US" sz="2400" b="1" dirty="0" err="1" smtClean="0">
                <a:latin typeface="Times New Roman" panose="02020603050405020304" pitchFamily="18" charset="0"/>
                <a:cs typeface="Times New Roman" panose="02020603050405020304" pitchFamily="18" charset="0"/>
              </a:rPr>
              <a:t>Jihan</a:t>
            </a:r>
            <a:r>
              <a:rPr lang="en-US" sz="2400" b="1" dirty="0" smtClean="0">
                <a:latin typeface="Times New Roman" panose="02020603050405020304" pitchFamily="18" charset="0"/>
                <a:cs typeface="Times New Roman" panose="02020603050405020304" pitchFamily="18" charset="0"/>
              </a:rPr>
              <a:t> studies </a:t>
            </a:r>
            <a:r>
              <a:rPr lang="en-US" sz="2400" b="1" dirty="0">
                <a:latin typeface="Times New Roman" panose="02020603050405020304" pitchFamily="18" charset="0"/>
                <a:cs typeface="Times New Roman" panose="02020603050405020304" pitchFamily="18" charset="0"/>
              </a:rPr>
              <a:t>sociology at Dhaka University. </a:t>
            </a:r>
            <a:r>
              <a:rPr lang="en-US" sz="2400" b="1" dirty="0" smtClean="0">
                <a:latin typeface="Times New Roman" panose="02020603050405020304" pitchFamily="18" charset="0"/>
                <a:cs typeface="Times New Roman" panose="02020603050405020304" pitchFamily="18" charset="0"/>
              </a:rPr>
              <a:t>One afternoon</a:t>
            </a:r>
            <a:r>
              <a:rPr lang="en-US" sz="2400" b="1"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Jihan</a:t>
            </a:r>
            <a:r>
              <a:rPr lang="en-US" sz="2400" b="1" dirty="0" smtClean="0">
                <a:latin typeface="Times New Roman" panose="02020603050405020304" pitchFamily="18" charset="0"/>
                <a:cs typeface="Times New Roman" panose="02020603050405020304" pitchFamily="18" charset="0"/>
              </a:rPr>
              <a:t> took </a:t>
            </a:r>
            <a:r>
              <a:rPr lang="en-US" sz="2400" b="1" dirty="0" err="1">
                <a:latin typeface="Times New Roman" panose="02020603050405020304" pitchFamily="18" charset="0"/>
                <a:cs typeface="Times New Roman" panose="02020603050405020304" pitchFamily="18" charset="0"/>
              </a:rPr>
              <a:t>Sohan</a:t>
            </a:r>
            <a:r>
              <a:rPr lang="en-US" sz="2400" b="1" dirty="0">
                <a:latin typeface="Times New Roman" panose="02020603050405020304" pitchFamily="18" charset="0"/>
                <a:cs typeface="Times New Roman" panose="02020603050405020304" pitchFamily="18" charset="0"/>
              </a:rPr>
              <a:t> to a </a:t>
            </a:r>
            <a:r>
              <a:rPr lang="en-US" sz="2400" b="1" dirty="0" err="1">
                <a:latin typeface="Times New Roman" panose="02020603050405020304" pitchFamily="18" charset="0"/>
                <a:cs typeface="Times New Roman" panose="02020603050405020304" pitchFamily="18" charset="0"/>
              </a:rPr>
              <a:t>bedey</a:t>
            </a:r>
            <a:r>
              <a:rPr lang="en-US" sz="2400" b="1" dirty="0">
                <a:latin typeface="Times New Roman" panose="02020603050405020304" pitchFamily="18" charset="0"/>
                <a:cs typeface="Times New Roman" panose="02020603050405020304" pitchFamily="18" charset="0"/>
              </a:rPr>
              <a:t> camp to </a:t>
            </a:r>
            <a:r>
              <a:rPr lang="en-US" sz="2400" b="1" dirty="0" smtClean="0">
                <a:latin typeface="Times New Roman" panose="02020603050405020304" pitchFamily="18" charset="0"/>
                <a:cs typeface="Times New Roman" panose="02020603050405020304" pitchFamily="18" charset="0"/>
              </a:rPr>
              <a:t> know </a:t>
            </a:r>
            <a:r>
              <a:rPr lang="en-US" sz="2400" b="1" dirty="0">
                <a:latin typeface="Times New Roman" panose="02020603050405020304" pitchFamily="18" charset="0"/>
                <a:cs typeface="Times New Roman" panose="02020603050405020304" pitchFamily="18" charset="0"/>
              </a:rPr>
              <a:t>about their life. </a:t>
            </a:r>
            <a:r>
              <a:rPr lang="en-US" sz="2400" b="1" dirty="0" smtClean="0">
                <a:latin typeface="Times New Roman" panose="02020603050405020304" pitchFamily="18" charset="0"/>
                <a:cs typeface="Times New Roman" panose="02020603050405020304" pitchFamily="18" charset="0"/>
              </a:rPr>
              <a:t>They talked to a </a:t>
            </a:r>
            <a:r>
              <a:rPr lang="en-US" sz="2400" b="1" dirty="0">
                <a:latin typeface="Times New Roman" panose="02020603050405020304" pitchFamily="18" charset="0"/>
                <a:cs typeface="Times New Roman" panose="02020603050405020304" pitchFamily="18" charset="0"/>
              </a:rPr>
              <a:t>middle aged </a:t>
            </a:r>
            <a:r>
              <a:rPr lang="en-US" sz="2400" b="1" dirty="0" err="1" smtClean="0">
                <a:latin typeface="Times New Roman" panose="02020603050405020304" pitchFamily="18" charset="0"/>
                <a:cs typeface="Times New Roman" panose="02020603050405020304" pitchFamily="18" charset="0"/>
              </a:rPr>
              <a:t>bedey</a:t>
            </a:r>
            <a:r>
              <a:rPr lang="en-US" sz="2400" b="1" dirty="0" smtClean="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woman who was cooking </a:t>
            </a:r>
            <a:r>
              <a:rPr lang="en-US" sz="2400" b="1" dirty="0" smtClean="0">
                <a:latin typeface="Times New Roman" panose="02020603050405020304" pitchFamily="18" charset="0"/>
                <a:cs typeface="Times New Roman" panose="02020603050405020304" pitchFamily="18" charset="0"/>
              </a:rPr>
              <a:t>in </a:t>
            </a:r>
            <a:r>
              <a:rPr lang="en-US" sz="2400" b="1" dirty="0">
                <a:latin typeface="Times New Roman" panose="02020603050405020304" pitchFamily="18" charset="0"/>
                <a:cs typeface="Times New Roman" panose="02020603050405020304" pitchFamily="18" charset="0"/>
              </a:rPr>
              <a:t>front </a:t>
            </a:r>
            <a:r>
              <a:rPr lang="en-US" sz="2400" b="1" dirty="0" smtClean="0">
                <a:latin typeface="Times New Roman" panose="02020603050405020304" pitchFamily="18" charset="0"/>
                <a:cs typeface="Times New Roman" panose="02020603050405020304" pitchFamily="18" charset="0"/>
              </a:rPr>
              <a:t>of </a:t>
            </a:r>
            <a:r>
              <a:rPr lang="en-US" sz="2400" b="1" dirty="0">
                <a:latin typeface="Times New Roman" panose="02020603050405020304" pitchFamily="18" charset="0"/>
                <a:cs typeface="Times New Roman" panose="02020603050405020304" pitchFamily="18" charset="0"/>
              </a:rPr>
              <a:t>her </a:t>
            </a:r>
            <a:r>
              <a:rPr lang="en-US" sz="2400" b="1" dirty="0" smtClean="0">
                <a:latin typeface="Times New Roman" panose="02020603050405020304" pitchFamily="18" charset="0"/>
                <a:cs typeface="Times New Roman" panose="02020603050405020304" pitchFamily="18" charset="0"/>
              </a:rPr>
              <a:t>tent</a:t>
            </a:r>
            <a:r>
              <a:rPr lang="en-US" sz="2400" b="1"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Listen and read the conversation of </a:t>
            </a:r>
            <a:r>
              <a:rPr lang="en-US" sz="2400" b="1" dirty="0" smtClean="0">
                <a:solidFill>
                  <a:schemeClr val="tx1"/>
                </a:solidFill>
                <a:latin typeface="Times New Roman" panose="02020603050405020304" pitchFamily="18" charset="0"/>
                <a:cs typeface="Times New Roman" panose="02020603050405020304" pitchFamily="18" charset="0"/>
              </a:rPr>
              <a:t>the text</a:t>
            </a:r>
            <a:r>
              <a:rPr lang="en-US" sz="2400" b="1"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634803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1600" y="420061"/>
            <a:ext cx="12090400" cy="523220"/>
          </a:xfrm>
          <a:prstGeom prst="rect">
            <a:avLst/>
          </a:prstGeom>
          <a:noFill/>
          <a:ln>
            <a:noFill/>
          </a:ln>
        </p:spPr>
        <p:txBody>
          <a:bodyPr wrap="square" rtlCol="0">
            <a:spAutoFit/>
          </a:bodyPr>
          <a:lstStyle/>
          <a:p>
            <a:pPr algn="ctr"/>
            <a:r>
              <a:rPr lang="en-US" sz="2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Fill in the gaps with appropriate words</a:t>
            </a:r>
            <a:endParaRPr lang="en-US"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9" name="Rectangle 8"/>
          <p:cNvSpPr/>
          <p:nvPr/>
        </p:nvSpPr>
        <p:spPr>
          <a:xfrm>
            <a:off x="59398" y="1156447"/>
            <a:ext cx="12090399" cy="5230282"/>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pPr algn="just"/>
            <a:r>
              <a:rPr lang="en-US" sz="24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Throughout the monsoon, the river gypsies (</a:t>
            </a:r>
            <a:r>
              <a:rPr lang="en-US" sz="240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 _____ busy </a:t>
            </a:r>
            <a:r>
              <a:rPr lang="en-US" sz="24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with fishing. They also dived for </a:t>
            </a:r>
            <a:r>
              <a:rPr lang="en-US" sz="240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natural (b) _____ in </a:t>
            </a:r>
            <a:r>
              <a:rPr lang="en-US" sz="24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waters. Sometimes, they (</a:t>
            </a:r>
            <a:r>
              <a:rPr lang="en-US" sz="240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c) ____ for </a:t>
            </a:r>
            <a:r>
              <a:rPr lang="en-US" sz="24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 couple of weeks. Men catch (d</a:t>
            </a:r>
            <a:r>
              <a:rPr lang="en-US" sz="240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_____ and </a:t>
            </a:r>
            <a:r>
              <a:rPr lang="en-US" sz="24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entertain people with snake charming and sell (</a:t>
            </a:r>
            <a:r>
              <a:rPr lang="en-US" sz="240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e) _____ cures</a:t>
            </a:r>
            <a:r>
              <a:rPr lang="en-US" sz="24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Women go for door to door to sell bangles, (</a:t>
            </a:r>
            <a:r>
              <a:rPr lang="en-US" sz="240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f) _______ and </a:t>
            </a:r>
            <a:r>
              <a:rPr lang="en-US" sz="24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other things. They also try to heal (</a:t>
            </a:r>
            <a:r>
              <a:rPr lang="en-US" sz="240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g) ____ of </a:t>
            </a:r>
            <a:r>
              <a:rPr lang="en-US" sz="24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old people often by (</a:t>
            </a:r>
            <a:r>
              <a:rPr lang="en-US" sz="240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h) ______ out </a:t>
            </a:r>
            <a:r>
              <a:rPr lang="en-US" sz="24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blood from their body. Many villagers believe in the (</a:t>
            </a:r>
            <a:r>
              <a:rPr lang="en-US" sz="2400" dirty="0" err="1"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i</a:t>
            </a:r>
            <a:r>
              <a:rPr lang="en-US" sz="240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__________ of </a:t>
            </a:r>
            <a:r>
              <a:rPr lang="en-US" sz="24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the gypsies. They can </a:t>
            </a:r>
            <a:r>
              <a:rPr lang="en-US" sz="240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make an </a:t>
            </a:r>
            <a:r>
              <a:rPr lang="en-US" sz="24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t>
            </a:r>
            <a:r>
              <a:rPr lang="en-US" sz="240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j) ___ spirit leave </a:t>
            </a:r>
            <a:r>
              <a:rPr lang="en-US" sz="24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someone’s body by magic or special powers.</a:t>
            </a:r>
          </a:p>
        </p:txBody>
      </p:sp>
    </p:spTree>
    <p:extLst>
      <p:ext uri="{BB962C8B-B14F-4D97-AF65-F5344CB8AC3E}">
        <p14:creationId xmlns:p14="http://schemas.microsoft.com/office/powerpoint/2010/main" val="3193099834"/>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7859" y="2893172"/>
            <a:ext cx="10515600" cy="1325563"/>
          </a:xfrm>
        </p:spPr>
        <p:txBody>
          <a:bodyPr>
            <a:noAutofit/>
          </a:bodyPr>
          <a:lstStyle/>
          <a:p>
            <a:pPr algn="ctr"/>
            <a:r>
              <a:rPr lang="en-US" sz="9600" dirty="0" smtClean="0">
                <a:latin typeface="NikoshBAN" panose="02000000000000000000" pitchFamily="2" charset="0"/>
                <a:cs typeface="NikoshBAN" panose="02000000000000000000" pitchFamily="2" charset="0"/>
              </a:rPr>
              <a:t>Thank you</a:t>
            </a:r>
            <a:endParaRPr lang="en-GB" sz="9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416280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83030" y="531880"/>
            <a:ext cx="5126691" cy="893508"/>
          </a:xfrm>
          <a:prstGeom prst="rect">
            <a:avLst/>
          </a:prstGeom>
          <a:solidFill>
            <a:srgbClr val="FFFF00"/>
          </a:solidFill>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Learning outcomes</a:t>
            </a:r>
            <a:endParaRPr lang="en-US"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9" name="TextBox 8"/>
          <p:cNvSpPr txBox="1"/>
          <p:nvPr/>
        </p:nvSpPr>
        <p:spPr>
          <a:xfrm>
            <a:off x="649940" y="2086117"/>
            <a:ext cx="10892117" cy="4524315"/>
          </a:xfrm>
          <a:prstGeom prst="rect">
            <a:avLst/>
          </a:prstGeom>
          <a:noFill/>
        </p:spPr>
        <p:txBody>
          <a:bodyPr wrap="square" rtlCol="0">
            <a:spAutoFit/>
          </a:bodyPr>
          <a:lstStyle/>
          <a:p>
            <a:r>
              <a:rPr 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1.Read </a:t>
            </a:r>
            <a:r>
              <a:rPr lang="en-US"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and understand text through silent reading</a:t>
            </a:r>
            <a:r>
              <a:rPr 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r>
              <a:rPr 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2.Tell </a:t>
            </a:r>
            <a:r>
              <a:rPr lang="en-US"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about the river gypsies</a:t>
            </a:r>
            <a:r>
              <a:rPr 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r>
              <a:rPr 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3.Choose </a:t>
            </a:r>
            <a:r>
              <a:rPr lang="en-US"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best answers from the alternatives</a:t>
            </a:r>
            <a:r>
              <a:rPr 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r>
              <a:rPr 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4.Fill </a:t>
            </a:r>
            <a:r>
              <a:rPr lang="en-US"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 the blanks with appropriate words</a:t>
            </a:r>
            <a:r>
              <a:rPr 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r>
              <a:rPr 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5.Ask </a:t>
            </a:r>
            <a:r>
              <a:rPr lang="en-US"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and answer questions.</a:t>
            </a:r>
          </a:p>
          <a:p>
            <a:endParaRPr lang="en-US"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US"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US"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US"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5076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fill="hold" grpId="0" nodeType="withEffect">
                                  <p:stCondLst>
                                    <p:cond delay="0"/>
                                  </p:stCondLst>
                                  <p:iterate type="lt">
                                    <p:tmPct val="10000"/>
                                  </p:iterate>
                                  <p:childTnLst>
                                    <p:animMotion origin="layout" path="M 0 2.96296E-6 L 0 -0.07223 " pathEditMode="relative" rAng="0" ptsTypes="AA">
                                      <p:cBhvr>
                                        <p:cTn id="6" dur="500" accel="50000" decel="50000" autoRev="1" fill="hold">
                                          <p:stCondLst>
                                            <p:cond delay="0"/>
                                          </p:stCondLst>
                                        </p:cTn>
                                        <p:tgtEl>
                                          <p:spTgt spid="2"/>
                                        </p:tgtEl>
                                        <p:attrNameLst>
                                          <p:attrName>ppt_x</p:attrName>
                                          <p:attrName>ppt_y</p:attrName>
                                        </p:attrNameLst>
                                      </p:cBhvr>
                                      <p:rCtr x="0" y="-3611"/>
                                    </p:animMotion>
                                    <p:animRot by="1500000">
                                      <p:cBhvr>
                                        <p:cTn id="7" dur="250" fill="hold">
                                          <p:stCondLst>
                                            <p:cond delay="0"/>
                                          </p:stCondLst>
                                        </p:cTn>
                                        <p:tgtEl>
                                          <p:spTgt spid="2"/>
                                        </p:tgtEl>
                                        <p:attrNameLst>
                                          <p:attrName>r</p:attrName>
                                        </p:attrNameLst>
                                      </p:cBhvr>
                                    </p:animRot>
                                    <p:animRot by="-1500000">
                                      <p:cBhvr>
                                        <p:cTn id="8" dur="250" fill="hold">
                                          <p:stCondLst>
                                            <p:cond delay="250"/>
                                          </p:stCondLst>
                                        </p:cTn>
                                        <p:tgtEl>
                                          <p:spTgt spid="2"/>
                                        </p:tgtEl>
                                        <p:attrNameLst>
                                          <p:attrName>r</p:attrName>
                                        </p:attrNameLst>
                                      </p:cBhvr>
                                    </p:animRot>
                                    <p:animRot by="-1500000">
                                      <p:cBhvr>
                                        <p:cTn id="9" dur="250" fill="hold">
                                          <p:stCondLst>
                                            <p:cond delay="500"/>
                                          </p:stCondLst>
                                        </p:cTn>
                                        <p:tgtEl>
                                          <p:spTgt spid="2"/>
                                        </p:tgtEl>
                                        <p:attrNameLst>
                                          <p:attrName>r</p:attrName>
                                        </p:attrNameLst>
                                      </p:cBhvr>
                                    </p:animRot>
                                    <p:animRot by="1500000">
                                      <p:cBhvr>
                                        <p:cTn id="10" dur="250" fill="hold">
                                          <p:stCondLst>
                                            <p:cond delay="75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4714304" y="377988"/>
            <a:ext cx="2763388" cy="1316832"/>
          </a:xfrm>
          <a:prstGeom prst="ellipse">
            <a:avLst/>
          </a:prstGeom>
          <a:solidFill>
            <a:srgbClr val="C00000"/>
          </a:solidFill>
          <a:scene3d>
            <a:camera prst="orthographicFront"/>
            <a:lightRig rig="threePt" dir="t"/>
          </a:scene3d>
          <a:sp3d>
            <a:bevelT/>
          </a:sp3d>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Gypsy</a:t>
            </a:r>
            <a:endParaRPr lang="en-US"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9" name="TextBox 8"/>
          <p:cNvSpPr txBox="1"/>
          <p:nvPr/>
        </p:nvSpPr>
        <p:spPr>
          <a:xfrm>
            <a:off x="2577348" y="5715004"/>
            <a:ext cx="7037300" cy="523220"/>
          </a:xfrm>
          <a:prstGeom prst="rect">
            <a:avLst/>
          </a:prstGeom>
          <a:solidFill>
            <a:srgbClr val="C00000"/>
          </a:solidFill>
          <a:ln>
            <a:solidFill>
              <a:schemeClr val="tx1"/>
            </a:solidFill>
          </a:ln>
          <a:scene3d>
            <a:camera prst="perspectiveRelaxedModerately"/>
            <a:lightRig rig="threePt" dir="t"/>
          </a:scene3d>
          <a:sp3d>
            <a:bevelT/>
          </a:sp3d>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2800" b="1" dirty="0" smtClean="0">
                <a:solidFill>
                  <a:schemeClr val="tx1"/>
                </a:solidFill>
                <a:latin typeface="Times New Roman" panose="02020603050405020304" pitchFamily="18" charset="0"/>
                <a:cs typeface="Times New Roman" panose="02020603050405020304" pitchFamily="18" charset="0"/>
              </a:rPr>
              <a:t>Meaning: Nomads, </a:t>
            </a:r>
            <a:r>
              <a:rPr lang="en-US" sz="2800" b="1" dirty="0" err="1" smtClean="0">
                <a:solidFill>
                  <a:schemeClr val="tx1"/>
                </a:solidFill>
                <a:latin typeface="Times New Roman" panose="02020603050405020304" pitchFamily="18" charset="0"/>
                <a:cs typeface="Times New Roman" panose="02020603050405020304" pitchFamily="18" charset="0"/>
              </a:rPr>
              <a:t>Traveller</a:t>
            </a:r>
            <a:r>
              <a:rPr lang="en-US" sz="2800" b="1" dirty="0" smtClean="0">
                <a:solidFill>
                  <a:schemeClr val="tx1"/>
                </a:solidFill>
                <a:latin typeface="Times New Roman" panose="02020603050405020304" pitchFamily="18" charset="0"/>
                <a:cs typeface="Times New Roman" panose="02020603050405020304" pitchFamily="18" charset="0"/>
              </a:rPr>
              <a:t> </a:t>
            </a:r>
            <a:endParaRPr lang="en-US" sz="2800" b="1" dirty="0">
              <a:solidFill>
                <a:schemeClr val="tx1"/>
              </a:solidFill>
              <a:latin typeface="Times New Roman" panose="02020603050405020304" pitchFamily="18" charset="0"/>
              <a:cs typeface="Times New Roman" panose="02020603050405020304" pitchFamily="18" charset="0"/>
            </a:endParaRPr>
          </a:p>
        </p:txBody>
      </p:sp>
      <p:pic>
        <p:nvPicPr>
          <p:cNvPr id="10" name="Picture 9"/>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3856953" y="1837578"/>
            <a:ext cx="4478094" cy="31828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228471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path" presetSubtype="0" accel="50000" decel="50000" fill="hold" grpId="0" nodeType="withEffect">
                                  <p:stCondLst>
                                    <p:cond delay="0"/>
                                  </p:stCondLst>
                                  <p:childTnLst>
                                    <p:animMotion origin="layout" path="M 0.11055 -0.04699 L 0.17761 -0.00694 C 0.19154 0.00208 0.2125 0.00694 0.23451 0.00694 C 0.25951 0.00694 0.27956 0.00208 0.29349 -0.00694 L 0.36055 -0.04699 " pathEditMode="relative" rAng="0" ptsTypes="AAAAA">
                                      <p:cBhvr>
                                        <p:cTn id="6" dur="2000" fill="hold"/>
                                        <p:tgtEl>
                                          <p:spTgt spid="3"/>
                                        </p:tgtEl>
                                        <p:attrNameLst>
                                          <p:attrName>ppt_x</p:attrName>
                                          <p:attrName>ppt_y</p:attrName>
                                        </p:attrNameLst>
                                      </p:cBhvr>
                                      <p:rCtr x="12500" y="2685"/>
                                    </p:animMotion>
                                  </p:childTnLst>
                                </p:cTn>
                              </p:par>
                            </p:childTnLst>
                          </p:cTn>
                        </p:par>
                        <p:par>
                          <p:cTn id="7" fill="hold">
                            <p:stCondLst>
                              <p:cond delay="2000"/>
                            </p:stCondLst>
                            <p:childTnLst>
                              <p:par>
                                <p:cTn id="8" presetID="47" presetClass="entr" presetSubtype="0" fill="hold" nodeType="after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1000"/>
                                        <p:tgtEl>
                                          <p:spTgt spid="10"/>
                                        </p:tgtEl>
                                      </p:cBhvr>
                                    </p:animEffect>
                                    <p:anim calcmode="lin" valueType="num">
                                      <p:cBhvr>
                                        <p:cTn id="11" dur="1000" fill="hold"/>
                                        <p:tgtEl>
                                          <p:spTgt spid="10"/>
                                        </p:tgtEl>
                                        <p:attrNameLst>
                                          <p:attrName>ppt_x</p:attrName>
                                        </p:attrNameLst>
                                      </p:cBhvr>
                                      <p:tavLst>
                                        <p:tav tm="0">
                                          <p:val>
                                            <p:strVal val="#ppt_x"/>
                                          </p:val>
                                        </p:tav>
                                        <p:tav tm="100000">
                                          <p:val>
                                            <p:strVal val="#ppt_x"/>
                                          </p:val>
                                        </p:tav>
                                      </p:tavLst>
                                    </p:anim>
                                    <p:anim calcmode="lin" valueType="num">
                                      <p:cBhvr>
                                        <p:cTn id="12" dur="1000" fill="hold"/>
                                        <p:tgtEl>
                                          <p:spTgt spid="10"/>
                                        </p:tgtEl>
                                        <p:attrNameLst>
                                          <p:attrName>ppt_y</p:attrName>
                                        </p:attrNameLst>
                                      </p:cBhvr>
                                      <p:tavLst>
                                        <p:tav tm="0">
                                          <p:val>
                                            <p:strVal val="#ppt_y-.1"/>
                                          </p:val>
                                        </p:tav>
                                        <p:tav tm="100000">
                                          <p:val>
                                            <p:strVal val="#ppt_y"/>
                                          </p:val>
                                        </p:tav>
                                      </p:tavLst>
                                    </p:anim>
                                  </p:childTnLst>
                                </p:cTn>
                              </p:par>
                            </p:childTnLst>
                          </p:cTn>
                        </p:par>
                        <p:par>
                          <p:cTn id="13" fill="hold">
                            <p:stCondLst>
                              <p:cond delay="3000"/>
                            </p:stCondLst>
                            <p:childTnLst>
                              <p:par>
                                <p:cTn id="14" presetID="42" presetClass="entr" presetSubtype="0"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1000"/>
                                        <p:tgtEl>
                                          <p:spTgt spid="9"/>
                                        </p:tgtEl>
                                      </p:cBhvr>
                                    </p:animEffect>
                                    <p:anim calcmode="lin" valueType="num">
                                      <p:cBhvr>
                                        <p:cTn id="17" dur="1000" fill="hold"/>
                                        <p:tgtEl>
                                          <p:spTgt spid="9"/>
                                        </p:tgtEl>
                                        <p:attrNameLst>
                                          <p:attrName>ppt_x</p:attrName>
                                        </p:attrNameLst>
                                      </p:cBhvr>
                                      <p:tavLst>
                                        <p:tav tm="0">
                                          <p:val>
                                            <p:strVal val="#ppt_x"/>
                                          </p:val>
                                        </p:tav>
                                        <p:tav tm="100000">
                                          <p:val>
                                            <p:strVal val="#ppt_x"/>
                                          </p:val>
                                        </p:tav>
                                      </p:tavLst>
                                    </p:anim>
                                    <p:anim calcmode="lin" valueType="num">
                                      <p:cBhvr>
                                        <p:cTn id="1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4714304" y="294783"/>
            <a:ext cx="2763388" cy="1316832"/>
          </a:xfrm>
          <a:prstGeom prst="ellipse">
            <a:avLst/>
          </a:prstGeom>
          <a:solidFill>
            <a:srgbClr val="FF0000"/>
          </a:solidFill>
          <a:scene3d>
            <a:camera prst="orthographicFront"/>
            <a:lightRig rig="threePt" dir="t"/>
          </a:scene3d>
          <a:sp3d>
            <a:bevelT/>
          </a:sp3d>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Ethnic</a:t>
            </a:r>
            <a:endParaRPr lang="en-US"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9" name="TextBox 8"/>
          <p:cNvSpPr txBox="1"/>
          <p:nvPr/>
        </p:nvSpPr>
        <p:spPr>
          <a:xfrm>
            <a:off x="2577348" y="5715004"/>
            <a:ext cx="7037300" cy="523220"/>
          </a:xfrm>
          <a:prstGeom prst="rect">
            <a:avLst/>
          </a:prstGeom>
          <a:solidFill>
            <a:srgbClr val="FF0000"/>
          </a:solidFill>
          <a:ln>
            <a:solidFill>
              <a:schemeClr val="tx1"/>
            </a:solidFill>
          </a:ln>
          <a:scene3d>
            <a:camera prst="perspectiveRelaxedModerately"/>
            <a:lightRig rig="threePt" dir="t"/>
          </a:scene3d>
          <a:sp3d>
            <a:bevelT/>
          </a:sp3d>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2800" b="1" dirty="0" smtClean="0">
                <a:solidFill>
                  <a:schemeClr val="tx1"/>
                </a:solidFill>
                <a:latin typeface="Times New Roman" panose="02020603050405020304" pitchFamily="18" charset="0"/>
                <a:cs typeface="Times New Roman" panose="02020603050405020304" pitchFamily="18" charset="0"/>
              </a:rPr>
              <a:t>Meaning: Tribal </a:t>
            </a:r>
            <a:endParaRPr lang="en-US" sz="2800" b="1" dirty="0">
              <a:solidFill>
                <a:schemeClr val="tx1"/>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2898" y="1869632"/>
            <a:ext cx="4886204" cy="292893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949946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path" presetSubtype="0" accel="50000" decel="50000" fill="hold" grpId="0" nodeType="withEffect">
                                  <p:stCondLst>
                                    <p:cond delay="0"/>
                                  </p:stCondLst>
                                  <p:childTnLst>
                                    <p:animMotion origin="layout" path="M 0.11055 -0.04699 L 0.17761 -0.00694 C 0.19154 0.00208 0.2125 0.00694 0.23451 0.00694 C 0.25951 0.00694 0.27956 0.00208 0.29349 -0.00694 L 0.36055 -0.04699 " pathEditMode="relative" rAng="0" ptsTypes="AAAAA">
                                      <p:cBhvr>
                                        <p:cTn id="6" dur="2000" fill="hold"/>
                                        <p:tgtEl>
                                          <p:spTgt spid="3"/>
                                        </p:tgtEl>
                                        <p:attrNameLst>
                                          <p:attrName>ppt_x</p:attrName>
                                          <p:attrName>ppt_y</p:attrName>
                                        </p:attrNameLst>
                                      </p:cBhvr>
                                      <p:rCtr x="12500" y="2685"/>
                                    </p:animMotion>
                                  </p:childTnLst>
                                </p:cTn>
                              </p:par>
                            </p:childTnLst>
                          </p:cTn>
                        </p:par>
                        <p:par>
                          <p:cTn id="7" fill="hold">
                            <p:stCondLst>
                              <p:cond delay="2000"/>
                            </p:stCondLst>
                            <p:childTnLst>
                              <p:par>
                                <p:cTn id="8" presetID="47" presetClass="entr" presetSubtype="0" fill="hold" nodeType="after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000"/>
                                        <p:tgtEl>
                                          <p:spTgt spid="5"/>
                                        </p:tgtEl>
                                      </p:cBhvr>
                                    </p:animEffect>
                                    <p:anim calcmode="lin" valueType="num">
                                      <p:cBhvr>
                                        <p:cTn id="11" dur="1000" fill="hold"/>
                                        <p:tgtEl>
                                          <p:spTgt spid="5"/>
                                        </p:tgtEl>
                                        <p:attrNameLst>
                                          <p:attrName>ppt_x</p:attrName>
                                        </p:attrNameLst>
                                      </p:cBhvr>
                                      <p:tavLst>
                                        <p:tav tm="0">
                                          <p:val>
                                            <p:strVal val="#ppt_x"/>
                                          </p:val>
                                        </p:tav>
                                        <p:tav tm="100000">
                                          <p:val>
                                            <p:strVal val="#ppt_x"/>
                                          </p:val>
                                        </p:tav>
                                      </p:tavLst>
                                    </p:anim>
                                    <p:anim calcmode="lin" valueType="num">
                                      <p:cBhvr>
                                        <p:cTn id="12" dur="1000" fill="hold"/>
                                        <p:tgtEl>
                                          <p:spTgt spid="5"/>
                                        </p:tgtEl>
                                        <p:attrNameLst>
                                          <p:attrName>ppt_y</p:attrName>
                                        </p:attrNameLst>
                                      </p:cBhvr>
                                      <p:tavLst>
                                        <p:tav tm="0">
                                          <p:val>
                                            <p:strVal val="#ppt_y-.1"/>
                                          </p:val>
                                        </p:tav>
                                        <p:tav tm="100000">
                                          <p:val>
                                            <p:strVal val="#ppt_y"/>
                                          </p:val>
                                        </p:tav>
                                      </p:tavLst>
                                    </p:anim>
                                  </p:childTnLst>
                                </p:cTn>
                              </p:par>
                            </p:childTnLst>
                          </p:cTn>
                        </p:par>
                        <p:par>
                          <p:cTn id="13" fill="hold">
                            <p:stCondLst>
                              <p:cond delay="3000"/>
                            </p:stCondLst>
                            <p:childTnLst>
                              <p:par>
                                <p:cTn id="14" presetID="42" presetClass="entr" presetSubtype="0"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1000"/>
                                        <p:tgtEl>
                                          <p:spTgt spid="9"/>
                                        </p:tgtEl>
                                      </p:cBhvr>
                                    </p:animEffect>
                                    <p:anim calcmode="lin" valueType="num">
                                      <p:cBhvr>
                                        <p:cTn id="17" dur="1000" fill="hold"/>
                                        <p:tgtEl>
                                          <p:spTgt spid="9"/>
                                        </p:tgtEl>
                                        <p:attrNameLst>
                                          <p:attrName>ppt_x</p:attrName>
                                        </p:attrNameLst>
                                      </p:cBhvr>
                                      <p:tavLst>
                                        <p:tav tm="0">
                                          <p:val>
                                            <p:strVal val="#ppt_x"/>
                                          </p:val>
                                        </p:tav>
                                        <p:tav tm="100000">
                                          <p:val>
                                            <p:strVal val="#ppt_x"/>
                                          </p:val>
                                        </p:tav>
                                      </p:tavLst>
                                    </p:anim>
                                    <p:anim calcmode="lin" valueType="num">
                                      <p:cBhvr>
                                        <p:cTn id="1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4714304" y="484580"/>
            <a:ext cx="2763388" cy="1316832"/>
          </a:xfrm>
          <a:prstGeom prst="ellipse">
            <a:avLst/>
          </a:prstGeom>
          <a:solidFill>
            <a:srgbClr val="FFC000"/>
          </a:solidFill>
          <a:scene3d>
            <a:camera prst="orthographicFront"/>
            <a:lightRig rig="threePt" dir="t"/>
          </a:scene3d>
          <a:sp3d>
            <a:bevelT/>
          </a:sp3d>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Nomadic</a:t>
            </a:r>
            <a:endParaRPr lang="en-US"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9" name="TextBox 8"/>
          <p:cNvSpPr txBox="1"/>
          <p:nvPr/>
        </p:nvSpPr>
        <p:spPr>
          <a:xfrm>
            <a:off x="2577348" y="5715004"/>
            <a:ext cx="7037300" cy="523220"/>
          </a:xfrm>
          <a:prstGeom prst="rect">
            <a:avLst/>
          </a:prstGeom>
          <a:solidFill>
            <a:srgbClr val="FFC000"/>
          </a:solidFill>
          <a:ln>
            <a:solidFill>
              <a:schemeClr val="tx1"/>
            </a:solidFill>
          </a:ln>
          <a:scene3d>
            <a:camera prst="perspectiveRelaxedModerately"/>
            <a:lightRig rig="threePt" dir="t"/>
          </a:scene3d>
          <a:sp3d>
            <a:bevelT/>
          </a:sp3d>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2800" b="1" dirty="0" smtClean="0">
                <a:solidFill>
                  <a:schemeClr val="tx1"/>
                </a:solidFill>
                <a:latin typeface="Times New Roman" panose="02020603050405020304" pitchFamily="18" charset="0"/>
                <a:cs typeface="Times New Roman" panose="02020603050405020304" pitchFamily="18" charset="0"/>
              </a:rPr>
              <a:t>Meaning: Temporary, vagabond like. </a:t>
            </a:r>
            <a:endParaRPr lang="en-US" sz="2800" b="1" dirty="0">
              <a:solidFill>
                <a:schemeClr val="tx1"/>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rotWithShape="1">
          <a:blip r:embed="rId2">
            <a:extLst>
              <a:ext uri="{28A0092B-C50C-407E-A947-70E740481C1C}">
                <a14:useLocalDpi xmlns:a14="http://schemas.microsoft.com/office/drawing/2010/main"/>
              </a:ext>
            </a:extLst>
          </a:blip>
          <a:srcRect l="-229" t="652" r="229" b="31544"/>
          <a:stretch/>
        </p:blipFill>
        <p:spPr>
          <a:xfrm>
            <a:off x="3762078" y="1945739"/>
            <a:ext cx="4667840" cy="296652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78219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path" presetSubtype="0" accel="50000" decel="50000" fill="hold" grpId="0" nodeType="withEffect">
                                  <p:stCondLst>
                                    <p:cond delay="0"/>
                                  </p:stCondLst>
                                  <p:childTnLst>
                                    <p:animMotion origin="layout" path="M 0.11055 -0.04699 L 0.17761 -0.00694 C 0.19154 0.00208 0.2125 0.00694 0.23451 0.00694 C 0.25951 0.00694 0.27956 0.00208 0.29349 -0.00694 L 0.36055 -0.04699 " pathEditMode="relative" rAng="0" ptsTypes="AAAAA">
                                      <p:cBhvr>
                                        <p:cTn id="6" dur="2000" fill="hold"/>
                                        <p:tgtEl>
                                          <p:spTgt spid="3"/>
                                        </p:tgtEl>
                                        <p:attrNameLst>
                                          <p:attrName>ppt_x</p:attrName>
                                          <p:attrName>ppt_y</p:attrName>
                                        </p:attrNameLst>
                                      </p:cBhvr>
                                      <p:rCtr x="12500" y="2685"/>
                                    </p:animMotion>
                                  </p:childTnLst>
                                </p:cTn>
                              </p:par>
                            </p:childTnLst>
                          </p:cTn>
                        </p:par>
                        <p:par>
                          <p:cTn id="7" fill="hold">
                            <p:stCondLst>
                              <p:cond delay="2000"/>
                            </p:stCondLst>
                            <p:childTnLst>
                              <p:par>
                                <p:cTn id="8" presetID="47" presetClass="entr" presetSubtype="0" fill="hold" nodeType="after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000"/>
                                        <p:tgtEl>
                                          <p:spTgt spid="5"/>
                                        </p:tgtEl>
                                      </p:cBhvr>
                                    </p:animEffect>
                                    <p:anim calcmode="lin" valueType="num">
                                      <p:cBhvr>
                                        <p:cTn id="11" dur="1000" fill="hold"/>
                                        <p:tgtEl>
                                          <p:spTgt spid="5"/>
                                        </p:tgtEl>
                                        <p:attrNameLst>
                                          <p:attrName>ppt_x</p:attrName>
                                        </p:attrNameLst>
                                      </p:cBhvr>
                                      <p:tavLst>
                                        <p:tav tm="0">
                                          <p:val>
                                            <p:strVal val="#ppt_x"/>
                                          </p:val>
                                        </p:tav>
                                        <p:tav tm="100000">
                                          <p:val>
                                            <p:strVal val="#ppt_x"/>
                                          </p:val>
                                        </p:tav>
                                      </p:tavLst>
                                    </p:anim>
                                    <p:anim calcmode="lin" valueType="num">
                                      <p:cBhvr>
                                        <p:cTn id="12" dur="1000" fill="hold"/>
                                        <p:tgtEl>
                                          <p:spTgt spid="5"/>
                                        </p:tgtEl>
                                        <p:attrNameLst>
                                          <p:attrName>ppt_y</p:attrName>
                                        </p:attrNameLst>
                                      </p:cBhvr>
                                      <p:tavLst>
                                        <p:tav tm="0">
                                          <p:val>
                                            <p:strVal val="#ppt_y-.1"/>
                                          </p:val>
                                        </p:tav>
                                        <p:tav tm="100000">
                                          <p:val>
                                            <p:strVal val="#ppt_y"/>
                                          </p:val>
                                        </p:tav>
                                      </p:tavLst>
                                    </p:anim>
                                  </p:childTnLst>
                                </p:cTn>
                              </p:par>
                            </p:childTnLst>
                          </p:cTn>
                        </p:par>
                        <p:par>
                          <p:cTn id="13" fill="hold">
                            <p:stCondLst>
                              <p:cond delay="3000"/>
                            </p:stCondLst>
                            <p:childTnLst>
                              <p:par>
                                <p:cTn id="14" presetID="42" presetClass="entr" presetSubtype="0"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1000"/>
                                        <p:tgtEl>
                                          <p:spTgt spid="9"/>
                                        </p:tgtEl>
                                      </p:cBhvr>
                                    </p:animEffect>
                                    <p:anim calcmode="lin" valueType="num">
                                      <p:cBhvr>
                                        <p:cTn id="17" dur="1000" fill="hold"/>
                                        <p:tgtEl>
                                          <p:spTgt spid="9"/>
                                        </p:tgtEl>
                                        <p:attrNameLst>
                                          <p:attrName>ppt_x</p:attrName>
                                        </p:attrNameLst>
                                      </p:cBhvr>
                                      <p:tavLst>
                                        <p:tav tm="0">
                                          <p:val>
                                            <p:strVal val="#ppt_x"/>
                                          </p:val>
                                        </p:tav>
                                        <p:tav tm="100000">
                                          <p:val>
                                            <p:strVal val="#ppt_x"/>
                                          </p:val>
                                        </p:tav>
                                      </p:tavLst>
                                    </p:anim>
                                    <p:anim calcmode="lin" valueType="num">
                                      <p:cBhvr>
                                        <p:cTn id="1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4714304" y="296144"/>
            <a:ext cx="2763388" cy="1316832"/>
          </a:xfrm>
          <a:prstGeom prst="ellipse">
            <a:avLst/>
          </a:prstGeom>
          <a:solidFill>
            <a:srgbClr val="FFFF00"/>
          </a:solidFill>
          <a:scene3d>
            <a:camera prst="orthographicFront"/>
            <a:lightRig rig="threePt" dir="t"/>
          </a:scene3d>
          <a:sp3d>
            <a:bevelT/>
          </a:sp3d>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Roam</a:t>
            </a:r>
            <a:endParaRPr lang="en-US"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9" name="TextBox 8"/>
          <p:cNvSpPr txBox="1"/>
          <p:nvPr/>
        </p:nvSpPr>
        <p:spPr>
          <a:xfrm>
            <a:off x="2577348" y="5715004"/>
            <a:ext cx="7037300" cy="523220"/>
          </a:xfrm>
          <a:prstGeom prst="rect">
            <a:avLst/>
          </a:prstGeom>
          <a:solidFill>
            <a:srgbClr val="FFFF00"/>
          </a:solidFill>
          <a:ln>
            <a:solidFill>
              <a:schemeClr val="tx1"/>
            </a:solidFill>
          </a:ln>
          <a:scene3d>
            <a:camera prst="perspectiveRelaxedModerately"/>
            <a:lightRig rig="threePt" dir="t"/>
          </a:scene3d>
          <a:sp3d>
            <a:bevelT/>
          </a:sp3d>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2800" b="1" dirty="0" smtClean="0">
                <a:solidFill>
                  <a:schemeClr val="tx1"/>
                </a:solidFill>
                <a:latin typeface="Times New Roman" panose="02020603050405020304" pitchFamily="18" charset="0"/>
                <a:cs typeface="Times New Roman" panose="02020603050405020304" pitchFamily="18" charset="0"/>
              </a:rPr>
              <a:t>Meaning: Travel without any definite aim. </a:t>
            </a:r>
            <a:endParaRPr lang="en-US" sz="2800" b="1" dirty="0">
              <a:solidFill>
                <a:schemeClr val="tx1"/>
              </a:solidFill>
              <a:latin typeface="Times New Roman" panose="02020603050405020304" pitchFamily="18" charset="0"/>
              <a:cs typeface="Times New Roman" panose="02020603050405020304" pitchFamily="18" charset="0"/>
            </a:endParaRPr>
          </a:p>
        </p:txBody>
      </p:sp>
      <p:pic>
        <p:nvPicPr>
          <p:cNvPr id="6" name="Content Placeholder 3"/>
          <p:cNvPicPr>
            <a:picLocks noChangeAspect="1"/>
          </p:cNvPicPr>
          <p:nvPr/>
        </p:nvPicPr>
        <p:blipFill rotWithShape="1">
          <a:blip r:embed="rId2">
            <a:extLst>
              <a:ext uri="{28A0092B-C50C-407E-A947-70E740481C1C}">
                <a14:useLocalDpi xmlns:a14="http://schemas.microsoft.com/office/drawing/2010/main" val="0"/>
              </a:ext>
            </a:extLst>
          </a:blip>
          <a:srcRect l="15982" r="15172"/>
          <a:stretch/>
        </p:blipFill>
        <p:spPr>
          <a:xfrm>
            <a:off x="4026086" y="1828688"/>
            <a:ext cx="4148919" cy="32138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965979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path" presetSubtype="0" accel="50000" decel="50000" fill="hold" grpId="0" nodeType="withEffect">
                                  <p:stCondLst>
                                    <p:cond delay="0"/>
                                  </p:stCondLst>
                                  <p:childTnLst>
                                    <p:animMotion origin="layout" path="M 0.11055 -0.04699 L 0.17761 -0.00694 C 0.19154 0.00208 0.2125 0.00694 0.23451 0.00694 C 0.25951 0.00694 0.27956 0.00208 0.29349 -0.00694 L 0.36055 -0.04699 " pathEditMode="relative" rAng="0" ptsTypes="AAAAA">
                                      <p:cBhvr>
                                        <p:cTn id="6" dur="2000" fill="hold"/>
                                        <p:tgtEl>
                                          <p:spTgt spid="3"/>
                                        </p:tgtEl>
                                        <p:attrNameLst>
                                          <p:attrName>ppt_x</p:attrName>
                                          <p:attrName>ppt_y</p:attrName>
                                        </p:attrNameLst>
                                      </p:cBhvr>
                                      <p:rCtr x="12500" y="2685"/>
                                    </p:animMotion>
                                  </p:childTnLst>
                                </p:cTn>
                              </p:par>
                            </p:childTnLst>
                          </p:cTn>
                        </p:par>
                        <p:par>
                          <p:cTn id="7" fill="hold">
                            <p:stCondLst>
                              <p:cond delay="2000"/>
                            </p:stCondLst>
                            <p:childTnLst>
                              <p:par>
                                <p:cTn id="8" presetID="47" presetClass="entr" presetSubtype="0" fill="hold" nodeType="after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1000"/>
                                        <p:tgtEl>
                                          <p:spTgt spid="6"/>
                                        </p:tgtEl>
                                      </p:cBhvr>
                                    </p:animEffect>
                                    <p:anim calcmode="lin" valueType="num">
                                      <p:cBhvr>
                                        <p:cTn id="11" dur="1000" fill="hold"/>
                                        <p:tgtEl>
                                          <p:spTgt spid="6"/>
                                        </p:tgtEl>
                                        <p:attrNameLst>
                                          <p:attrName>ppt_x</p:attrName>
                                        </p:attrNameLst>
                                      </p:cBhvr>
                                      <p:tavLst>
                                        <p:tav tm="0">
                                          <p:val>
                                            <p:strVal val="#ppt_x"/>
                                          </p:val>
                                        </p:tav>
                                        <p:tav tm="100000">
                                          <p:val>
                                            <p:strVal val="#ppt_x"/>
                                          </p:val>
                                        </p:tav>
                                      </p:tavLst>
                                    </p:anim>
                                    <p:anim calcmode="lin" valueType="num">
                                      <p:cBhvr>
                                        <p:cTn id="12" dur="1000" fill="hold"/>
                                        <p:tgtEl>
                                          <p:spTgt spid="6"/>
                                        </p:tgtEl>
                                        <p:attrNameLst>
                                          <p:attrName>ppt_y</p:attrName>
                                        </p:attrNameLst>
                                      </p:cBhvr>
                                      <p:tavLst>
                                        <p:tav tm="0">
                                          <p:val>
                                            <p:strVal val="#ppt_y-.1"/>
                                          </p:val>
                                        </p:tav>
                                        <p:tav tm="100000">
                                          <p:val>
                                            <p:strVal val="#ppt_y"/>
                                          </p:val>
                                        </p:tav>
                                      </p:tavLst>
                                    </p:anim>
                                  </p:childTnLst>
                                </p:cTn>
                              </p:par>
                            </p:childTnLst>
                          </p:cTn>
                        </p:par>
                        <p:par>
                          <p:cTn id="13" fill="hold">
                            <p:stCondLst>
                              <p:cond delay="3000"/>
                            </p:stCondLst>
                            <p:childTnLst>
                              <p:par>
                                <p:cTn id="14" presetID="42" presetClass="entr" presetSubtype="0"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1000"/>
                                        <p:tgtEl>
                                          <p:spTgt spid="9"/>
                                        </p:tgtEl>
                                      </p:cBhvr>
                                    </p:animEffect>
                                    <p:anim calcmode="lin" valueType="num">
                                      <p:cBhvr>
                                        <p:cTn id="17" dur="1000" fill="hold"/>
                                        <p:tgtEl>
                                          <p:spTgt spid="9"/>
                                        </p:tgtEl>
                                        <p:attrNameLst>
                                          <p:attrName>ppt_x</p:attrName>
                                        </p:attrNameLst>
                                      </p:cBhvr>
                                      <p:tavLst>
                                        <p:tav tm="0">
                                          <p:val>
                                            <p:strVal val="#ppt_x"/>
                                          </p:val>
                                        </p:tav>
                                        <p:tav tm="100000">
                                          <p:val>
                                            <p:strVal val="#ppt_x"/>
                                          </p:val>
                                        </p:tav>
                                      </p:tavLst>
                                    </p:anim>
                                    <p:anim calcmode="lin" valueType="num">
                                      <p:cBhvr>
                                        <p:cTn id="1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4714304" y="176282"/>
            <a:ext cx="2763388" cy="1316832"/>
          </a:xfrm>
          <a:prstGeom prst="ellipse">
            <a:avLst/>
          </a:prstGeom>
          <a:solidFill>
            <a:srgbClr val="92D050"/>
          </a:solidFill>
          <a:scene3d>
            <a:camera prst="orthographicFront"/>
            <a:lightRig rig="threePt" dir="t"/>
          </a:scene3d>
          <a:sp3d>
            <a:bevelT/>
          </a:sp3d>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Tarpaulin</a:t>
            </a:r>
            <a:endParaRPr lang="en-US"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9" name="TextBox 8"/>
          <p:cNvSpPr txBox="1"/>
          <p:nvPr/>
        </p:nvSpPr>
        <p:spPr>
          <a:xfrm>
            <a:off x="2577348" y="5715004"/>
            <a:ext cx="7037300" cy="523220"/>
          </a:xfrm>
          <a:prstGeom prst="rect">
            <a:avLst/>
          </a:prstGeom>
          <a:solidFill>
            <a:srgbClr val="92D050"/>
          </a:solidFill>
          <a:ln>
            <a:solidFill>
              <a:schemeClr val="tx1"/>
            </a:solidFill>
          </a:ln>
          <a:scene3d>
            <a:camera prst="perspectiveRelaxedModerately"/>
            <a:lightRig rig="threePt" dir="t"/>
          </a:scene3d>
          <a:sp3d>
            <a:bevelT/>
          </a:sp3d>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2800" b="1" dirty="0" smtClean="0">
                <a:solidFill>
                  <a:schemeClr val="tx1"/>
                </a:solidFill>
                <a:latin typeface="Times New Roman" panose="02020603050405020304" pitchFamily="18" charset="0"/>
                <a:cs typeface="Times New Roman" panose="02020603050405020304" pitchFamily="18" charset="0"/>
              </a:rPr>
              <a:t>Meaning: Waterproof canvas </a:t>
            </a:r>
            <a:endParaRPr lang="en-US" sz="28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t5.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73739" y="1606739"/>
            <a:ext cx="3644521" cy="364452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5008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path" presetSubtype="0" accel="50000" decel="50000" fill="hold" grpId="0" nodeType="withEffect">
                                  <p:stCondLst>
                                    <p:cond delay="0"/>
                                  </p:stCondLst>
                                  <p:childTnLst>
                                    <p:animMotion origin="layout" path="M 0.11055 -0.04699 L 0.17761 -0.00694 C 0.19154 0.00208 0.2125 0.00694 0.23451 0.00694 C 0.25951 0.00694 0.27956 0.00208 0.29349 -0.00694 L 0.36055 -0.04699 " pathEditMode="relative" rAng="0" ptsTypes="AAAAA">
                                      <p:cBhvr>
                                        <p:cTn id="6" dur="2000" fill="hold"/>
                                        <p:tgtEl>
                                          <p:spTgt spid="3"/>
                                        </p:tgtEl>
                                        <p:attrNameLst>
                                          <p:attrName>ppt_x</p:attrName>
                                          <p:attrName>ppt_y</p:attrName>
                                        </p:attrNameLst>
                                      </p:cBhvr>
                                      <p:rCtr x="12500" y="2685"/>
                                    </p:animMotion>
                                  </p:childTnLst>
                                </p:cTn>
                              </p:par>
                            </p:childTnLst>
                          </p:cTn>
                        </p:par>
                        <p:par>
                          <p:cTn id="7" fill="hold">
                            <p:stCondLst>
                              <p:cond delay="2000"/>
                            </p:stCondLst>
                            <p:childTnLst>
                              <p:par>
                                <p:cTn id="8" presetID="47" presetClass="entr" presetSubtype="0" fill="hold" nodeType="after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000"/>
                                        <p:tgtEl>
                                          <p:spTgt spid="5"/>
                                        </p:tgtEl>
                                      </p:cBhvr>
                                    </p:animEffect>
                                    <p:anim calcmode="lin" valueType="num">
                                      <p:cBhvr>
                                        <p:cTn id="11" dur="1000" fill="hold"/>
                                        <p:tgtEl>
                                          <p:spTgt spid="5"/>
                                        </p:tgtEl>
                                        <p:attrNameLst>
                                          <p:attrName>ppt_x</p:attrName>
                                        </p:attrNameLst>
                                      </p:cBhvr>
                                      <p:tavLst>
                                        <p:tav tm="0">
                                          <p:val>
                                            <p:strVal val="#ppt_x"/>
                                          </p:val>
                                        </p:tav>
                                        <p:tav tm="100000">
                                          <p:val>
                                            <p:strVal val="#ppt_x"/>
                                          </p:val>
                                        </p:tav>
                                      </p:tavLst>
                                    </p:anim>
                                    <p:anim calcmode="lin" valueType="num">
                                      <p:cBhvr>
                                        <p:cTn id="12" dur="1000" fill="hold"/>
                                        <p:tgtEl>
                                          <p:spTgt spid="5"/>
                                        </p:tgtEl>
                                        <p:attrNameLst>
                                          <p:attrName>ppt_y</p:attrName>
                                        </p:attrNameLst>
                                      </p:cBhvr>
                                      <p:tavLst>
                                        <p:tav tm="0">
                                          <p:val>
                                            <p:strVal val="#ppt_y-.1"/>
                                          </p:val>
                                        </p:tav>
                                        <p:tav tm="100000">
                                          <p:val>
                                            <p:strVal val="#ppt_y"/>
                                          </p:val>
                                        </p:tav>
                                      </p:tavLst>
                                    </p:anim>
                                  </p:childTnLst>
                                </p:cTn>
                              </p:par>
                            </p:childTnLst>
                          </p:cTn>
                        </p:par>
                        <p:par>
                          <p:cTn id="13" fill="hold">
                            <p:stCondLst>
                              <p:cond delay="3000"/>
                            </p:stCondLst>
                            <p:childTnLst>
                              <p:par>
                                <p:cTn id="14" presetID="42" presetClass="entr" presetSubtype="0"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1000"/>
                                        <p:tgtEl>
                                          <p:spTgt spid="9"/>
                                        </p:tgtEl>
                                      </p:cBhvr>
                                    </p:animEffect>
                                    <p:anim calcmode="lin" valueType="num">
                                      <p:cBhvr>
                                        <p:cTn id="17" dur="1000" fill="hold"/>
                                        <p:tgtEl>
                                          <p:spTgt spid="9"/>
                                        </p:tgtEl>
                                        <p:attrNameLst>
                                          <p:attrName>ppt_x</p:attrName>
                                        </p:attrNameLst>
                                      </p:cBhvr>
                                      <p:tavLst>
                                        <p:tav tm="0">
                                          <p:val>
                                            <p:strVal val="#ppt_x"/>
                                          </p:val>
                                        </p:tav>
                                        <p:tav tm="100000">
                                          <p:val>
                                            <p:strVal val="#ppt_x"/>
                                          </p:val>
                                        </p:tav>
                                      </p:tavLst>
                                    </p:anim>
                                    <p:anim calcmode="lin" valueType="num">
                                      <p:cBhvr>
                                        <p:cTn id="1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4434178" y="447140"/>
            <a:ext cx="2763388" cy="1316832"/>
          </a:xfrm>
          <a:prstGeom prst="ellipse">
            <a:avLst/>
          </a:prstGeom>
          <a:solidFill>
            <a:srgbClr val="00B050"/>
          </a:solidFill>
          <a:scene3d>
            <a:camera prst="orthographicFront"/>
            <a:lightRig rig="threePt" dir="t"/>
          </a:scene3d>
          <a:sp3d>
            <a:bevelT/>
          </a:sp3d>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Tents</a:t>
            </a:r>
            <a:endParaRPr lang="en-US"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9" name="TextBox 8"/>
          <p:cNvSpPr txBox="1"/>
          <p:nvPr/>
        </p:nvSpPr>
        <p:spPr>
          <a:xfrm>
            <a:off x="2577348" y="5715004"/>
            <a:ext cx="7037300" cy="523220"/>
          </a:xfrm>
          <a:prstGeom prst="rect">
            <a:avLst/>
          </a:prstGeom>
          <a:solidFill>
            <a:srgbClr val="00B050"/>
          </a:solidFill>
          <a:ln>
            <a:solidFill>
              <a:schemeClr val="tx1"/>
            </a:solidFill>
          </a:ln>
          <a:scene3d>
            <a:camera prst="perspectiveRelaxedModerately"/>
            <a:lightRig rig="threePt" dir="t"/>
          </a:scene3d>
          <a:sp3d>
            <a:bevelT/>
          </a:sp3d>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2800" b="1" dirty="0" smtClean="0">
                <a:solidFill>
                  <a:schemeClr val="tx1"/>
                </a:solidFill>
                <a:latin typeface="Times New Roman" panose="02020603050405020304" pitchFamily="18" charset="0"/>
                <a:cs typeface="Times New Roman" panose="02020603050405020304" pitchFamily="18" charset="0"/>
              </a:rPr>
              <a:t>Meaning: A portable shelter. </a:t>
            </a:r>
            <a:endParaRPr lang="en-US" sz="2800" b="1" dirty="0">
              <a:solidFill>
                <a:schemeClr val="tx1"/>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3584243" y="1763972"/>
            <a:ext cx="5054790" cy="3369860"/>
          </a:xfrm>
          <a:prstGeom prst="rect">
            <a:avLst/>
          </a:prstGeom>
        </p:spPr>
      </p:pic>
    </p:spTree>
    <p:extLst>
      <p:ext uri="{BB962C8B-B14F-4D97-AF65-F5344CB8AC3E}">
        <p14:creationId xmlns:p14="http://schemas.microsoft.com/office/powerpoint/2010/main" val="1716356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path" presetSubtype="0" accel="50000" decel="50000" fill="hold" grpId="0" nodeType="withEffect">
                                  <p:stCondLst>
                                    <p:cond delay="0"/>
                                  </p:stCondLst>
                                  <p:childTnLst>
                                    <p:animMotion origin="layout" path="M 0.11055 -0.04699 L 0.17761 -0.00694 C 0.19154 0.00208 0.2125 0.00694 0.23451 0.00694 C 0.25951 0.00694 0.27956 0.00208 0.29349 -0.00694 L 0.36055 -0.04699 " pathEditMode="relative" rAng="0" ptsTypes="AAAAA">
                                      <p:cBhvr>
                                        <p:cTn id="6" dur="2000" fill="hold"/>
                                        <p:tgtEl>
                                          <p:spTgt spid="3"/>
                                        </p:tgtEl>
                                        <p:attrNameLst>
                                          <p:attrName>ppt_x</p:attrName>
                                          <p:attrName>ppt_y</p:attrName>
                                        </p:attrNameLst>
                                      </p:cBhvr>
                                      <p:rCtr x="12500" y="2685"/>
                                    </p:animMotion>
                                  </p:childTnLst>
                                </p:cTn>
                              </p:par>
                            </p:childTnLst>
                          </p:cTn>
                        </p:par>
                        <p:par>
                          <p:cTn id="7" fill="hold">
                            <p:stCondLst>
                              <p:cond delay="2000"/>
                            </p:stCondLst>
                            <p:childTnLst>
                              <p:par>
                                <p:cTn id="8" presetID="47" presetClass="entr" presetSubtype="0" fill="hold" nodeType="after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000"/>
                                        <p:tgtEl>
                                          <p:spTgt spid="5"/>
                                        </p:tgtEl>
                                      </p:cBhvr>
                                    </p:animEffect>
                                    <p:anim calcmode="lin" valueType="num">
                                      <p:cBhvr>
                                        <p:cTn id="11" dur="1000" fill="hold"/>
                                        <p:tgtEl>
                                          <p:spTgt spid="5"/>
                                        </p:tgtEl>
                                        <p:attrNameLst>
                                          <p:attrName>ppt_x</p:attrName>
                                        </p:attrNameLst>
                                      </p:cBhvr>
                                      <p:tavLst>
                                        <p:tav tm="0">
                                          <p:val>
                                            <p:strVal val="#ppt_x"/>
                                          </p:val>
                                        </p:tav>
                                        <p:tav tm="100000">
                                          <p:val>
                                            <p:strVal val="#ppt_x"/>
                                          </p:val>
                                        </p:tav>
                                      </p:tavLst>
                                    </p:anim>
                                    <p:anim calcmode="lin" valueType="num">
                                      <p:cBhvr>
                                        <p:cTn id="12" dur="1000" fill="hold"/>
                                        <p:tgtEl>
                                          <p:spTgt spid="5"/>
                                        </p:tgtEl>
                                        <p:attrNameLst>
                                          <p:attrName>ppt_y</p:attrName>
                                        </p:attrNameLst>
                                      </p:cBhvr>
                                      <p:tavLst>
                                        <p:tav tm="0">
                                          <p:val>
                                            <p:strVal val="#ppt_y-.1"/>
                                          </p:val>
                                        </p:tav>
                                        <p:tav tm="100000">
                                          <p:val>
                                            <p:strVal val="#ppt_y"/>
                                          </p:val>
                                        </p:tav>
                                      </p:tavLst>
                                    </p:anim>
                                  </p:childTnLst>
                                </p:cTn>
                              </p:par>
                            </p:childTnLst>
                          </p:cTn>
                        </p:par>
                        <p:par>
                          <p:cTn id="13" fill="hold">
                            <p:stCondLst>
                              <p:cond delay="3000"/>
                            </p:stCondLst>
                            <p:childTnLst>
                              <p:par>
                                <p:cTn id="14" presetID="42" presetClass="entr" presetSubtype="0"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1000"/>
                                        <p:tgtEl>
                                          <p:spTgt spid="9"/>
                                        </p:tgtEl>
                                      </p:cBhvr>
                                    </p:animEffect>
                                    <p:anim calcmode="lin" valueType="num">
                                      <p:cBhvr>
                                        <p:cTn id="17" dur="1000" fill="hold"/>
                                        <p:tgtEl>
                                          <p:spTgt spid="9"/>
                                        </p:tgtEl>
                                        <p:attrNameLst>
                                          <p:attrName>ppt_x</p:attrName>
                                        </p:attrNameLst>
                                      </p:cBhvr>
                                      <p:tavLst>
                                        <p:tav tm="0">
                                          <p:val>
                                            <p:strVal val="#ppt_x"/>
                                          </p:val>
                                        </p:tav>
                                        <p:tav tm="100000">
                                          <p:val>
                                            <p:strVal val="#ppt_x"/>
                                          </p:val>
                                        </p:tav>
                                      </p:tavLst>
                                    </p:anim>
                                    <p:anim calcmode="lin" valueType="num">
                                      <p:cBhvr>
                                        <p:cTn id="1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4501413" y="283859"/>
            <a:ext cx="2763388" cy="1316832"/>
          </a:xfrm>
          <a:prstGeom prst="ellipse">
            <a:avLst/>
          </a:prstGeom>
          <a:solidFill>
            <a:srgbClr val="00B0F0"/>
          </a:solidFill>
          <a:scene3d>
            <a:camera prst="orthographicFront"/>
            <a:lightRig rig="threePt" dir="t"/>
          </a:scene3d>
          <a:sp3d>
            <a:bevelT/>
          </a:sp3d>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Toddlers</a:t>
            </a:r>
            <a:endParaRPr lang="en-US"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9" name="TextBox 8"/>
          <p:cNvSpPr txBox="1"/>
          <p:nvPr/>
        </p:nvSpPr>
        <p:spPr>
          <a:xfrm>
            <a:off x="2577348" y="5715004"/>
            <a:ext cx="7037300" cy="523220"/>
          </a:xfrm>
          <a:prstGeom prst="rect">
            <a:avLst/>
          </a:prstGeom>
          <a:solidFill>
            <a:srgbClr val="00B0F0"/>
          </a:solidFill>
          <a:ln>
            <a:solidFill>
              <a:schemeClr val="tx1"/>
            </a:solidFill>
          </a:ln>
          <a:scene3d>
            <a:camera prst="perspectiveRelaxedModerately"/>
            <a:lightRig rig="threePt" dir="t"/>
          </a:scene3d>
          <a:sp3d>
            <a:bevelT/>
          </a:sp3d>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2800" b="1" dirty="0" smtClean="0">
                <a:solidFill>
                  <a:schemeClr val="tx1"/>
                </a:solidFill>
                <a:latin typeface="Times New Roman" panose="02020603050405020304" pitchFamily="18" charset="0"/>
                <a:cs typeface="Times New Roman" panose="02020603050405020304" pitchFamily="18" charset="0"/>
              </a:rPr>
              <a:t>Meaning: Infant, minor, baby</a:t>
            </a:r>
            <a:endParaRPr lang="en-US" sz="2800" b="1" dirty="0">
              <a:solidFill>
                <a:schemeClr val="tx1"/>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b="4542"/>
          <a:stretch/>
        </p:blipFill>
        <p:spPr>
          <a:xfrm>
            <a:off x="3902793" y="1762575"/>
            <a:ext cx="4386414" cy="333284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500441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path" presetSubtype="0" accel="50000" decel="50000" fill="hold" grpId="0" nodeType="withEffect">
                                  <p:stCondLst>
                                    <p:cond delay="0"/>
                                  </p:stCondLst>
                                  <p:childTnLst>
                                    <p:animMotion origin="layout" path="M 0.11055 -0.04699 L 0.17761 -0.00694 C 0.19154 0.00208 0.2125 0.00694 0.23451 0.00694 C 0.25951 0.00694 0.27956 0.00208 0.29349 -0.00694 L 0.36055 -0.04699 " pathEditMode="relative" rAng="0" ptsTypes="AAAAA">
                                      <p:cBhvr>
                                        <p:cTn id="6" dur="2000" fill="hold"/>
                                        <p:tgtEl>
                                          <p:spTgt spid="3"/>
                                        </p:tgtEl>
                                        <p:attrNameLst>
                                          <p:attrName>ppt_x</p:attrName>
                                          <p:attrName>ppt_y</p:attrName>
                                        </p:attrNameLst>
                                      </p:cBhvr>
                                      <p:rCtr x="12500" y="2685"/>
                                    </p:animMotion>
                                  </p:childTnLst>
                                </p:cTn>
                              </p:par>
                            </p:childTnLst>
                          </p:cTn>
                        </p:par>
                        <p:par>
                          <p:cTn id="7" fill="hold">
                            <p:stCondLst>
                              <p:cond delay="2000"/>
                            </p:stCondLst>
                            <p:childTnLst>
                              <p:par>
                                <p:cTn id="8" presetID="47" presetClass="entr" presetSubtype="0" fill="hold" nodeType="after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1000"/>
                                        <p:tgtEl>
                                          <p:spTgt spid="4"/>
                                        </p:tgtEl>
                                      </p:cBhvr>
                                    </p:animEffect>
                                    <p:anim calcmode="lin" valueType="num">
                                      <p:cBhvr>
                                        <p:cTn id="11" dur="1000" fill="hold"/>
                                        <p:tgtEl>
                                          <p:spTgt spid="4"/>
                                        </p:tgtEl>
                                        <p:attrNameLst>
                                          <p:attrName>ppt_x</p:attrName>
                                        </p:attrNameLst>
                                      </p:cBhvr>
                                      <p:tavLst>
                                        <p:tav tm="0">
                                          <p:val>
                                            <p:strVal val="#ppt_x"/>
                                          </p:val>
                                        </p:tav>
                                        <p:tav tm="100000">
                                          <p:val>
                                            <p:strVal val="#ppt_x"/>
                                          </p:val>
                                        </p:tav>
                                      </p:tavLst>
                                    </p:anim>
                                    <p:anim calcmode="lin" valueType="num">
                                      <p:cBhvr>
                                        <p:cTn id="12" dur="1000" fill="hold"/>
                                        <p:tgtEl>
                                          <p:spTgt spid="4"/>
                                        </p:tgtEl>
                                        <p:attrNameLst>
                                          <p:attrName>ppt_y</p:attrName>
                                        </p:attrNameLst>
                                      </p:cBhvr>
                                      <p:tavLst>
                                        <p:tav tm="0">
                                          <p:val>
                                            <p:strVal val="#ppt_y-.1"/>
                                          </p:val>
                                        </p:tav>
                                        <p:tav tm="100000">
                                          <p:val>
                                            <p:strVal val="#ppt_y"/>
                                          </p:val>
                                        </p:tav>
                                      </p:tavLst>
                                    </p:anim>
                                  </p:childTnLst>
                                </p:cTn>
                              </p:par>
                            </p:childTnLst>
                          </p:cTn>
                        </p:par>
                        <p:par>
                          <p:cTn id="13" fill="hold">
                            <p:stCondLst>
                              <p:cond delay="3000"/>
                            </p:stCondLst>
                            <p:childTnLst>
                              <p:par>
                                <p:cTn id="14" presetID="42" presetClass="entr" presetSubtype="0"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1000"/>
                                        <p:tgtEl>
                                          <p:spTgt spid="9"/>
                                        </p:tgtEl>
                                      </p:cBhvr>
                                    </p:animEffect>
                                    <p:anim calcmode="lin" valueType="num">
                                      <p:cBhvr>
                                        <p:cTn id="17" dur="1000" fill="hold"/>
                                        <p:tgtEl>
                                          <p:spTgt spid="9"/>
                                        </p:tgtEl>
                                        <p:attrNameLst>
                                          <p:attrName>ppt_x</p:attrName>
                                        </p:attrNameLst>
                                      </p:cBhvr>
                                      <p:tavLst>
                                        <p:tav tm="0">
                                          <p:val>
                                            <p:strVal val="#ppt_x"/>
                                          </p:val>
                                        </p:tav>
                                        <p:tav tm="100000">
                                          <p:val>
                                            <p:strVal val="#ppt_x"/>
                                          </p:val>
                                        </p:tav>
                                      </p:tavLst>
                                    </p:anim>
                                    <p:anim calcmode="lin" valueType="num">
                                      <p:cBhvr>
                                        <p:cTn id="1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290</TotalTime>
  <Words>466</Words>
  <Application>Microsoft Office PowerPoint</Application>
  <PresentationFormat>Widescreen</PresentationFormat>
  <Paragraphs>30</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NikoshBAN</vt:lpstr>
      <vt:lpstr>Tempus Sans ITC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RAJAN</dc:creator>
  <cp:lastModifiedBy>PRITOM</cp:lastModifiedBy>
  <cp:revision>40</cp:revision>
  <dcterms:created xsi:type="dcterms:W3CDTF">2020-09-16T03:06:16Z</dcterms:created>
  <dcterms:modified xsi:type="dcterms:W3CDTF">2020-11-20T16:51:22Z</dcterms:modified>
</cp:coreProperties>
</file>