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0" r:id="rId3"/>
    <p:sldId id="283" r:id="rId4"/>
    <p:sldId id="263" r:id="rId5"/>
    <p:sldId id="267" r:id="rId6"/>
    <p:sldId id="284" r:id="rId7"/>
    <p:sldId id="285" r:id="rId8"/>
    <p:sldId id="286" r:id="rId9"/>
    <p:sldId id="287" r:id="rId10"/>
    <p:sldId id="288" r:id="rId11"/>
    <p:sldId id="278" r:id="rId12"/>
    <p:sldId id="279" r:id="rId13"/>
    <p:sldId id="280" r:id="rId14"/>
    <p:sldId id="281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8DE"/>
    <a:srgbClr val="00F7DD"/>
    <a:srgbClr val="E9463A"/>
    <a:srgbClr val="FFE66F"/>
    <a:srgbClr val="FA9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362200"/>
            <a:ext cx="373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n w="28575">
                  <a:solidFill>
                    <a:srgbClr val="FFFF00"/>
                  </a:solidFill>
                </a:ln>
                <a:solidFill>
                  <a:srgbClr val="FA97D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1500" dirty="0">
              <a:ln w="28575">
                <a:solidFill>
                  <a:srgbClr val="FFFF00"/>
                </a:solidFill>
              </a:ln>
              <a:solidFill>
                <a:srgbClr val="FA97D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533400"/>
            <a:ext cx="3581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বিবাহের শ্রেষ্ঠ মন্ত্র</a:t>
            </a:r>
            <a:endParaRPr lang="en-US" sz="480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যদেতৎ হৃদয়ং তব তদস্তু হৃদয়ং মম ।   যদিদং হৃদয়ং মম, তদস্তু হৃদয়ং তব ।।’    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(ছান্দোগ্য ব্রাক্ষ্মণ)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620278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সরলার্থঃ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205053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“তোমার হৃদয় আমার হোক, আমার হৃদয় হোক তোমার।”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6125" y="35869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বিবাহ পর্ব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9831" y="5638800"/>
            <a:ext cx="462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F7DD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dirty="0">
              <a:solidFill>
                <a:srgbClr val="00F7D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9024"/>
            <a:ext cx="8001000" cy="40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1582" y="5638800"/>
            <a:ext cx="3536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F7DD"/>
                </a:solidFill>
                <a:latin typeface="NikoshBAN" pitchFamily="2" charset="0"/>
                <a:cs typeface="NikoshBAN" pitchFamily="2" charset="0"/>
              </a:rPr>
              <a:t>সাতপাকে বাঁধা</a:t>
            </a:r>
            <a:endParaRPr lang="en-US" sz="5400" dirty="0">
              <a:solidFill>
                <a:srgbClr val="00F7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2469" y="29522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বিবাহ পর্ব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24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6245" y="3048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বিবাহ পর্ব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791200"/>
            <a:ext cx="338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F7DD"/>
                </a:solidFill>
                <a:latin typeface="NikoshBAN" pitchFamily="2" charset="0"/>
                <a:cs typeface="NikoshBAN" pitchFamily="2" charset="0"/>
              </a:rPr>
              <a:t>মালা বদল</a:t>
            </a:r>
            <a:endParaRPr lang="en-US" sz="7200" dirty="0">
              <a:solidFill>
                <a:srgbClr val="00F7D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2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84903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F7DD"/>
                </a:solidFill>
                <a:latin typeface="NikoshBAN" pitchFamily="2" charset="0"/>
                <a:cs typeface="NikoshBAN" pitchFamily="2" charset="0"/>
              </a:rPr>
              <a:t>সিঁথিতে বিবাহ চিহ্ন/ সিদু্র দান</a:t>
            </a:r>
            <a:endParaRPr lang="en-US" sz="3600" dirty="0">
              <a:solidFill>
                <a:srgbClr val="00F7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864" y="53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বিবাহ পর্ব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848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31242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n w="38100">
                  <a:solidFill>
                    <a:srgbClr val="FD98DE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dirty="0" smtClean="0">
                <a:ln w="38100">
                  <a:solidFill>
                    <a:srgbClr val="FD98DE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38100">
                  <a:solidFill>
                    <a:srgbClr val="FD98DE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9600" dirty="0">
              <a:ln w="38100">
                <a:solidFill>
                  <a:srgbClr val="FD98DE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6888162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n>
                  <a:solidFill>
                    <a:srgbClr val="E9463A"/>
                  </a:solidFill>
                </a:ln>
                <a:solidFill>
                  <a:srgbClr val="FD9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n>
                  <a:solidFill>
                    <a:srgbClr val="E9463A"/>
                  </a:solidFill>
                </a:ln>
                <a:solidFill>
                  <a:srgbClr val="FD9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E9463A"/>
                  </a:solidFill>
                </a:ln>
                <a:solidFill>
                  <a:srgbClr val="FD9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লাউডেব</a:t>
            </a:r>
            <a:r>
              <a:rPr lang="en-US" dirty="0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বাদামতলা</a:t>
            </a:r>
            <a:r>
              <a:rPr lang="en-US" dirty="0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dirty="0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</a:t>
            </a:r>
            <a:r>
              <a:rPr lang="en-US" dirty="0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dirty="0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00F7D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>
              <a:solidFill>
                <a:srgbClr val="00F7D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0"/>
          <a:stretch/>
        </p:blipFill>
        <p:spPr>
          <a:xfrm>
            <a:off x="6019800" y="762000"/>
            <a:ext cx="3158319" cy="3200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648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772400" cy="4403361"/>
          </a:xfrm>
        </p:spPr>
        <p:txBody>
          <a:bodyPr>
            <a:normAutofit/>
          </a:bodyPr>
          <a:lstStyle/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হিন্দুধর্ম ও নৈক্তিক শিক্ষা                                                                                                   শ্রেণিঃ নবম- দশম                                                                                                                  তৃতীয় অধ্যায়                              </a:t>
            </a:r>
            <a:b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57200"/>
            <a:ext cx="39004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81200"/>
            <a:ext cx="8662737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6840" y="533400"/>
            <a:ext cx="1673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বিবাহ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435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400" y1="6295" x2="47400" y2="286"/>
                        <a14:foregroundMark x1="12000" y1="10730" x2="400" y2="286"/>
                        <a14:foregroundMark x1="49200" y1="17454" x2="51400" y2="0"/>
                        <a14:foregroundMark x1="31200" y1="19313" x2="30200" y2="0"/>
                        <a14:foregroundMark x1="89000" y1="14163" x2="96400" y2="0"/>
                        <a14:foregroundMark x1="65600" y1="9442" x2="70600" y2="572"/>
                        <a14:foregroundMark x1="96800" y1="96280" x2="97800" y2="61803"/>
                        <a14:backgroundMark x1="5600" y1="22031" x2="10600" y2="286"/>
                        <a14:backgroundMark x1="2800" y1="4864" x2="9200" y2="0"/>
                        <a14:backgroundMark x1="1400" y1="2575" x2="2400" y2="0"/>
                        <a14:backgroundMark x1="50000" y1="21888" x2="49600" y2="572"/>
                        <a14:backgroundMark x1="44400" y1="3863" x2="38600" y2="0"/>
                        <a14:backgroundMark x1="52400" y1="7582" x2="54200" y2="0"/>
                        <a14:backgroundMark x1="92200" y1="13162" x2="83600" y2="0"/>
                        <a14:backgroundMark x1="95000" y1="13448" x2="99600" y2="7153"/>
                        <a14:backgroundMark x1="96400" y1="6152" x2="99200" y2="0"/>
                        <a14:backgroundMark x1="86400" y1="10443" x2="90000" y2="14163"/>
                        <a14:backgroundMark x1="98200" y1="286" x2="98200" y2="286"/>
                        <a14:backgroundMark x1="28000" y1="715" x2="38000" y2="286"/>
                        <a14:backgroundMark x1="83200" y1="6867" x2="99200" y2="7582"/>
                        <a14:backgroundMark x1="89600" y1="3290" x2="99600" y2="3863"/>
                        <a14:backgroundMark x1="17400" y1="3863" x2="0" y2="8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2" y="1295400"/>
            <a:ext cx="3851930" cy="5384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17" y1="3561" x2="34167" y2="58457"/>
                        <a14:foregroundMark x1="32917" y1="60831" x2="33333" y2="96736"/>
                        <a14:foregroundMark x1="60417" y1="63205" x2="35417" y2="87240"/>
                        <a14:foregroundMark x1="48333" y1="84570" x2="44167" y2="92285"/>
                        <a14:foregroundMark x1="14583" y1="27596" x2="12083" y2="64985"/>
                        <a14:foregroundMark x1="7917" y1="55490" x2="2500" y2="72107"/>
                        <a14:foregroundMark x1="15417" y1="66766" x2="5833" y2="71810"/>
                        <a14:foregroundMark x1="21667" y1="18398" x2="38333" y2="38279"/>
                        <a14:foregroundMark x1="25833" y1="15727" x2="47083" y2="37685"/>
                        <a14:foregroundMark x1="54583" y1="46588" x2="52917" y2="53116"/>
                        <a14:foregroundMark x1="55833" y1="48071" x2="57083" y2="51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16528"/>
            <a:ext cx="3962400" cy="5563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1054" y="187404"/>
            <a:ext cx="1673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বিবাহ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2843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বিবাহঃ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“বিবাহ “শব্দের অর্থ বিশেষরূপে ভারবহন করা । বিবাহের ফলে পুরুষকে স্ত্রীর ভরণ-পোষণ এবং মানসম্ভ্রম রক্ষার সার্বিক দায়িত্ব পালন করতে হয়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8396"/>
            <a:ext cx="7391400" cy="46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74918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স্মৃতিশাস্ত্রের বিখ্যাত গ্রন্থ মনুসংহিতায় আট প্রকার বিবাহের উল্লেখ আছে। যথা- ব্রাক্ষ্ম , দৈব, আর্য, প্রজাপত্য, আসুর, গান্ধর্ব, রাক্ষস এবং পৈশাচ । এই আট প্রকার বিবাহের মধ্যে ব্রাক্ষ্ম, দৈব্য, আর্য ও প্রজাপত্য উল্লেখযোগ্য। বর্তমান সমাজে ব্রাক্ষ্মবিবাহ প্রচলিত।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75438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67032"/>
            <a:ext cx="3158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বিবাহের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6278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ব্রাক্ষ্মবিবাহঃ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কন্যাকে বস্ত্র দ্বারা আচ্ছাদন করে এবং অলংকার দ্বারা সজ্জিত করে বিদ্বান ও সদাচারী বরকে আমন্ত্রণ করে কন্যা দান করাকে বলা হয় ব্রাক্ষ্মবিবাহ  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5995"/>
            <a:ext cx="7620000" cy="47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গান্ধর্ব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বিবাহঃ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নারী-পুরুষ পরস্পর শপত করে মাল্যবিনিময়ের মাধ্যমে যে বিবাহ করে তার নাম গান্ধর্ব বিবাহ । মহাভারতে দুষ্মন্ত ও শকুন্তলার বিবাহ গান্ধর্ব বিবাহের প্রকৃষ্ট উদাহরণ 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543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191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শিক্ষক পরিচিতি শিশির সরদার সহকারি শিক্ষক লাউডেব বাদামতলা মাধ্যমিক বিদ্যালয়  দাকোপ, খুলনা </vt:lpstr>
      <vt:lpstr>বিষয়ঃ হিন্দুধর্ম ও নৈক্তিক শিক্ষা                                                                                                   শ্রেণিঃ নবম- দশম                                                                                                                  তৃতীয় অধ্যায়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city</dc:creator>
  <cp:lastModifiedBy>PRITOM</cp:lastModifiedBy>
  <cp:revision>87</cp:revision>
  <dcterms:created xsi:type="dcterms:W3CDTF">2006-08-16T00:00:00Z</dcterms:created>
  <dcterms:modified xsi:type="dcterms:W3CDTF">2020-11-12T02:57:23Z</dcterms:modified>
</cp:coreProperties>
</file>