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sldIdLst>
    <p:sldId id="256" r:id="rId2"/>
    <p:sldId id="265" r:id="rId3"/>
    <p:sldId id="267" r:id="rId4"/>
    <p:sldId id="268" r:id="rId5"/>
    <p:sldId id="270" r:id="rId6"/>
    <p:sldId id="271" r:id="rId7"/>
    <p:sldId id="272" r:id="rId8"/>
    <p:sldId id="289" r:id="rId9"/>
    <p:sldId id="295" r:id="rId10"/>
    <p:sldId id="296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93" r:id="rId19"/>
    <p:sldId id="290" r:id="rId20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A8A1F"/>
    <a:srgbClr val="201098"/>
    <a:srgbClr val="AC6600"/>
    <a:srgbClr val="F3F347"/>
    <a:srgbClr val="F6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966" y="66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95071"/>
            <a:ext cx="8778240" cy="692505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941201"/>
            <a:ext cx="7475220" cy="312115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9" y="4127611"/>
            <a:ext cx="6575895" cy="1480709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6" y="398272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3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2800"/>
            <a:ext cx="1743075" cy="5770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812800"/>
            <a:ext cx="5572125" cy="57708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251813"/>
            <a:ext cx="7475220" cy="3121152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431488"/>
            <a:ext cx="6576822" cy="145472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1" y="4288435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6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194559"/>
            <a:ext cx="3566160" cy="4291584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194560"/>
            <a:ext cx="3566160" cy="4291584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134945"/>
            <a:ext cx="3566160" cy="82905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902915"/>
            <a:ext cx="3566160" cy="3608832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2132301"/>
            <a:ext cx="3566160" cy="82905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900610"/>
            <a:ext cx="3566160" cy="3608832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170432"/>
            <a:ext cx="2834640" cy="185318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170432"/>
            <a:ext cx="4149638" cy="49743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3023616"/>
            <a:ext cx="2834640" cy="31211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170432"/>
            <a:ext cx="2834640" cy="185318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141171"/>
            <a:ext cx="4257703" cy="495483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3023616"/>
            <a:ext cx="2834640" cy="30723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95072"/>
            <a:ext cx="8778240" cy="692505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50240"/>
            <a:ext cx="7406640" cy="144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2" y="2194560"/>
            <a:ext cx="7404653" cy="430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638751"/>
            <a:ext cx="174680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2" y="6638751"/>
            <a:ext cx="353833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9" y="6638751"/>
            <a:ext cx="127966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609600"/>
            <a:ext cx="7467600" cy="5486400"/>
            <a:chOff x="1343720" y="1371600"/>
            <a:chExt cx="6288314" cy="4038600"/>
          </a:xfrm>
        </p:grpSpPr>
        <p:sp>
          <p:nvSpPr>
            <p:cNvPr id="9" name="Rectangle 8"/>
            <p:cNvSpPr/>
            <p:nvPr/>
          </p:nvSpPr>
          <p:spPr>
            <a:xfrm>
              <a:off x="2266950" y="1371600"/>
              <a:ext cx="4133850" cy="403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r>
                <a:rPr lang="en-US" sz="3797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WELCOME TO MAJHIRA MODEL ONLINE HIGH SCHOOL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150831" y="1708150"/>
              <a:ext cx="2366088" cy="1946275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43720" y="3654425"/>
              <a:ext cx="6288314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DEAR STUDENTS. HOW ARE YOU?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304800" y="4026158"/>
            <a:ext cx="9829800" cy="3289042"/>
            <a:chOff x="-304800" y="4393942"/>
            <a:chExt cx="9906000" cy="2857500"/>
          </a:xfrm>
        </p:grpSpPr>
        <p:pic>
          <p:nvPicPr>
            <p:cNvPr id="8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-304800" y="4393942"/>
              <a:ext cx="586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4343400" y="4393942"/>
              <a:ext cx="52578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312644"/>
            <a:ext cx="7022690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imperative sentence begins with “Do not”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710" y="1946631"/>
            <a:ext cx="8382000" cy="678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not + Object’s subject + be+ verb’s past participle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139" y="2971800"/>
            <a:ext cx="8227142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 at the poor.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not the 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be laughed at. 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(Passive)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dirty water.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not 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dirty water be drunk. 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(Passive)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63" l="0" r="977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490" y="3810000"/>
            <a:ext cx="9296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832" y="207058"/>
            <a:ext cx="9141542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sentence begins with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let+me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/us/him/her/you/them 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" y="1942811"/>
            <a:ext cx="8305800" cy="3238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write the article.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article be written by me. (Passive)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him write the letter.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letter be written by him. (Passive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do the work. (Active)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work be done by me. (Passive)</a:t>
            </a:r>
          </a:p>
          <a:p>
            <a:pPr lvl="0" fontAlgn="base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916781"/>
            <a:ext cx="9238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Let+ Object’s subject + be + verb’s past participle+ personal object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04800" y="4393942"/>
            <a:ext cx="9906000" cy="2857500"/>
            <a:chOff x="-304800" y="4393942"/>
            <a:chExt cx="9906000" cy="2857500"/>
          </a:xfrm>
        </p:grpSpPr>
        <p:pic>
          <p:nvPicPr>
            <p:cNvPr id="5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-304800" y="4393942"/>
              <a:ext cx="586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4343400" y="4393942"/>
              <a:ext cx="52578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6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487" y="424398"/>
            <a:ext cx="5105400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sentence begins with never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1221789"/>
            <a:ext cx="83058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tell a lie.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never a lie be told. (Passive)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deceive anyone.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not anyone ever be deceived. (Passive)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go there.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not there ever be gone. (Passive)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8587" y="960179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not + Object’s subject + ever be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V.P.P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04800" y="4393942"/>
            <a:ext cx="9906000" cy="2857500"/>
            <a:chOff x="-304800" y="4393942"/>
            <a:chExt cx="9906000" cy="2857500"/>
          </a:xfrm>
        </p:grpSpPr>
        <p:pic>
          <p:nvPicPr>
            <p:cNvPr id="5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-304800" y="4393942"/>
              <a:ext cx="586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4343400" y="4393942"/>
              <a:ext cx="52578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44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039100" cy="93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sentence begins with main verb + personal object(me/us/him/her/you/them)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2114691"/>
            <a:ext cx="7077529" cy="3486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a pencil. (Active)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a pencil be given for me. (Passive)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me an eraser. (Active)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an eraser be given for me. (Passive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me a book.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a book be brought 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me(Passive)</a:t>
            </a:r>
          </a:p>
          <a:p>
            <a:pPr lvl="0" fontAlgn="base"/>
            <a:endParaRPr lang="en-US" sz="2800" dirty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129" y="1160584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Let+ direct object + be+ verb’s past participle + for + personal object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28600" y="4537435"/>
            <a:ext cx="9677400" cy="2755642"/>
            <a:chOff x="-304800" y="4393942"/>
            <a:chExt cx="9906000" cy="2857500"/>
          </a:xfrm>
        </p:grpSpPr>
        <p:pic>
          <p:nvPicPr>
            <p:cNvPr id="5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-304800" y="4393942"/>
              <a:ext cx="586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4343400" y="4393942"/>
              <a:ext cx="52578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2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28020"/>
            <a:ext cx="8686800" cy="543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Object’s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subject+V.P.P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by+ subject’s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967" y="1857949"/>
            <a:ext cx="7477432" cy="380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play football?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football played by me? (Passive)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he catch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fish? (Active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fish caught by him?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(Passive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done 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work? (Active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work been done by you?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(Passive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writing a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poem? (Active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poem being written by you?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(Passive)</a:t>
            </a:r>
          </a:p>
          <a:p>
            <a:pPr lvl="0" fontAlgn="base"/>
            <a:endParaRPr lang="en-US" sz="2800" dirty="0" smtClean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en-US" sz="2800" dirty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304800"/>
            <a:ext cx="6242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Sentence( Yes/No questions)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63" l="0" r="977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490" y="3810000"/>
            <a:ext cx="9296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80420"/>
            <a:ext cx="86868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whom instead of a who+ Auxiliary verb according to tense and person+ object’s subject+ sometimes “be/being/been” is used according to tense+ Verb’s past participle+?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2961620"/>
            <a:ext cx="8305800" cy="404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Active- Who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killed the tiger?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Passive- 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was the tiger be 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killed? </a:t>
            </a:r>
            <a:endParaRPr lang="en-US" sz="2800" dirty="0" smtClean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Active- Who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writing the poem?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Passive- By 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is the poem being written? (Passive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Active- Active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lack the courage?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–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By whom is the courage lacked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–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doesn’t play chess?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–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By whom is chess not played?</a:t>
            </a:r>
            <a:endParaRPr lang="en-US" sz="2800" dirty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3029" y="457200"/>
            <a:ext cx="591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questions)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35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1"/>
            <a:ext cx="8686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instead of a whom+ Auxiliary verb according to tense and person+ Verb’s past participle+ by+ subject’s object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0201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recommend?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Passive-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recommended by you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Whom is John inviting?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–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is being invited by John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Whom are they teaching?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–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are being taught by them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Whom shall we be calling?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–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will be being called by us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Whom will you be scolding?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–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will be being scolded by you?</a:t>
            </a: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A8A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85800"/>
            <a:ext cx="8686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What+ Auxiliary verb according to tense and person+ Verb’s past participle+ by+ subject’s object+? (Done according to Tense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514600"/>
            <a:ext cx="7651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Example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 doing? (Active)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being done by him? (Passive)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need? (Active)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needed by him? (Passive)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63" l="0" r="977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490" y="3810000"/>
            <a:ext cx="9296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2882904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840581"/>
            <a:ext cx="8229600" cy="62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Change the following sentences.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broken the glass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has performed the character of Macbeth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will not take notes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do you like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invited them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help him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it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door be opened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Let him carry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home.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Do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at once.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Open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door.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12.Throw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Bring me a book.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914400"/>
            <a:ext cx="3876675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8381999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home with your family and be safe and sound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Thank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for joining me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051245"/>
            <a:ext cx="3876675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 Hafez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2" y="1457535"/>
            <a:ext cx="8839197" cy="6082006"/>
            <a:chOff x="152401" y="4457700"/>
            <a:chExt cx="8839197" cy="2866894"/>
          </a:xfrm>
        </p:grpSpPr>
        <p:pic>
          <p:nvPicPr>
            <p:cNvPr id="2050" name="Picture 2" descr="Green Grass Background png download - 3721*1603 - Free Transparent Flower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>
                          <a14:foregroundMark x1="34333" y1="23333" x2="35556" y2="30000"/>
                          <a14:foregroundMark x1="72556" y1="14333" x2="72556" y2="17000"/>
                          <a14:foregroundMark x1="27778" y1="58333" x2="27111" y2="63000"/>
                          <a14:foregroundMark x1="22222" y1="56667" x2="24000" y2="60333"/>
                          <a14:foregroundMark x1="29111" y1="74333" x2="27444" y2="79333"/>
                          <a14:foregroundMark x1="33111" y1="44000" x2="34111" y2="44333"/>
                          <a14:foregroundMark x1="48778" y1="47000" x2="50000" y2="47000"/>
                          <a14:backgroundMark x1="54444" y1="55333" x2="55778" y2="60000"/>
                          <a14:backgroundMark x1="52333" y1="55333" x2="53222" y2="58333"/>
                          <a14:backgroundMark x1="50333" y1="57667" x2="52000" y2="64000"/>
                          <a14:backgroundMark x1="59556" y1="59000" x2="58889" y2="65667"/>
                          <a14:backgroundMark x1="72000" y1="61000" x2="71778" y2="67667"/>
                          <a14:backgroundMark x1="73889" y1="73667" x2="73889" y2="68667"/>
                          <a14:backgroundMark x1="73333" y1="63333" x2="73222" y2="65000"/>
                          <a14:backgroundMark x1="76333" y1="62333" x2="75778" y2="66000"/>
                          <a14:backgroundMark x1="78000" y1="62333" x2="78222" y2="66000"/>
                          <a14:backgroundMark x1="78889" y1="69667" x2="78889" y2="73333"/>
                          <a14:backgroundMark x1="76778" y1="70667" x2="76778" y2="74333"/>
                          <a14:backgroundMark x1="80222" y1="66000" x2="80444" y2="70667"/>
                          <a14:backgroundMark x1="81333" y1="67000" x2="81333" y2="67000"/>
                          <a14:backgroundMark x1="82444" y1="67667" x2="82111" y2="74333"/>
                          <a14:backgroundMark x1="29667" y1="54333" x2="33444" y2="62000"/>
                          <a14:backgroundMark x1="29667" y1="59000" x2="30889" y2="64000"/>
                          <a14:backgroundMark x1="40889" y1="61000" x2="39667" y2="65667"/>
                          <a14:backgroundMark x1="41889" y1="66000" x2="41889" y2="73333"/>
                          <a14:backgroundMark x1="47778" y1="61333" x2="45111" y2="63000"/>
                          <a14:backgroundMark x1="44000" y1="63000" x2="43556" y2="65667"/>
                          <a14:backgroundMark x1="44667" y1="72667" x2="44778" y2="73667"/>
                          <a14:backgroundMark x1="44111" y1="78000" x2="43556" y2="79333"/>
                          <a14:backgroundMark x1="56333" y1="61333" x2="56333" y2="64000"/>
                          <a14:backgroundMark x1="57222" y1="65000" x2="57222" y2="68000"/>
                          <a14:backgroundMark x1="61667" y1="58333" x2="63000" y2="65000"/>
                          <a14:backgroundMark x1="61667" y1="68000" x2="60667" y2="76000"/>
                          <a14:backgroundMark x1="64111" y1="68667" x2="64111" y2="73333"/>
                          <a14:backgroundMark x1="64778" y1="65000" x2="65111" y2="68000"/>
                          <a14:backgroundMark x1="67667" y1="69667" x2="67556" y2="71333"/>
                          <a14:backgroundMark x1="68778" y1="65000" x2="68889" y2="70667"/>
                          <a14:backgroundMark x1="18000" y1="77000" x2="19556" y2="84000"/>
                          <a14:backgroundMark x1="16556" y1="70667" x2="19667" y2="72333"/>
                          <a14:backgroundMark x1="26778" y1="61000" x2="26778" y2="66667"/>
                          <a14:backgroundMark x1="21778" y1="52667" x2="23444" y2="59000"/>
                          <a14:backgroundMark x1="28000" y1="57333" x2="28667" y2="62000"/>
                          <a14:backgroundMark x1="24333" y1="61000" x2="24333" y2="6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8" r="18259"/>
            <a:stretch/>
          </p:blipFill>
          <p:spPr bwMode="auto">
            <a:xfrm>
              <a:off x="152401" y="4457700"/>
              <a:ext cx="4572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Green Grass Background png download - 3721*1603 - Free Transparent Flower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>
                          <a14:foregroundMark x1="34333" y1="23333" x2="35556" y2="30000"/>
                          <a14:foregroundMark x1="72556" y1="14333" x2="72556" y2="17000"/>
                          <a14:foregroundMark x1="27778" y1="58333" x2="27111" y2="63000"/>
                          <a14:foregroundMark x1="22222" y1="56667" x2="24000" y2="60333"/>
                          <a14:foregroundMark x1="29111" y1="74333" x2="27444" y2="79333"/>
                          <a14:foregroundMark x1="33111" y1="44000" x2="34111" y2="44333"/>
                          <a14:foregroundMark x1="48778" y1="47000" x2="50000" y2="47000"/>
                          <a14:backgroundMark x1="54444" y1="55333" x2="55778" y2="60000"/>
                          <a14:backgroundMark x1="52333" y1="55333" x2="53222" y2="58333"/>
                          <a14:backgroundMark x1="50333" y1="57667" x2="52000" y2="64000"/>
                          <a14:backgroundMark x1="59556" y1="59000" x2="58889" y2="65667"/>
                          <a14:backgroundMark x1="72000" y1="61000" x2="71778" y2="67667"/>
                          <a14:backgroundMark x1="73889" y1="73667" x2="73889" y2="68667"/>
                          <a14:backgroundMark x1="73333" y1="63333" x2="73222" y2="65000"/>
                          <a14:backgroundMark x1="76333" y1="62333" x2="75778" y2="66000"/>
                          <a14:backgroundMark x1="78000" y1="62333" x2="78222" y2="66000"/>
                          <a14:backgroundMark x1="78889" y1="69667" x2="78889" y2="73333"/>
                          <a14:backgroundMark x1="76778" y1="70667" x2="76778" y2="74333"/>
                          <a14:backgroundMark x1="80222" y1="66000" x2="80444" y2="70667"/>
                          <a14:backgroundMark x1="81333" y1="67000" x2="81333" y2="67000"/>
                          <a14:backgroundMark x1="82444" y1="67667" x2="82111" y2="74333"/>
                          <a14:backgroundMark x1="29667" y1="54333" x2="33444" y2="62000"/>
                          <a14:backgroundMark x1="29667" y1="59000" x2="30889" y2="64000"/>
                          <a14:backgroundMark x1="40889" y1="61000" x2="39667" y2="65667"/>
                          <a14:backgroundMark x1="41889" y1="66000" x2="41889" y2="73333"/>
                          <a14:backgroundMark x1="47778" y1="61333" x2="45111" y2="63000"/>
                          <a14:backgroundMark x1="44000" y1="63000" x2="43556" y2="65667"/>
                          <a14:backgroundMark x1="44667" y1="72667" x2="44778" y2="73667"/>
                          <a14:backgroundMark x1="44111" y1="78000" x2="43556" y2="79333"/>
                          <a14:backgroundMark x1="56333" y1="61333" x2="56333" y2="64000"/>
                          <a14:backgroundMark x1="57222" y1="65000" x2="57222" y2="68000"/>
                          <a14:backgroundMark x1="61667" y1="58333" x2="63000" y2="65000"/>
                          <a14:backgroundMark x1="61667" y1="68000" x2="60667" y2="76000"/>
                          <a14:backgroundMark x1="64111" y1="68667" x2="64111" y2="73333"/>
                          <a14:backgroundMark x1="64778" y1="65000" x2="65111" y2="68000"/>
                          <a14:backgroundMark x1="67667" y1="69667" x2="67556" y2="71333"/>
                          <a14:backgroundMark x1="68778" y1="65000" x2="68889" y2="70667"/>
                          <a14:backgroundMark x1="18000" y1="77000" x2="19556" y2="84000"/>
                          <a14:backgroundMark x1="16556" y1="70667" x2="19667" y2="72333"/>
                          <a14:backgroundMark x1="26778" y1="61000" x2="26778" y2="66667"/>
                          <a14:backgroundMark x1="21778" y1="52667" x2="23444" y2="59000"/>
                          <a14:backgroundMark x1="28000" y1="57333" x2="28667" y2="62000"/>
                          <a14:backgroundMark x1="24333" y1="61000" x2="24333" y2="6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8" r="18259"/>
            <a:stretch/>
          </p:blipFill>
          <p:spPr bwMode="auto">
            <a:xfrm>
              <a:off x="4648199" y="4467094"/>
              <a:ext cx="4343399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735615"/>
            <a:ext cx="2303859" cy="48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IDENTITY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193381"/>
            <a:ext cx="4196968" cy="1978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250" dirty="0" err="1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Afsar</a:t>
            </a:r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</a:p>
          <a:p>
            <a:pPr algn="ctr"/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 (English)</a:t>
            </a:r>
          </a:p>
          <a:p>
            <a:pPr algn="ctr"/>
            <a:r>
              <a:rPr lang="en-US" sz="2250" dirty="0" err="1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Majhira</a:t>
            </a:r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High School</a:t>
            </a:r>
          </a:p>
          <a:p>
            <a:pPr algn="ctr"/>
            <a:r>
              <a:rPr lang="en-US" sz="2250" dirty="0" err="1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Shajahanpur</a:t>
            </a:r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endParaRPr lang="en-US" sz="2250" dirty="0" smtClean="0">
              <a:solidFill>
                <a:srgbClr val="201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50" dirty="0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afsar0903@gmail.com</a:t>
            </a:r>
            <a:endParaRPr lang="en-US" sz="2250" dirty="0">
              <a:solidFill>
                <a:srgbClr val="201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4012" y="1688172"/>
            <a:ext cx="2089547" cy="24110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8" name="Rectangle 7"/>
          <p:cNvSpPr/>
          <p:nvPr/>
        </p:nvSpPr>
        <p:spPr>
          <a:xfrm>
            <a:off x="5182495" y="1889522"/>
            <a:ext cx="2089547" cy="24645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9" name="Rectangle 8"/>
          <p:cNvSpPr/>
          <p:nvPr/>
        </p:nvSpPr>
        <p:spPr>
          <a:xfrm>
            <a:off x="4485978" y="4307681"/>
            <a:ext cx="3482578" cy="1864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250" dirty="0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250" dirty="0">
              <a:solidFill>
                <a:srgbClr val="201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2</a:t>
            </a:r>
            <a:r>
              <a:rPr lang="en-US" sz="2250" baseline="3000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50" dirty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  <a:p>
            <a:pPr algn="ctr"/>
            <a:r>
              <a:rPr lang="en-US" sz="2250" dirty="0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8</a:t>
            </a:r>
          </a:p>
          <a:p>
            <a:pPr algn="ctr"/>
            <a:r>
              <a:rPr lang="en-US" sz="2250" dirty="0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Lesson:1-5</a:t>
            </a:r>
          </a:p>
          <a:p>
            <a:pPr algn="ctr"/>
            <a:r>
              <a:rPr lang="en-US" sz="2250" dirty="0" smtClean="0">
                <a:solidFill>
                  <a:srgbClr val="2010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Voice</a:t>
            </a:r>
            <a:endParaRPr lang="en-US" sz="2250" dirty="0">
              <a:solidFill>
                <a:srgbClr val="2010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533400"/>
            <a:ext cx="5250656" cy="75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Ok, Today we will learn about…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0031" y="3847850"/>
            <a:ext cx="2528888" cy="80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Voice part-2</a:t>
            </a:r>
            <a:endParaRPr lang="en-US" sz="253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50343" y="1308075"/>
            <a:ext cx="3161109" cy="2625328"/>
            <a:chOff x="2179637" y="1676400"/>
            <a:chExt cx="4495800" cy="3733800"/>
          </a:xfrm>
        </p:grpSpPr>
        <p:sp>
          <p:nvSpPr>
            <p:cNvPr id="7" name="Rectangle 6"/>
            <p:cNvSpPr/>
            <p:nvPr/>
          </p:nvSpPr>
          <p:spPr>
            <a:xfrm>
              <a:off x="2179637" y="1676400"/>
              <a:ext cx="4495800" cy="3733800"/>
            </a:xfrm>
            <a:prstGeom prst="rect">
              <a:avLst/>
            </a:prstGeom>
            <a:solidFill>
              <a:srgbClr val="0A8A1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8" name="Rectangle 7"/>
            <p:cNvSpPr/>
            <p:nvPr/>
          </p:nvSpPr>
          <p:spPr>
            <a:xfrm rot="20619816">
              <a:off x="2849572" y="2067211"/>
              <a:ext cx="3343889" cy="2931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65437" y="2126225"/>
              <a:ext cx="3276600" cy="2834148"/>
            </a:xfrm>
            <a:prstGeom prst="rect">
              <a:avLst/>
            </a:prstGeom>
            <a:solidFill>
              <a:srgbClr val="00CC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Voice</a:t>
              </a:r>
              <a:endParaRPr lang="en-US" sz="4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88596" l="14258" r="86133"/>
                    </a14:imgEffect>
                  </a14:imgLayer>
                </a14:imgProps>
              </a:ext>
            </a:extLst>
          </a:blip>
          <a:srcRect l="14063" r="14063" b="13950"/>
          <a:stretch/>
        </p:blipFill>
        <p:spPr>
          <a:xfrm>
            <a:off x="152400" y="3451125"/>
            <a:ext cx="883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9412" y="381000"/>
            <a:ext cx="5251876" cy="699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906" y="1077677"/>
            <a:ext cx="8877300" cy="472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finishing the lesson, The students will be able to….</a:t>
            </a:r>
          </a:p>
          <a:p>
            <a:pPr marL="401822" indent="-401822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define voice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1822" indent="-401822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tell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kinds of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voice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1822" indent="-401822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define all kinds of voice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1822" indent="-401822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change the voice of imperative sentence</a:t>
            </a:r>
          </a:p>
          <a:p>
            <a:pPr marL="401822" indent="-401822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 the voice of interrogative sentence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88596" l="14258" r="86133"/>
                    </a14:imgEffect>
                  </a14:imgLayer>
                </a14:imgProps>
              </a:ext>
            </a:extLst>
          </a:blip>
          <a:srcRect l="14063" r="14063" b="13950"/>
          <a:stretch/>
        </p:blipFill>
        <p:spPr>
          <a:xfrm>
            <a:off x="152400" y="3439354"/>
            <a:ext cx="883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61750"/>
            <a:ext cx="8763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voice?</a:t>
            </a:r>
          </a:p>
          <a:p>
            <a:pPr algn="just"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way of expressing verbs which describes whether the subject does the work or it has been done by the subject.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149788"/>
            <a:ext cx="8610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kinds of voice are there?</a:t>
            </a:r>
          </a:p>
          <a:p>
            <a:pPr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kinds of voice.</a:t>
            </a:r>
          </a:p>
          <a:p>
            <a:pPr marL="321457" indent="-321457" algn="just" fontAlgn="base">
              <a:buAutoNum type="alphaLcParenBoth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voice</a:t>
            </a:r>
          </a:p>
          <a:p>
            <a:pPr marL="321457" indent="-321457" algn="just" fontAlgn="base">
              <a:buAutoNum type="alphaLcParenBoth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Passive voice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877809"/>
            <a:ext cx="8915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sentence in which the subject does the work by himself actively in that sentence the verb has an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 voice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228391"/>
            <a:ext cx="8763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sentence in which the subject does not do the work by himself actively rather the object’s work is done by the subject in that sentence the verb has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9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990600"/>
            <a:ext cx="8801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object of the active voice will be the subject of the passive voice.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An auxiliary verb have to use according to tense after subject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verb of the active voice will be past participle form.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accurate preposition like (by, to, of, with) is used after the past participle form of verb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subject of the active voice will be the object of the passive voice.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050" y="3048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to change the voice from active into passive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04800" y="4393942"/>
            <a:ext cx="9906000" cy="2857500"/>
            <a:chOff x="-304800" y="4393942"/>
            <a:chExt cx="9906000" cy="2857500"/>
          </a:xfrm>
        </p:grpSpPr>
        <p:pic>
          <p:nvPicPr>
            <p:cNvPr id="1026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-304800" y="4393942"/>
              <a:ext cx="586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New Year Flower png download - 8192*3597 - Free Transparent Odia Language  png Download. - CleanPNG / Kiss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r="12889"/>
            <a:stretch/>
          </p:blipFill>
          <p:spPr bwMode="auto">
            <a:xfrm>
              <a:off x="4343400" y="4393942"/>
              <a:ext cx="52578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03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39668"/>
            <a:ext cx="501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auxiliary verb.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92114"/>
              </p:ext>
            </p:extLst>
          </p:nvPr>
        </p:nvGraphicFramePr>
        <p:xfrm>
          <a:off x="152400" y="790266"/>
          <a:ext cx="8839200" cy="531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6802897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291264066"/>
                    </a:ext>
                  </a:extLst>
                </a:gridCol>
              </a:tblGrid>
              <a:tr h="41464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11514"/>
                  </a:ext>
                </a:extLst>
              </a:tr>
              <a:tr h="107171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207155"/>
                  </a:ext>
                </a:extLst>
              </a:tr>
              <a:tr h="74684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248591"/>
                  </a:ext>
                </a:extLst>
              </a:tr>
              <a:tr h="107171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515219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85955"/>
                  </a:ext>
                </a:extLst>
              </a:tr>
              <a:tr h="107904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1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1295400"/>
            <a:ext cx="3505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Indefinite Tense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(base form of verb/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/do/does)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1075" y="1367913"/>
            <a:ext cx="3505200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 /are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7275" y="2213487"/>
            <a:ext cx="3505200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7332" y="3188897"/>
            <a:ext cx="4274268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am/is/are/was/were/shall be/will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be+being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7332" y="4086445"/>
            <a:ext cx="4274268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27039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have/has/had/shall have/will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have+been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5424" y="5052023"/>
            <a:ext cx="4274268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27039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Shall/will/should/would/may/can 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might/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could+be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248" y="2241871"/>
            <a:ext cx="4274268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Indefinite Tense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(Past form of verb)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578" y="3100173"/>
            <a:ext cx="4274268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(am/is/are/was/were/shall be/will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be+verb+ing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085" y="5085445"/>
            <a:ext cx="4375431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auxiliary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(Shall/will/should/would/may/can /might/could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416" y="4086445"/>
            <a:ext cx="4274268" cy="84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Have/has/had/shall have/will have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8404" y="803586"/>
            <a:ext cx="2581275" cy="4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voice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362" y="803586"/>
            <a:ext cx="2581275" cy="4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voice</a:t>
            </a:r>
          </a:p>
        </p:txBody>
      </p:sp>
    </p:spTree>
    <p:extLst>
      <p:ext uri="{BB962C8B-B14F-4D97-AF65-F5344CB8AC3E}">
        <p14:creationId xmlns:p14="http://schemas.microsoft.com/office/powerpoint/2010/main" val="3548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81000"/>
            <a:ext cx="5029200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Auxiliaries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80398"/>
            <a:ext cx="8382000" cy="11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Object’s subject+ may/might/can/could/ must/ought to/going to+ be+ Verb’s past participle+ by+ subject’s object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128" y="2195370"/>
            <a:ext cx="8037871" cy="435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write the poem. (Active)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poem must be written by you. (Passive)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may help you. (Active)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be helped by her. (Passive)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ought to obey our parents. (Active)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parents ought to be obeyed by us. (Passive)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organize a party. (Active)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party is going to be organized by us. (Passive)</a:t>
            </a:r>
          </a:p>
        </p:txBody>
      </p:sp>
    </p:spTree>
    <p:extLst>
      <p:ext uri="{BB962C8B-B14F-4D97-AF65-F5344CB8AC3E}">
        <p14:creationId xmlns:p14="http://schemas.microsoft.com/office/powerpoint/2010/main" val="36532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948929"/>
            <a:ext cx="3200400" cy="53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Imperative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1524000"/>
            <a:ext cx="7848600" cy="678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Let+ Object’s subject + be+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V.P.P+by+Sub’s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667000"/>
            <a:ext cx="7620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article.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article be written. (Passive)</a:t>
            </a: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the assignment. (Active)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assignment be prepared. (Passive</a:t>
            </a:r>
            <a:r>
              <a:rPr lang="en-US" sz="2800" dirty="0" smtClean="0">
                <a:solidFill>
                  <a:srgbClr val="0A8A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88596" l="14258" r="86133"/>
                    </a14:imgEffect>
                  </a14:imgLayer>
                </a14:imgProps>
              </a:ext>
            </a:extLst>
          </a:blip>
          <a:srcRect l="14063" r="14063" b="13950"/>
          <a:stretch/>
        </p:blipFill>
        <p:spPr>
          <a:xfrm>
            <a:off x="152400" y="3429000"/>
            <a:ext cx="8839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1156</TotalTime>
  <Words>1161</Words>
  <Application>Microsoft Office PowerPoint</Application>
  <PresentationFormat>Custom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Corbel</vt:lpstr>
      <vt:lpstr>Segoe UI Black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NAZRUL</dc:creator>
  <cp:lastModifiedBy>Diganta</cp:lastModifiedBy>
  <cp:revision>610</cp:revision>
  <dcterms:created xsi:type="dcterms:W3CDTF">2006-08-16T00:00:00Z</dcterms:created>
  <dcterms:modified xsi:type="dcterms:W3CDTF">2020-11-20T16:59:10Z</dcterms:modified>
</cp:coreProperties>
</file>