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9" r:id="rId3"/>
    <p:sldId id="260" r:id="rId4"/>
    <p:sldId id="257" r:id="rId5"/>
    <p:sldId id="261" r:id="rId6"/>
    <p:sldId id="262" r:id="rId7"/>
    <p:sldId id="264" r:id="rId8"/>
    <p:sldId id="263" r:id="rId9"/>
    <p:sldId id="258"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86" d="100"/>
          <a:sy n="86" d="100"/>
        </p:scale>
        <p:origin x="1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11/20/2020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254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4919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8051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493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937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195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396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429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3770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15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28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11/20/2020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0770288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0D732-2D91-4659-A005-5D3157642036}"/>
              </a:ext>
            </a:extLst>
          </p:cNvPr>
          <p:cNvSpPr>
            <a:spLocks noGrp="1"/>
          </p:cNvSpPr>
          <p:nvPr>
            <p:ph type="ctrTitle"/>
          </p:nvPr>
        </p:nvSpPr>
        <p:spPr>
          <a:xfrm>
            <a:off x="890337" y="1021340"/>
            <a:ext cx="8844678" cy="2407660"/>
          </a:xfrm>
        </p:spPr>
        <p:txBody>
          <a:bodyPr anchor="b">
            <a:normAutofit/>
          </a:bodyPr>
          <a:lstStyle/>
          <a:p>
            <a:r>
              <a:rPr lang="bn-IN" sz="8000" dirty="0">
                <a:solidFill>
                  <a:schemeClr val="accent3"/>
                </a:solidFill>
                <a:latin typeface="NikoshBAN" panose="02000000000000000000" pitchFamily="2" charset="0"/>
                <a:cs typeface="NikoshBAN" panose="02000000000000000000" pitchFamily="2" charset="0"/>
              </a:rPr>
              <a:t>স্বাগতম</a:t>
            </a:r>
            <a:endParaRPr lang="en-US" sz="8000" dirty="0">
              <a:solidFill>
                <a:schemeClr val="accent3"/>
              </a:solidFill>
              <a:latin typeface="NikoshBAN" panose="02000000000000000000" pitchFamily="2" charset="0"/>
              <a:cs typeface="NikoshBAN" panose="02000000000000000000" pitchFamily="2" charset="0"/>
            </a:endParaRP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813A"/>
          </a:solidFill>
          <a:ln w="38100" cap="rnd">
            <a:solidFill>
              <a:srgbClr val="D681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F4DC2F-947D-4021-BB72-9F8B6DD9E2FF}"/>
              </a:ext>
            </a:extLst>
          </p:cNvPr>
          <p:cNvPicPr>
            <a:picLocks noChangeAspect="1"/>
          </p:cNvPicPr>
          <p:nvPr/>
        </p:nvPicPr>
        <p:blipFill rotWithShape="1">
          <a:blip r:embed="rId2"/>
          <a:srcRect l="13385" r="196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2701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EB4D8-1EDD-422E-906B-A1BA9BDEF829}"/>
              </a:ext>
            </a:extLst>
          </p:cNvPr>
          <p:cNvSpPr txBox="1"/>
          <p:nvPr/>
        </p:nvSpPr>
        <p:spPr>
          <a:xfrm>
            <a:off x="1931950" y="1604869"/>
            <a:ext cx="9520352" cy="2862322"/>
          </a:xfrm>
          <a:prstGeom prst="rect">
            <a:avLst/>
          </a:prstGeom>
          <a:noFill/>
        </p:spPr>
        <p:txBody>
          <a:bodyPr wrap="square">
            <a:spAutoFit/>
          </a:bodyPr>
          <a:lstStyle/>
          <a:p>
            <a:r>
              <a:rPr lang="en-US" sz="3600" b="1" dirty="0">
                <a:solidFill>
                  <a:schemeClr val="accent5">
                    <a:lumMod val="75000"/>
                  </a:schemeClr>
                </a:solidFill>
                <a:latin typeface="NikoshBAN" panose="02000000000000000000" pitchFamily="2" charset="0"/>
                <a:cs typeface="NikoshBAN" panose="02000000000000000000" pitchFamily="2" charset="0"/>
              </a:rPr>
              <a:t>Careers Hub Bangladesh,</a:t>
            </a:r>
            <a:endParaRPr lang="bn-IN" sz="3600" b="1" dirty="0">
              <a:solidFill>
                <a:schemeClr val="accent5">
                  <a:lumMod val="75000"/>
                </a:schemeClr>
              </a:solidFill>
              <a:latin typeface="NikoshBAN" panose="02000000000000000000" pitchFamily="2" charset="0"/>
              <a:cs typeface="NikoshBAN" panose="02000000000000000000" pitchFamily="2" charset="0"/>
            </a:endParaRPr>
          </a:p>
          <a:p>
            <a:r>
              <a:rPr lang="en-US" sz="3600" b="1" dirty="0">
                <a:solidFill>
                  <a:schemeClr val="accent5">
                    <a:lumMod val="75000"/>
                  </a:schemeClr>
                </a:solidFill>
                <a:latin typeface="NikoshBAN" panose="02000000000000000000" pitchFamily="2" charset="0"/>
                <a:cs typeface="NikoshBAN" panose="02000000000000000000" pitchFamily="2" charset="0"/>
              </a:rPr>
              <a:t>Melbourne Metropolitan College, Australia, </a:t>
            </a:r>
            <a:endParaRPr lang="bn-IN" sz="3600" b="1" dirty="0">
              <a:solidFill>
                <a:schemeClr val="accent5">
                  <a:lumMod val="75000"/>
                </a:schemeClr>
              </a:solidFill>
              <a:latin typeface="NikoshBAN" panose="02000000000000000000" pitchFamily="2" charset="0"/>
              <a:cs typeface="NikoshBAN" panose="02000000000000000000" pitchFamily="2" charset="0"/>
            </a:endParaRPr>
          </a:p>
          <a:p>
            <a:r>
              <a:rPr lang="en-US" sz="3600" b="1" dirty="0">
                <a:solidFill>
                  <a:schemeClr val="accent5">
                    <a:lumMod val="75000"/>
                  </a:schemeClr>
                </a:solidFill>
                <a:latin typeface="NikoshBAN" panose="02000000000000000000" pitchFamily="2" charset="0"/>
                <a:cs typeface="NikoshBAN" panose="02000000000000000000" pitchFamily="2" charset="0"/>
              </a:rPr>
              <a:t>a2i </a:t>
            </a:r>
            <a:r>
              <a:rPr lang="bn-IN" sz="3600" b="1" dirty="0">
                <a:solidFill>
                  <a:schemeClr val="accent5">
                    <a:lumMod val="75000"/>
                  </a:schemeClr>
                </a:solidFill>
                <a:latin typeface="NikoshBAN" panose="02000000000000000000" pitchFamily="2" charset="0"/>
                <a:cs typeface="NikoshBAN" panose="02000000000000000000" pitchFamily="2" charset="0"/>
              </a:rPr>
              <a:t>এবং শিক্ষক বাতায়ন এর সকলকে</a:t>
            </a:r>
          </a:p>
          <a:p>
            <a:r>
              <a:rPr lang="bn-IN" sz="3600" b="1" dirty="0">
                <a:solidFill>
                  <a:schemeClr val="accent5">
                    <a:lumMod val="75000"/>
                  </a:schemeClr>
                </a:solidFill>
                <a:latin typeface="NikoshBAN" panose="02000000000000000000" pitchFamily="2" charset="0"/>
                <a:cs typeface="NikoshBAN" panose="02000000000000000000" pitchFamily="2" charset="0"/>
              </a:rPr>
              <a:t>যারা আমাদের জন্য এই উদ্যোগ টি নিয়েছেন।</a:t>
            </a:r>
            <a:endParaRPr lang="en-US" sz="3600" b="1" dirty="0">
              <a:solidFill>
                <a:schemeClr val="accent5">
                  <a:lumMod val="75000"/>
                </a:schemeClr>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38EF345-DE37-427A-AFB9-D3202B5CF0F7}"/>
              </a:ext>
            </a:extLst>
          </p:cNvPr>
          <p:cNvSpPr txBox="1"/>
          <p:nvPr/>
        </p:nvSpPr>
        <p:spPr>
          <a:xfrm>
            <a:off x="2174487" y="1082108"/>
            <a:ext cx="10615961" cy="646331"/>
          </a:xfrm>
          <a:prstGeom prst="rect">
            <a:avLst/>
          </a:prstGeom>
          <a:noFill/>
        </p:spPr>
        <p:txBody>
          <a:bodyPr wrap="square">
            <a:spAutoFit/>
          </a:bodyPr>
          <a:lstStyle/>
          <a:p>
            <a:r>
              <a:rPr lang="bn-IN" sz="3600" dirty="0">
                <a:latin typeface="NikoshBAN" panose="02000000000000000000" pitchFamily="2" charset="0"/>
                <a:cs typeface="NikoshBAN" panose="02000000000000000000" pitchFamily="2" charset="0"/>
              </a:rPr>
              <a:t>কৃতজ্ঞতা জানাই</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100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124D1-FCD4-4E1B-B16D-E22166340DCF}"/>
              </a:ext>
            </a:extLst>
          </p:cNvPr>
          <p:cNvSpPr txBox="1"/>
          <p:nvPr/>
        </p:nvSpPr>
        <p:spPr>
          <a:xfrm>
            <a:off x="1040781" y="698078"/>
            <a:ext cx="10615961" cy="646331"/>
          </a:xfrm>
          <a:prstGeom prst="rect">
            <a:avLst/>
          </a:prstGeom>
          <a:noFill/>
        </p:spPr>
        <p:txBody>
          <a:bodyPr wrap="square">
            <a:spAutoFit/>
          </a:bodyPr>
          <a:lstStyle/>
          <a:p>
            <a:r>
              <a:rPr lang="bn-IN" sz="3600" dirty="0">
                <a:solidFill>
                  <a:srgbClr val="C00000"/>
                </a:solidFill>
                <a:latin typeface="NikoshBAN" panose="02000000000000000000" pitchFamily="2" charset="0"/>
                <a:cs typeface="NikoshBAN" panose="02000000000000000000" pitchFamily="2" charset="0"/>
              </a:rPr>
              <a:t>বিশেষভাবে কৃতজ্ঞতা জানাই</a:t>
            </a:r>
            <a:endParaRPr lang="en-US" sz="3600" dirty="0">
              <a:solidFill>
                <a:srgbClr val="C0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73026E2-F379-4696-8B9A-28614E9299F0}"/>
              </a:ext>
            </a:extLst>
          </p:cNvPr>
          <p:cNvSpPr txBox="1"/>
          <p:nvPr/>
        </p:nvSpPr>
        <p:spPr>
          <a:xfrm>
            <a:off x="925550" y="1667795"/>
            <a:ext cx="10615961" cy="1877437"/>
          </a:xfrm>
          <a:prstGeom prst="rect">
            <a:avLst/>
          </a:prstGeom>
          <a:noFill/>
        </p:spPr>
        <p:txBody>
          <a:bodyPr wrap="square">
            <a:spAutoFit/>
          </a:bodyPr>
          <a:lstStyle/>
          <a:p>
            <a:r>
              <a:rPr lang="bn-IN" sz="8000" dirty="0">
                <a:solidFill>
                  <a:srgbClr val="00B050"/>
                </a:solidFill>
                <a:latin typeface="NikoshBAN" panose="02000000000000000000" pitchFamily="2" charset="0"/>
                <a:cs typeface="NikoshBAN" panose="02000000000000000000" pitchFamily="2" charset="0"/>
              </a:rPr>
              <a:t>হেমি হোসেন স্যারকে, </a:t>
            </a:r>
          </a:p>
          <a:p>
            <a:r>
              <a:rPr lang="bn-IN" sz="3600" dirty="0">
                <a:solidFill>
                  <a:srgbClr val="0070C0"/>
                </a:solidFill>
                <a:latin typeface="NikoshBAN" panose="02000000000000000000" pitchFamily="2" charset="0"/>
                <a:cs typeface="NikoshBAN" panose="02000000000000000000" pitchFamily="2" charset="0"/>
              </a:rPr>
              <a:t>যিনি দীর্ঘ ৬ ঘণ্টা অক্লান্তভাবে হাসিমুখে আমাদের সাথে কথা বলে গেছেন।</a:t>
            </a:r>
            <a:endParaRPr lang="en-US" sz="3600" dirty="0">
              <a:solidFill>
                <a:srgbClr val="0070C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488B6143-97D1-4DFA-AC7F-978893467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50" y="4307472"/>
            <a:ext cx="3323065" cy="2076916"/>
          </a:xfrm>
          <a:prstGeom prst="rect">
            <a:avLst/>
          </a:prstGeom>
        </p:spPr>
      </p:pic>
      <p:pic>
        <p:nvPicPr>
          <p:cNvPr id="11" name="Picture 10">
            <a:extLst>
              <a:ext uri="{FF2B5EF4-FFF2-40B4-BE49-F238E27FC236}">
                <a16:creationId xmlns:a16="http://schemas.microsoft.com/office/drawing/2014/main" id="{F92007BA-6B9A-4ED4-B96C-C96013E9C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533" y="4345866"/>
            <a:ext cx="3248722" cy="2030451"/>
          </a:xfrm>
          <a:prstGeom prst="rect">
            <a:avLst/>
          </a:prstGeom>
        </p:spPr>
      </p:pic>
      <p:pic>
        <p:nvPicPr>
          <p:cNvPr id="13" name="Picture 12">
            <a:extLst>
              <a:ext uri="{FF2B5EF4-FFF2-40B4-BE49-F238E27FC236}">
                <a16:creationId xmlns:a16="http://schemas.microsoft.com/office/drawing/2014/main" id="{C3DE2685-2754-4F91-9463-CD11D7ACF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792" y="4358340"/>
            <a:ext cx="2771564" cy="2030451"/>
          </a:xfrm>
          <a:prstGeom prst="rect">
            <a:avLst/>
          </a:prstGeom>
        </p:spPr>
      </p:pic>
      <p:sp>
        <p:nvSpPr>
          <p:cNvPr id="14" name="TextBox 13">
            <a:extLst>
              <a:ext uri="{FF2B5EF4-FFF2-40B4-BE49-F238E27FC236}">
                <a16:creationId xmlns:a16="http://schemas.microsoft.com/office/drawing/2014/main" id="{7A186369-9003-4C16-92FB-EAC9DDBF573B}"/>
              </a:ext>
            </a:extLst>
          </p:cNvPr>
          <p:cNvSpPr txBox="1"/>
          <p:nvPr/>
        </p:nvSpPr>
        <p:spPr>
          <a:xfrm>
            <a:off x="925550" y="3545232"/>
            <a:ext cx="10615961" cy="523220"/>
          </a:xfrm>
          <a:prstGeom prst="rect">
            <a:avLst/>
          </a:prstGeom>
          <a:noFill/>
        </p:spPr>
        <p:txBody>
          <a:bodyPr wrap="square">
            <a:spAutoFit/>
          </a:bodyPr>
          <a:lstStyle/>
          <a:p>
            <a:r>
              <a:rPr lang="bn-IN" sz="2800" dirty="0">
                <a:solidFill>
                  <a:srgbClr val="C00000"/>
                </a:solidFill>
                <a:latin typeface="NikoshBAN" panose="02000000000000000000" pitchFamily="2" charset="0"/>
                <a:cs typeface="NikoshBAN" panose="02000000000000000000" pitchFamily="2" charset="0"/>
              </a:rPr>
              <a:t>এক স্লাইডে যিনি নিজের জীবনের সব কথা বলে দিয়ে আমাদের মোটিভেশন দিতে পেরেছেন।</a:t>
            </a:r>
            <a:endParaRPr lang="en-US" sz="28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900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B8994E-3473-433A-80EA-9B1B4F78003E}"/>
              </a:ext>
            </a:extLst>
          </p:cNvPr>
          <p:cNvSpPr/>
          <p:nvPr/>
        </p:nvSpPr>
        <p:spPr>
          <a:xfrm>
            <a:off x="1505934" y="893208"/>
            <a:ext cx="9031968" cy="4671251"/>
          </a:xfrm>
          <a:prstGeom prst="rect">
            <a:avLst/>
          </a:prstGeom>
          <a:noFill/>
        </p:spPr>
        <p:txBody>
          <a:bodyPr wrap="square" lIns="91440" tIns="45720" rIns="91440" bIns="45720">
            <a:spAutoFit/>
          </a:bodyPr>
          <a:lstStyle/>
          <a:p>
            <a:pPr algn="ctr"/>
            <a:r>
              <a:rPr lang="bn-IN" sz="287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endParaRPr lang="en-US" sz="287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688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08F4-A692-49D5-A3EF-148BD80879AB}"/>
              </a:ext>
            </a:extLst>
          </p:cNvPr>
          <p:cNvSpPr>
            <a:spLocks noGrp="1"/>
          </p:cNvSpPr>
          <p:nvPr>
            <p:ph type="title"/>
          </p:nvPr>
        </p:nvSpPr>
        <p:spPr/>
        <p:txBody>
          <a:bodyPr>
            <a:normAutofit fontScale="90000"/>
          </a:bodyPr>
          <a:lstStyle/>
          <a:p>
            <a:r>
              <a:rPr lang="en-US" dirty="0"/>
              <a:t>Advance Presentation Skills Development - (Batch-01)Training </a:t>
            </a:r>
            <a:endParaRPr lang="en-US"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AE4FCB2-6B20-47FA-8487-3BEFDE23C17D}"/>
              </a:ext>
            </a:extLst>
          </p:cNvPr>
          <p:cNvSpPr txBox="1"/>
          <p:nvPr/>
        </p:nvSpPr>
        <p:spPr>
          <a:xfrm>
            <a:off x="3969834" y="1873404"/>
            <a:ext cx="5698272" cy="3416320"/>
          </a:xfrm>
          <a:prstGeom prst="rect">
            <a:avLst/>
          </a:prstGeom>
          <a:noFill/>
        </p:spPr>
        <p:txBody>
          <a:bodyPr wrap="square" rtlCol="0">
            <a:spAutoFit/>
          </a:bodyPr>
          <a:lstStyle/>
          <a:p>
            <a:pPr algn="ctr"/>
            <a:r>
              <a:rPr lang="en-US" sz="7200" dirty="0" err="1">
                <a:solidFill>
                  <a:schemeClr val="accent5"/>
                </a:solidFill>
                <a:latin typeface="NikoshBAN" panose="02000000000000000000" pitchFamily="2" charset="0"/>
                <a:cs typeface="NikoshBAN" panose="02000000000000000000" pitchFamily="2" charset="0"/>
              </a:rPr>
              <a:t>আমার</a:t>
            </a:r>
            <a:r>
              <a:rPr lang="en-US" sz="7200" dirty="0">
                <a:solidFill>
                  <a:schemeClr val="accent5"/>
                </a:solidFill>
                <a:latin typeface="NikoshBAN" panose="02000000000000000000" pitchFamily="2" charset="0"/>
                <a:cs typeface="NikoshBAN" panose="02000000000000000000" pitchFamily="2" charset="0"/>
              </a:rPr>
              <a:t> </a:t>
            </a:r>
            <a:r>
              <a:rPr lang="en-US" sz="7200" dirty="0" err="1">
                <a:solidFill>
                  <a:schemeClr val="accent5"/>
                </a:solidFill>
                <a:latin typeface="NikoshBAN" panose="02000000000000000000" pitchFamily="2" charset="0"/>
                <a:cs typeface="NikoshBAN" panose="02000000000000000000" pitchFamily="2" charset="0"/>
              </a:rPr>
              <a:t>অনুভুতি</a:t>
            </a:r>
            <a:endParaRPr lang="bn-IN" sz="7200" dirty="0">
              <a:solidFill>
                <a:schemeClr val="accent5"/>
              </a:solidFill>
              <a:latin typeface="NikoshBAN" panose="02000000000000000000" pitchFamily="2" charset="0"/>
              <a:cs typeface="NikoshBAN" panose="02000000000000000000" pitchFamily="2" charset="0"/>
            </a:endParaRPr>
          </a:p>
          <a:p>
            <a:pPr algn="ctr"/>
            <a:r>
              <a:rPr lang="bn-IN" sz="7200" dirty="0">
                <a:solidFill>
                  <a:schemeClr val="accent5"/>
                </a:solidFill>
                <a:latin typeface="NikoshBAN" panose="02000000000000000000" pitchFamily="2" charset="0"/>
                <a:cs typeface="NikoshBAN" panose="02000000000000000000" pitchFamily="2" charset="0"/>
              </a:rPr>
              <a:t> ও </a:t>
            </a:r>
          </a:p>
          <a:p>
            <a:pPr algn="ctr"/>
            <a:r>
              <a:rPr lang="bn-IN" sz="7200" dirty="0">
                <a:solidFill>
                  <a:schemeClr val="accent5"/>
                </a:solidFill>
                <a:latin typeface="NikoshBAN" panose="02000000000000000000" pitchFamily="2" charset="0"/>
                <a:cs typeface="NikoshBAN" panose="02000000000000000000" pitchFamily="2" charset="0"/>
              </a:rPr>
              <a:t>উপলব্ধি</a:t>
            </a:r>
            <a:endParaRPr lang="en-US" sz="6000" dirty="0">
              <a:solidFill>
                <a:schemeClr val="accent5"/>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22CBC993-F91F-49AD-B12E-66D77E014BDA}"/>
              </a:ext>
            </a:extLst>
          </p:cNvPr>
          <p:cNvSpPr txBox="1"/>
          <p:nvPr/>
        </p:nvSpPr>
        <p:spPr>
          <a:xfrm>
            <a:off x="1014760" y="100361"/>
            <a:ext cx="1951463" cy="369332"/>
          </a:xfrm>
          <a:prstGeom prst="rect">
            <a:avLst/>
          </a:prstGeom>
          <a:noFill/>
        </p:spPr>
        <p:txBody>
          <a:bodyPr wrap="square" rtlCol="0">
            <a:spAutoFit/>
          </a:bodyPr>
          <a:lstStyle/>
          <a:p>
            <a:r>
              <a:rPr lang="en-US" b="1" dirty="0">
                <a:solidFill>
                  <a:schemeClr val="accent2">
                    <a:lumMod val="75000"/>
                  </a:schemeClr>
                </a:solidFill>
              </a:rPr>
              <a:t>19 November 2020 in Online</a:t>
            </a:r>
          </a:p>
        </p:txBody>
      </p:sp>
      <p:pic>
        <p:nvPicPr>
          <p:cNvPr id="9" name="Picture 8">
            <a:extLst>
              <a:ext uri="{FF2B5EF4-FFF2-40B4-BE49-F238E27FC236}">
                <a16:creationId xmlns:a16="http://schemas.microsoft.com/office/drawing/2014/main" id="{1A1E5DDA-CBA4-4520-9A4E-A7ADD7954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55452"/>
            <a:ext cx="3756102" cy="2347564"/>
          </a:xfrm>
          <a:prstGeom prst="rect">
            <a:avLst/>
          </a:prstGeom>
        </p:spPr>
      </p:pic>
      <p:pic>
        <p:nvPicPr>
          <p:cNvPr id="11" name="Picture 10">
            <a:extLst>
              <a:ext uri="{FF2B5EF4-FFF2-40B4-BE49-F238E27FC236}">
                <a16:creationId xmlns:a16="http://schemas.microsoft.com/office/drawing/2014/main" id="{2CBBBAF5-9128-49C5-B195-E2BD8B6FC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664" y="4145311"/>
            <a:ext cx="4068336" cy="2542710"/>
          </a:xfrm>
          <a:prstGeom prst="rect">
            <a:avLst/>
          </a:prstGeom>
        </p:spPr>
      </p:pic>
    </p:spTree>
    <p:extLst>
      <p:ext uri="{BB962C8B-B14F-4D97-AF65-F5344CB8AC3E}">
        <p14:creationId xmlns:p14="http://schemas.microsoft.com/office/powerpoint/2010/main" val="373770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23746" y="1416205"/>
            <a:ext cx="4757854" cy="3347775"/>
          </a:xfrm>
          <a:noFill/>
        </p:spPr>
        <p:txBody>
          <a:bodyPr>
            <a:normAutofit fontScale="55000" lnSpcReduction="20000"/>
          </a:bodyPr>
          <a:lstStyle/>
          <a:p>
            <a:pPr algn="ctr"/>
            <a:r>
              <a:rPr lang="bn-BD" sz="9600" dirty="0">
                <a:solidFill>
                  <a:schemeClr val="accent2">
                    <a:lumMod val="75000"/>
                  </a:schemeClr>
                </a:solidFill>
                <a:latin typeface="NikoshBAN" panose="02000000000000000000" pitchFamily="2" charset="0"/>
                <a:cs typeface="NikoshBAN" panose="02000000000000000000" pitchFamily="2" charset="0"/>
              </a:rPr>
              <a:t>মাহমুদা নাছরিন  </a:t>
            </a:r>
            <a:endParaRPr lang="en-US" sz="9600" dirty="0">
              <a:solidFill>
                <a:schemeClr val="accent2">
                  <a:lumMod val="75000"/>
                </a:schemeClr>
              </a:solidFill>
              <a:latin typeface="NikoshBAN" panose="02000000000000000000" pitchFamily="2" charset="0"/>
              <a:cs typeface="NikoshBAN" panose="02000000000000000000" pitchFamily="2" charset="0"/>
            </a:endParaRPr>
          </a:p>
          <a:p>
            <a:pPr algn="ctr"/>
            <a:r>
              <a:rPr lang="en-US" sz="2800" dirty="0">
                <a:solidFill>
                  <a:schemeClr val="accent2">
                    <a:lumMod val="75000"/>
                  </a:schemeClr>
                </a:solidFill>
                <a:latin typeface="NikoshBAN" panose="02000000000000000000" pitchFamily="2" charset="0"/>
                <a:cs typeface="NikoshBAN" panose="02000000000000000000" pitchFamily="2" charset="0"/>
              </a:rPr>
              <a:t>   </a:t>
            </a:r>
            <a:r>
              <a:rPr lang="en-US" sz="4000" dirty="0" err="1">
                <a:solidFill>
                  <a:schemeClr val="accent2">
                    <a:lumMod val="75000"/>
                  </a:schemeClr>
                </a:solidFill>
                <a:latin typeface="NikoshBAN" panose="02000000000000000000" pitchFamily="2" charset="0"/>
                <a:cs typeface="NikoshBAN" panose="02000000000000000000" pitchFamily="2" charset="0"/>
              </a:rPr>
              <a:t>প্রভাষক</a:t>
            </a:r>
            <a:r>
              <a:rPr lang="en-US" sz="4000" dirty="0">
                <a:solidFill>
                  <a:schemeClr val="accent2">
                    <a:lumMod val="75000"/>
                  </a:schemeClr>
                </a:solidFill>
                <a:latin typeface="NikoshBAN" panose="02000000000000000000" pitchFamily="2" charset="0"/>
                <a:cs typeface="NikoshBAN" panose="02000000000000000000" pitchFamily="2" charset="0"/>
              </a:rPr>
              <a:t> (</a:t>
            </a:r>
            <a:r>
              <a:rPr lang="bn-BD" sz="4000" dirty="0">
                <a:solidFill>
                  <a:schemeClr val="accent2">
                    <a:lumMod val="75000"/>
                  </a:schemeClr>
                </a:solidFill>
                <a:latin typeface="NikoshBAN" panose="02000000000000000000" pitchFamily="2" charset="0"/>
                <a:cs typeface="NikoshBAN" panose="02000000000000000000" pitchFamily="2" charset="0"/>
              </a:rPr>
              <a:t>কৃষিশিক্ষা</a:t>
            </a:r>
            <a:r>
              <a:rPr lang="en-US" sz="4000" dirty="0">
                <a:solidFill>
                  <a:schemeClr val="accent2">
                    <a:lumMod val="75000"/>
                  </a:schemeClr>
                </a:solidFill>
                <a:latin typeface="NikoshBAN" panose="02000000000000000000" pitchFamily="2" charset="0"/>
                <a:cs typeface="NikoshBAN" panose="02000000000000000000" pitchFamily="2" charset="0"/>
              </a:rPr>
              <a:t>)</a:t>
            </a:r>
          </a:p>
          <a:p>
            <a:pPr algn="ctr"/>
            <a:r>
              <a:rPr lang="bn-BD" sz="4000" dirty="0">
                <a:solidFill>
                  <a:schemeClr val="accent2">
                    <a:lumMod val="75000"/>
                  </a:schemeClr>
                </a:solidFill>
                <a:latin typeface="NikoshBAN" panose="02000000000000000000" pitchFamily="2" charset="0"/>
                <a:cs typeface="NikoshBAN" panose="02000000000000000000" pitchFamily="2" charset="0"/>
              </a:rPr>
              <a:t>ইনডেক্স নং ৩০৮৪৬১৪  </a:t>
            </a:r>
            <a:endParaRPr lang="en-US" sz="4000" dirty="0">
              <a:solidFill>
                <a:schemeClr val="accent2">
                  <a:lumMod val="75000"/>
                </a:schemeClr>
              </a:solidFill>
              <a:latin typeface="NikoshBAN" panose="02000000000000000000" pitchFamily="2" charset="0"/>
              <a:cs typeface="NikoshBAN" panose="02000000000000000000" pitchFamily="2" charset="0"/>
            </a:endParaRPr>
          </a:p>
          <a:p>
            <a:pPr algn="ctr"/>
            <a:r>
              <a:rPr lang="en-US" sz="4000" dirty="0">
                <a:solidFill>
                  <a:schemeClr val="accent2">
                    <a:lumMod val="75000"/>
                  </a:schemeClr>
                </a:solidFill>
                <a:latin typeface="NikoshBAN" panose="02000000000000000000" pitchFamily="2" charset="0"/>
                <a:cs typeface="NikoshBAN" panose="02000000000000000000" pitchFamily="2" charset="0"/>
              </a:rPr>
              <a:t>   </a:t>
            </a:r>
            <a:r>
              <a:rPr lang="bn-BD" sz="4000" dirty="0">
                <a:solidFill>
                  <a:schemeClr val="accent2">
                    <a:lumMod val="75000"/>
                  </a:schemeClr>
                </a:solidFill>
                <a:latin typeface="NikoshBAN" panose="02000000000000000000" pitchFamily="2" charset="0"/>
                <a:cs typeface="NikoshBAN" panose="02000000000000000000" pitchFamily="2" charset="0"/>
              </a:rPr>
              <a:t>হাফেজ জিয়াউর রহমান</a:t>
            </a:r>
            <a:r>
              <a:rPr lang="en-US" sz="4000" dirty="0">
                <a:solidFill>
                  <a:schemeClr val="accent2">
                    <a:lumMod val="75000"/>
                  </a:schemeClr>
                </a:solidFill>
                <a:latin typeface="NikoshBAN" panose="02000000000000000000" pitchFamily="2" charset="0"/>
                <a:cs typeface="NikoshBAN" panose="02000000000000000000" pitchFamily="2" charset="0"/>
              </a:rPr>
              <a:t> </a:t>
            </a:r>
            <a:r>
              <a:rPr lang="en-US" sz="4000" dirty="0" err="1">
                <a:solidFill>
                  <a:schemeClr val="accent2">
                    <a:lumMod val="75000"/>
                  </a:schemeClr>
                </a:solidFill>
                <a:latin typeface="NikoshBAN" panose="02000000000000000000" pitchFamily="2" charset="0"/>
                <a:cs typeface="NikoshBAN" panose="02000000000000000000" pitchFamily="2" charset="0"/>
              </a:rPr>
              <a:t>ডিগ্রি</a:t>
            </a:r>
            <a:r>
              <a:rPr lang="en-US" sz="4000" dirty="0">
                <a:solidFill>
                  <a:schemeClr val="accent2">
                    <a:lumMod val="75000"/>
                  </a:schemeClr>
                </a:solidFill>
                <a:latin typeface="NikoshBAN" panose="02000000000000000000" pitchFamily="2" charset="0"/>
                <a:cs typeface="NikoshBAN" panose="02000000000000000000" pitchFamily="2" charset="0"/>
              </a:rPr>
              <a:t> </a:t>
            </a:r>
            <a:r>
              <a:rPr lang="en-US" sz="4000" dirty="0" err="1">
                <a:solidFill>
                  <a:schemeClr val="accent2">
                    <a:lumMod val="75000"/>
                  </a:schemeClr>
                </a:solidFill>
                <a:latin typeface="NikoshBAN" panose="02000000000000000000" pitchFamily="2" charset="0"/>
                <a:cs typeface="NikoshBAN" panose="02000000000000000000" pitchFamily="2" charset="0"/>
              </a:rPr>
              <a:t>কলেজ</a:t>
            </a:r>
            <a:r>
              <a:rPr lang="bn-BD" sz="4000" dirty="0">
                <a:solidFill>
                  <a:schemeClr val="accent2">
                    <a:lumMod val="75000"/>
                  </a:schemeClr>
                </a:solidFill>
                <a:latin typeface="NikoshBAN" panose="02000000000000000000" pitchFamily="2" charset="0"/>
                <a:cs typeface="NikoshBAN" panose="02000000000000000000" pitchFamily="2" charset="0"/>
              </a:rPr>
              <a:t> </a:t>
            </a:r>
            <a:endParaRPr lang="en-US" sz="4000" dirty="0">
              <a:solidFill>
                <a:schemeClr val="accent2">
                  <a:lumMod val="75000"/>
                </a:schemeClr>
              </a:solidFill>
              <a:latin typeface="NikoshBAN" panose="02000000000000000000" pitchFamily="2" charset="0"/>
              <a:cs typeface="NikoshBAN" panose="02000000000000000000" pitchFamily="2" charset="0"/>
            </a:endParaRPr>
          </a:p>
          <a:p>
            <a:pPr algn="ctr"/>
            <a:r>
              <a:rPr lang="en-US" sz="4000" dirty="0">
                <a:solidFill>
                  <a:schemeClr val="accent2">
                    <a:lumMod val="75000"/>
                  </a:schemeClr>
                </a:solidFill>
                <a:latin typeface="NikoshBAN" panose="02000000000000000000" pitchFamily="2" charset="0"/>
                <a:cs typeface="NikoshBAN" panose="02000000000000000000" pitchFamily="2" charset="0"/>
              </a:rPr>
              <a:t>   </a:t>
            </a:r>
            <a:r>
              <a:rPr lang="bn-BD" sz="4000" dirty="0">
                <a:solidFill>
                  <a:schemeClr val="accent2">
                    <a:lumMod val="75000"/>
                  </a:schemeClr>
                </a:solidFill>
                <a:latin typeface="NikoshBAN" panose="02000000000000000000" pitchFamily="2" charset="0"/>
                <a:cs typeface="NikoshBAN" panose="02000000000000000000" pitchFamily="2" charset="0"/>
              </a:rPr>
              <a:t>শ্যামগঞ্জ, পূর্বধলা, নেত্রকোনা</a:t>
            </a:r>
          </a:p>
          <a:p>
            <a:pPr algn="ctr"/>
            <a:r>
              <a:rPr lang="en-US" sz="3600" dirty="0">
                <a:solidFill>
                  <a:schemeClr val="accent2">
                    <a:lumMod val="75000"/>
                  </a:schemeClr>
                </a:solidFill>
                <a:latin typeface="NikoshBAN" panose="02000000000000000000" pitchFamily="2" charset="0"/>
                <a:cs typeface="NikoshBAN" panose="02000000000000000000" pitchFamily="2" charset="0"/>
              </a:rPr>
              <a:t>E-mail: mahmudanasrin75@gmail.com</a:t>
            </a:r>
            <a:endParaRPr lang="bn-BD" sz="3600" dirty="0">
              <a:solidFill>
                <a:schemeClr val="accent2">
                  <a:lumMod val="75000"/>
                </a:schemeClr>
              </a:solidFill>
              <a:latin typeface="NikoshBAN" panose="02000000000000000000" pitchFamily="2" charset="0"/>
              <a:cs typeface="NikoshBAN" panose="02000000000000000000" pitchFamily="2" charset="0"/>
            </a:endParaRPr>
          </a:p>
          <a:p>
            <a:pPr algn="ctr"/>
            <a:endParaRPr lang="bn-BD" sz="2400" dirty="0">
              <a:ln>
                <a:solidFill>
                  <a:schemeClr val="bg2"/>
                </a:solidFill>
              </a:ln>
              <a:latin typeface="Nikosh" pitchFamily="2" charset="0"/>
              <a:cs typeface="Nikosh" pitchFamily="2" charset="0"/>
            </a:endParaRPr>
          </a:p>
          <a:p>
            <a:pPr algn="ctr"/>
            <a:endParaRPr lang="en-US" sz="2400" dirty="0">
              <a:latin typeface="Nikosh" pitchFamily="2" charset="0"/>
              <a:cs typeface="Nikosh" pitchFamily="2" charset="0"/>
            </a:endParaRPr>
          </a:p>
          <a:p>
            <a:endParaRPr lang="en-US" dirty="0"/>
          </a:p>
        </p:txBody>
      </p:sp>
      <p:sp>
        <p:nvSpPr>
          <p:cNvPr id="10" name="Rectangle 9"/>
          <p:cNvSpPr/>
          <p:nvPr/>
        </p:nvSpPr>
        <p:spPr>
          <a:xfrm>
            <a:off x="4181708" y="239753"/>
            <a:ext cx="170110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পরিচিতি</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6FA676E-DF7F-4818-A7BA-78ADCF4D9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108" y="1600156"/>
            <a:ext cx="2688336" cy="3163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lt">
                                    <p:tmPct val="10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6"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p:stCondLst>
                              <p:cond delay="5500"/>
                            </p:stCondLst>
                            <p:childTnLst>
                              <p:par>
                                <p:cTn id="14" presetID="17" presetClass="entr" presetSubtype="1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17" presetClass="entr" presetSubtype="1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23" fill="hold">
                            <p:stCondLst>
                              <p:cond delay="6500"/>
                            </p:stCondLst>
                            <p:childTnLst>
                              <p:par>
                                <p:cTn id="24" presetID="17" presetClass="entr" presetSubtype="10"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8" fill="hold">
                            <p:stCondLst>
                              <p:cond delay="7000"/>
                            </p:stCondLst>
                            <p:childTnLst>
                              <p:par>
                                <p:cTn id="29" presetID="17" presetClass="entr" presetSubtype="1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33" fill="hold">
                            <p:stCondLst>
                              <p:cond delay="7500"/>
                            </p:stCondLst>
                            <p:childTnLst>
                              <p:par>
                                <p:cTn id="34" presetID="17" presetClass="entr" presetSubtype="1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38" fill="hold">
                            <p:stCondLst>
                              <p:cond delay="8000"/>
                            </p:stCondLst>
                            <p:childTnLst>
                              <p:par>
                                <p:cTn id="39" presetID="17" presetClass="entr" presetSubtype="10" fill="hold" grpId="0"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048F58-2215-4ADF-B87C-6F0359F20386}"/>
              </a:ext>
            </a:extLst>
          </p:cNvPr>
          <p:cNvSpPr txBox="1"/>
          <p:nvPr/>
        </p:nvSpPr>
        <p:spPr>
          <a:xfrm>
            <a:off x="1260088" y="2430966"/>
            <a:ext cx="9612351" cy="2308324"/>
          </a:xfrm>
          <a:prstGeom prst="rect">
            <a:avLst/>
          </a:prstGeom>
          <a:noFill/>
        </p:spPr>
        <p:txBody>
          <a:bodyPr wrap="square">
            <a:spAutoFit/>
          </a:bodyPr>
          <a:lstStyle/>
          <a:p>
            <a:r>
              <a:rPr lang="bn-IN" sz="3600" dirty="0">
                <a:solidFill>
                  <a:srgbClr val="00B0F0"/>
                </a:solidFill>
                <a:latin typeface="NikoshBAN" panose="02000000000000000000" pitchFamily="2" charset="0"/>
                <a:cs typeface="NikoshBAN" panose="02000000000000000000" pitchFamily="2" charset="0"/>
              </a:rPr>
              <a:t>‘আমি কতটুকু কি করতে পেরেছি জানি না কিন্তু পৃথিবীর এই বিপুল জ্ঞানভান্ডারের জানার ক্ষেত্রে আমি সাগরের তীরে দাঁড়িয়ে থাকা এক শিশুর মত, যে শুধু সারাজীবন নুড়িই কুড়িয়ে গেল। সমুদ্রের জলরাশির মত বিশাল এই জ্ঞান আমার অজানাই থেকে গেল’।</a:t>
            </a:r>
            <a:endParaRPr lang="en-US" sz="3600" dirty="0">
              <a:solidFill>
                <a:srgbClr val="00B0F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159A15CB-76F3-41DE-9781-8889F19BE2C3}"/>
              </a:ext>
            </a:extLst>
          </p:cNvPr>
          <p:cNvSpPr txBox="1"/>
          <p:nvPr/>
        </p:nvSpPr>
        <p:spPr>
          <a:xfrm>
            <a:off x="1664320" y="701856"/>
            <a:ext cx="8104148"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বিজ্ঞানী স্যার আইজাক নিউটনের বিখ্যাত উক্তি</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755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702F80-77A9-4663-9233-A6814E68B506}"/>
              </a:ext>
            </a:extLst>
          </p:cNvPr>
          <p:cNvSpPr txBox="1"/>
          <p:nvPr/>
        </p:nvSpPr>
        <p:spPr>
          <a:xfrm>
            <a:off x="892098" y="579864"/>
            <a:ext cx="9612351" cy="1200329"/>
          </a:xfrm>
          <a:prstGeom prst="rect">
            <a:avLst/>
          </a:prstGeom>
          <a:noFill/>
        </p:spPr>
        <p:txBody>
          <a:bodyPr wrap="square">
            <a:spAutoFit/>
          </a:bodyPr>
          <a:lstStyle/>
          <a:p>
            <a:pPr marL="571500" indent="-571500">
              <a:buFont typeface="Arial" panose="020B0604020202020204" pitchFamily="34" charset="0"/>
              <a:buChar char="•"/>
            </a:pPr>
            <a:r>
              <a:rPr lang="bn-IN" sz="3600" dirty="0">
                <a:solidFill>
                  <a:srgbClr val="00B0F0"/>
                </a:solidFill>
                <a:latin typeface="NikoshBAN" panose="02000000000000000000" pitchFamily="2" charset="0"/>
                <a:cs typeface="NikoshBAN" panose="02000000000000000000" pitchFamily="2" charset="0"/>
              </a:rPr>
              <a:t>আমি খুব ক্ষুদ্র জ্ঞান নিয়ে শিক্ষকতার মত একটি বিশাল ব্যাপ্তিময় পেশায় এসেছি। এটি চরম দুঃসাহসের মত, আমার কাছে।</a:t>
            </a:r>
            <a:endParaRPr lang="en-US" sz="3600" dirty="0">
              <a:solidFill>
                <a:srgbClr val="00B0F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935D0F7-1D55-4BC4-869A-1FDEDBA30D28}"/>
              </a:ext>
            </a:extLst>
          </p:cNvPr>
          <p:cNvSpPr txBox="1"/>
          <p:nvPr/>
        </p:nvSpPr>
        <p:spPr>
          <a:xfrm>
            <a:off x="791736" y="1985159"/>
            <a:ext cx="9612351" cy="1754326"/>
          </a:xfrm>
          <a:prstGeom prst="rect">
            <a:avLst/>
          </a:prstGeom>
          <a:noFill/>
        </p:spPr>
        <p:txBody>
          <a:bodyPr wrap="square">
            <a:spAutoFit/>
          </a:bodyPr>
          <a:lstStyle/>
          <a:p>
            <a:pPr marL="571500" indent="-571500">
              <a:buFont typeface="Arial" panose="020B0604020202020204" pitchFamily="34" charset="0"/>
              <a:buChar char="•"/>
            </a:pPr>
            <a:r>
              <a:rPr lang="bn-IN" sz="3600" dirty="0">
                <a:solidFill>
                  <a:schemeClr val="accent5">
                    <a:lumMod val="60000"/>
                    <a:lumOff val="40000"/>
                  </a:schemeClr>
                </a:solidFill>
                <a:latin typeface="NikoshBAN" panose="02000000000000000000" pitchFamily="2" charset="0"/>
                <a:cs typeface="NikoshBAN" panose="02000000000000000000" pitchFamily="2" charset="0"/>
              </a:rPr>
              <a:t>শিক্ষার্থীদের সামনে দাঁড়াতে হলে তাই আমার একটা ন্যুনতম প্রস্তুতি প্রয়োজন। প্রয়োজন নিজের বিষয়ে প্রতিনিয়ত পড়াশুনা করা।</a:t>
            </a:r>
            <a:endParaRPr lang="en-US" sz="3600" dirty="0">
              <a:solidFill>
                <a:schemeClr val="accent5">
                  <a:lumMod val="60000"/>
                  <a:lumOff val="40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50A56CF-B0E8-414E-8CEF-7A72F7372949}"/>
              </a:ext>
            </a:extLst>
          </p:cNvPr>
          <p:cNvSpPr txBox="1"/>
          <p:nvPr/>
        </p:nvSpPr>
        <p:spPr>
          <a:xfrm>
            <a:off x="791736" y="3995678"/>
            <a:ext cx="9612351" cy="1754326"/>
          </a:xfrm>
          <a:prstGeom prst="rect">
            <a:avLst/>
          </a:prstGeom>
          <a:noFill/>
        </p:spPr>
        <p:txBody>
          <a:bodyPr wrap="square">
            <a:spAutoFit/>
          </a:bodyPr>
          <a:lstStyle/>
          <a:p>
            <a:pPr marL="571500" indent="-571500">
              <a:buFont typeface="Arial" panose="020B0604020202020204" pitchFamily="34" charset="0"/>
              <a:buChar char="•"/>
            </a:pPr>
            <a:r>
              <a:rPr lang="bn-IN" sz="3600" dirty="0">
                <a:solidFill>
                  <a:schemeClr val="accent2">
                    <a:lumMod val="60000"/>
                    <a:lumOff val="40000"/>
                  </a:schemeClr>
                </a:solidFill>
                <a:latin typeface="NikoshBAN" panose="02000000000000000000" pitchFamily="2" charset="0"/>
                <a:cs typeface="NikoshBAN" panose="02000000000000000000" pitchFamily="2" charset="0"/>
              </a:rPr>
              <a:t>যুগের সাথে আর সময়ের সাথে তাল মিলিয়ে নিজেকে আপ-টু-ডেট রাখার জন্য প্রতিনিয়ত নিজের জানার পরিধিকে আপ-টু-ডেট রাখা একজন শিক্ষকের জন্য অবশ্য কর্তব্য।</a:t>
            </a:r>
            <a:endParaRPr lang="en-US" sz="36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293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3084B9-C2D0-4CCC-B14C-C23FE3BDFA36}"/>
              </a:ext>
            </a:extLst>
          </p:cNvPr>
          <p:cNvSpPr txBox="1"/>
          <p:nvPr/>
        </p:nvSpPr>
        <p:spPr>
          <a:xfrm>
            <a:off x="1289824" y="1326996"/>
            <a:ext cx="9612351" cy="1754326"/>
          </a:xfrm>
          <a:prstGeom prst="rect">
            <a:avLst/>
          </a:prstGeom>
          <a:noFill/>
        </p:spPr>
        <p:txBody>
          <a:bodyPr wrap="square">
            <a:spAutoFit/>
          </a:bodyPr>
          <a:lstStyle/>
          <a:p>
            <a:r>
              <a:rPr lang="bn-IN" sz="3600" dirty="0">
                <a:solidFill>
                  <a:schemeClr val="accent3"/>
                </a:solidFill>
                <a:latin typeface="NikoshBAN" panose="02000000000000000000" pitchFamily="2" charset="0"/>
                <a:cs typeface="NikoshBAN" panose="02000000000000000000" pitchFamily="2" charset="0"/>
              </a:rPr>
              <a:t>এই প্রশিক্ষণ থেকে উপলব্ধি করেছি- </a:t>
            </a:r>
          </a:p>
          <a:p>
            <a:r>
              <a:rPr lang="bn-IN" sz="3600" dirty="0">
                <a:solidFill>
                  <a:schemeClr val="accent3"/>
                </a:solidFill>
                <a:latin typeface="NikoshBAN" panose="02000000000000000000" pitchFamily="2" charset="0"/>
                <a:cs typeface="NikoshBAN" panose="02000000000000000000" pitchFamily="2" charset="0"/>
              </a:rPr>
              <a:t>শিক্ষার্থীদের মধ্যে ইতিবাচক পরিবর্তন আনতে চাইলে নিজের ভেতরের আলোটি প্রজ্জলিত করতে হবে।</a:t>
            </a:r>
            <a:endParaRPr lang="en-US" sz="3600" dirty="0">
              <a:solidFill>
                <a:schemeClr val="accent3"/>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0FFB0153-27F4-43B9-953A-4FDA7EBC3CCE}"/>
              </a:ext>
            </a:extLst>
          </p:cNvPr>
          <p:cNvSpPr txBox="1"/>
          <p:nvPr/>
        </p:nvSpPr>
        <p:spPr>
          <a:xfrm>
            <a:off x="1289824" y="3319459"/>
            <a:ext cx="9612351" cy="2308324"/>
          </a:xfrm>
          <a:prstGeom prst="rect">
            <a:avLst/>
          </a:prstGeom>
          <a:noFill/>
        </p:spPr>
        <p:txBody>
          <a:bodyPr wrap="square">
            <a:spAutoFit/>
          </a:bodyPr>
          <a:lstStyle/>
          <a:p>
            <a:r>
              <a:rPr lang="bn-IN" sz="7200" dirty="0">
                <a:solidFill>
                  <a:srgbClr val="00B0F0"/>
                </a:solidFill>
                <a:latin typeface="NikoshBAN" panose="02000000000000000000" pitchFamily="2" charset="0"/>
                <a:cs typeface="NikoshBAN" panose="02000000000000000000" pitchFamily="2" charset="0"/>
              </a:rPr>
              <a:t>সেজন্য প্রয়োজন আত্মবিশ্বাস। প্রয়োজন লক্ষ্য নির্ধারণ।</a:t>
            </a:r>
            <a:endParaRPr lang="en-US" sz="7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288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665773-DDAF-4843-9F8F-0CBDACB1416D}"/>
              </a:ext>
            </a:extLst>
          </p:cNvPr>
          <p:cNvSpPr txBox="1"/>
          <p:nvPr/>
        </p:nvSpPr>
        <p:spPr>
          <a:xfrm>
            <a:off x="936703" y="747132"/>
            <a:ext cx="10894741" cy="646331"/>
          </a:xfrm>
          <a:prstGeom prst="rect">
            <a:avLst/>
          </a:prstGeom>
          <a:noFill/>
        </p:spPr>
        <p:txBody>
          <a:bodyPr wrap="square">
            <a:spAutoFit/>
          </a:bodyPr>
          <a:lstStyle/>
          <a:p>
            <a:r>
              <a:rPr lang="bn-IN" sz="3600" dirty="0">
                <a:solidFill>
                  <a:schemeClr val="accent6">
                    <a:lumMod val="75000"/>
                  </a:schemeClr>
                </a:solidFill>
                <a:latin typeface="NikoshBAN" panose="02000000000000000000" pitchFamily="2" charset="0"/>
                <a:cs typeface="NikoshBAN" panose="02000000000000000000" pitchFamily="2" charset="0"/>
              </a:rPr>
              <a:t>হাসিমুখ আর একটু ভালবাসা দিয়ে শুধু শিক্ষার্থী কেন সবার মন জয় করা যায়।</a:t>
            </a:r>
            <a:endParaRPr lang="en-US" sz="3600" dirty="0">
              <a:solidFill>
                <a:schemeClr val="accent6">
                  <a:lumMod val="75000"/>
                </a:schemeClr>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BF7AD04-3DBB-45C7-9EF2-5649D8956D28}"/>
              </a:ext>
            </a:extLst>
          </p:cNvPr>
          <p:cNvSpPr txBox="1"/>
          <p:nvPr/>
        </p:nvSpPr>
        <p:spPr>
          <a:xfrm>
            <a:off x="936703" y="1795346"/>
            <a:ext cx="10214517" cy="646331"/>
          </a:xfrm>
          <a:prstGeom prst="rect">
            <a:avLst/>
          </a:prstGeom>
          <a:noFill/>
        </p:spPr>
        <p:txBody>
          <a:bodyPr wrap="square">
            <a:spAutoFit/>
          </a:bodyPr>
          <a:lstStyle/>
          <a:p>
            <a:r>
              <a:rPr lang="bn-IN" sz="3600" dirty="0">
                <a:solidFill>
                  <a:srgbClr val="FF6600"/>
                </a:solidFill>
                <a:latin typeface="NikoshBAN" panose="02000000000000000000" pitchFamily="2" charset="0"/>
                <a:cs typeface="NikoshBAN" panose="02000000000000000000" pitchFamily="2" charset="0"/>
              </a:rPr>
              <a:t>একজন শিক্ষকের কিছু আদর্শ আর গুণাবলীও লালন করতে হয়। </a:t>
            </a:r>
            <a:endParaRPr lang="en-US" sz="3600" dirty="0">
              <a:solidFill>
                <a:srgbClr val="FF66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E2242C4-B9AF-4B8C-85AC-0A35888549F3}"/>
              </a:ext>
            </a:extLst>
          </p:cNvPr>
          <p:cNvSpPr txBox="1"/>
          <p:nvPr/>
        </p:nvSpPr>
        <p:spPr>
          <a:xfrm>
            <a:off x="936702" y="2843560"/>
            <a:ext cx="10214517" cy="646331"/>
          </a:xfrm>
          <a:prstGeom prst="rect">
            <a:avLst/>
          </a:prstGeom>
          <a:noFill/>
        </p:spPr>
        <p:txBody>
          <a:bodyPr wrap="square">
            <a:spAutoFit/>
          </a:bodyPr>
          <a:lstStyle/>
          <a:p>
            <a:r>
              <a:rPr lang="bn-IN" sz="3600" dirty="0">
                <a:solidFill>
                  <a:srgbClr val="0070C0"/>
                </a:solidFill>
                <a:latin typeface="NikoshBAN" panose="02000000000000000000" pitchFamily="2" charset="0"/>
                <a:cs typeface="NikoshBAN" panose="02000000000000000000" pitchFamily="2" charset="0"/>
              </a:rPr>
              <a:t>চেহারা বা পোশাকে নয় ব্যক্তিত্ব আর নেতৃত্ব গুণ ধারন করতে হয়। </a:t>
            </a:r>
            <a:endParaRPr lang="en-US" sz="3600" dirty="0">
              <a:solidFill>
                <a:srgbClr val="0070C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1EE3E15-37E0-4C6A-8C59-C7469FADC1F5}"/>
              </a:ext>
            </a:extLst>
          </p:cNvPr>
          <p:cNvSpPr txBox="1"/>
          <p:nvPr/>
        </p:nvSpPr>
        <p:spPr>
          <a:xfrm>
            <a:off x="936701" y="4036741"/>
            <a:ext cx="10214517" cy="1200329"/>
          </a:xfrm>
          <a:prstGeom prst="rect">
            <a:avLst/>
          </a:prstGeom>
          <a:noFill/>
        </p:spPr>
        <p:txBody>
          <a:bodyPr wrap="square">
            <a:spAutoFit/>
          </a:bodyPr>
          <a:lstStyle/>
          <a:p>
            <a:r>
              <a:rPr lang="bn-IN" sz="3600" dirty="0">
                <a:solidFill>
                  <a:schemeClr val="accent5"/>
                </a:solidFill>
                <a:latin typeface="NikoshBAN" panose="02000000000000000000" pitchFamily="2" charset="0"/>
                <a:cs typeface="NikoshBAN" panose="02000000000000000000" pitchFamily="2" charset="0"/>
              </a:rPr>
              <a:t>একজন শিক্ষককে ভাল বক্তা ও ভাল প্রেজেন্টার হতে হয়। তাঁর মধ্যে অবশ্যই মানবিক গুণ আর রসবোধ থাকতে হয়। </a:t>
            </a:r>
            <a:endParaRPr lang="en-US" sz="3600"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156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07AD56-A8BA-4E50-8985-A3A702155C60}"/>
              </a:ext>
            </a:extLst>
          </p:cNvPr>
          <p:cNvSpPr txBox="1"/>
          <p:nvPr/>
        </p:nvSpPr>
        <p:spPr>
          <a:xfrm>
            <a:off x="847492" y="200722"/>
            <a:ext cx="9612351" cy="2308324"/>
          </a:xfrm>
          <a:prstGeom prst="rect">
            <a:avLst/>
          </a:prstGeom>
          <a:noFill/>
        </p:spPr>
        <p:txBody>
          <a:bodyPr wrap="square">
            <a:spAutoFit/>
          </a:bodyPr>
          <a:lstStyle/>
          <a:p>
            <a:r>
              <a:rPr lang="bn-IN" sz="3600" dirty="0">
                <a:solidFill>
                  <a:srgbClr val="00B0F0"/>
                </a:solidFill>
                <a:latin typeface="NikoshBAN" panose="02000000000000000000" pitchFamily="2" charset="0"/>
                <a:cs typeface="NikoshBAN" panose="02000000000000000000" pitchFamily="2" charset="0"/>
              </a:rPr>
              <a:t>আমি উপলব্ধি করেছি- আমার জ্ঞান আর আমার ব্যক্তিত্ব দিয়ে শিক্ষার্থীদের মনোযোগ আকর্ষণ করতে হবে। অন্য কোন উপায়ে নয়। আমার স্পেস আমি নিজেই ব্যবহার করব। সেটা আমি অন্যের সাথে কখনই শেয়ার করব না। </a:t>
            </a:r>
            <a:endParaRPr lang="en-US" sz="3600" dirty="0">
              <a:solidFill>
                <a:srgbClr val="00B0F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EB39F49-2469-400F-9E84-AD8EF153E1BE}"/>
              </a:ext>
            </a:extLst>
          </p:cNvPr>
          <p:cNvSpPr txBox="1"/>
          <p:nvPr/>
        </p:nvSpPr>
        <p:spPr>
          <a:xfrm>
            <a:off x="847492" y="2828835"/>
            <a:ext cx="9612351" cy="1200329"/>
          </a:xfrm>
          <a:prstGeom prst="rect">
            <a:avLst/>
          </a:prstGeom>
          <a:noFill/>
        </p:spPr>
        <p:txBody>
          <a:bodyPr wrap="square">
            <a:spAutoFit/>
          </a:bodyPr>
          <a:lstStyle/>
          <a:p>
            <a:r>
              <a:rPr lang="bn-IN" sz="3600" dirty="0">
                <a:solidFill>
                  <a:schemeClr val="accent3"/>
                </a:solidFill>
                <a:latin typeface="NikoshBAN" panose="02000000000000000000" pitchFamily="2" charset="0"/>
                <a:cs typeface="NikoshBAN" panose="02000000000000000000" pitchFamily="2" charset="0"/>
              </a:rPr>
              <a:t>সেটা করার করার জন্য আমাকে ইচ্ছা করতে হবে। সাধনা করতে হবে।  </a:t>
            </a:r>
            <a:endParaRPr lang="en-US" sz="3600" dirty="0">
              <a:solidFill>
                <a:schemeClr val="accent3"/>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58DB905-DD1B-439C-8643-386301E03CE1}"/>
              </a:ext>
            </a:extLst>
          </p:cNvPr>
          <p:cNvSpPr txBox="1"/>
          <p:nvPr/>
        </p:nvSpPr>
        <p:spPr>
          <a:xfrm>
            <a:off x="735981" y="4258183"/>
            <a:ext cx="9612351" cy="1754326"/>
          </a:xfrm>
          <a:prstGeom prst="rect">
            <a:avLst/>
          </a:prstGeom>
          <a:noFill/>
        </p:spPr>
        <p:txBody>
          <a:bodyPr wrap="square">
            <a:spAutoFit/>
          </a:bodyPr>
          <a:lstStyle/>
          <a:p>
            <a:r>
              <a:rPr lang="bn-IN" sz="3600" dirty="0">
                <a:solidFill>
                  <a:srgbClr val="00B050"/>
                </a:solidFill>
                <a:latin typeface="NikoshBAN" panose="02000000000000000000" pitchFamily="2" charset="0"/>
                <a:cs typeface="NikoshBAN" panose="02000000000000000000" pitchFamily="2" charset="0"/>
              </a:rPr>
              <a:t>সেটা করতে পারলে শিক্ষার্থীরা আমাকে পছন্দ করবে, আমার ক্লাস করতে চাইবে, আমাকে ভালবাসবে, আমার দেওয়া নির্দেশনা মেনে চলবে। আমাকে তার আদর্শও বানিয়ে ফেলতে পারে। </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014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214E4D-4D2B-4ADD-87EB-3BEF0AD4C05A}"/>
              </a:ext>
            </a:extLst>
          </p:cNvPr>
          <p:cNvSpPr txBox="1"/>
          <p:nvPr/>
        </p:nvSpPr>
        <p:spPr>
          <a:xfrm>
            <a:off x="791737" y="568712"/>
            <a:ext cx="10214517" cy="646331"/>
          </a:xfrm>
          <a:prstGeom prst="rect">
            <a:avLst/>
          </a:prstGeom>
          <a:noFill/>
        </p:spPr>
        <p:txBody>
          <a:bodyPr wrap="square">
            <a:spAutoFit/>
          </a:bodyPr>
          <a:lstStyle/>
          <a:p>
            <a:r>
              <a:rPr lang="bn-IN" sz="3600" dirty="0">
                <a:solidFill>
                  <a:srgbClr val="00B0F0"/>
                </a:solidFill>
                <a:latin typeface="NikoshBAN" panose="02000000000000000000" pitchFamily="2" charset="0"/>
                <a:cs typeface="NikoshBAN" panose="02000000000000000000" pitchFamily="2" charset="0"/>
              </a:rPr>
              <a:t>তেমনটি হলে, দেশের জন্য সুনাগরিক গড়ে তোলার কাজটি সহজ হবে। </a:t>
            </a:r>
            <a:endParaRPr lang="en-US" sz="3600" dirty="0">
              <a:solidFill>
                <a:srgbClr val="00B0F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9722AA1-3BF3-4EDF-A557-D09FAE3F8E76}"/>
              </a:ext>
            </a:extLst>
          </p:cNvPr>
          <p:cNvSpPr txBox="1"/>
          <p:nvPr/>
        </p:nvSpPr>
        <p:spPr>
          <a:xfrm>
            <a:off x="791737" y="1349298"/>
            <a:ext cx="10214517" cy="646331"/>
          </a:xfrm>
          <a:prstGeom prst="rect">
            <a:avLst/>
          </a:prstGeom>
          <a:noFill/>
        </p:spPr>
        <p:txBody>
          <a:bodyPr wrap="square">
            <a:spAutoFit/>
          </a:bodyPr>
          <a:lstStyle/>
          <a:p>
            <a:r>
              <a:rPr lang="bn-IN" sz="3600" dirty="0">
                <a:solidFill>
                  <a:srgbClr val="C00000"/>
                </a:solidFill>
                <a:latin typeface="NikoshBAN" panose="02000000000000000000" pitchFamily="2" charset="0"/>
                <a:cs typeface="NikoshBAN" panose="02000000000000000000" pitchFamily="2" charset="0"/>
              </a:rPr>
              <a:t>কেননা শিক্ষকই তো মানুষ গড়ার কারিগর।</a:t>
            </a:r>
            <a:endParaRPr lang="en-US" sz="3600" dirty="0">
              <a:solidFill>
                <a:srgbClr val="C0000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13835C8-2CCF-4989-9183-E72394CC6931}"/>
              </a:ext>
            </a:extLst>
          </p:cNvPr>
          <p:cNvSpPr txBox="1"/>
          <p:nvPr/>
        </p:nvSpPr>
        <p:spPr>
          <a:xfrm>
            <a:off x="702527" y="2274849"/>
            <a:ext cx="10615961" cy="646331"/>
          </a:xfrm>
          <a:prstGeom prst="rect">
            <a:avLst/>
          </a:prstGeom>
          <a:noFill/>
        </p:spPr>
        <p:txBody>
          <a:bodyPr wrap="square">
            <a:spAutoFit/>
          </a:bodyPr>
          <a:lstStyle/>
          <a:p>
            <a:r>
              <a:rPr lang="bn-IN" sz="3600" dirty="0">
                <a:solidFill>
                  <a:srgbClr val="00B050"/>
                </a:solidFill>
                <a:latin typeface="NikoshBAN" panose="02000000000000000000" pitchFamily="2" charset="0"/>
                <a:cs typeface="NikoshBAN" panose="02000000000000000000" pitchFamily="2" charset="0"/>
              </a:rPr>
              <a:t>শিক্ষকের মধ্যে দেশপ্রেম থাকলে তিনি দেশপ্রেমিক প্রজন্ম গড়তে পারবেন।</a:t>
            </a:r>
            <a:endParaRPr lang="en-US" sz="3600"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E1F00426-C192-4EB9-888E-C4EA20BD2D7F}"/>
              </a:ext>
            </a:extLst>
          </p:cNvPr>
          <p:cNvSpPr txBox="1"/>
          <p:nvPr/>
        </p:nvSpPr>
        <p:spPr>
          <a:xfrm>
            <a:off x="702526" y="3613655"/>
            <a:ext cx="10615961" cy="646331"/>
          </a:xfrm>
          <a:prstGeom prst="rect">
            <a:avLst/>
          </a:prstGeom>
          <a:noFill/>
        </p:spPr>
        <p:txBody>
          <a:bodyPr wrap="square">
            <a:spAutoFit/>
          </a:bodyPr>
          <a:lstStyle/>
          <a:p>
            <a:r>
              <a:rPr lang="bn-IN" sz="3600" dirty="0">
                <a:solidFill>
                  <a:srgbClr val="FF0000"/>
                </a:solidFill>
                <a:latin typeface="NikoshBAN" panose="02000000000000000000" pitchFamily="2" charset="0"/>
                <a:cs typeface="NikoshBAN" panose="02000000000000000000" pitchFamily="2" charset="0"/>
              </a:rPr>
              <a:t>একটা দেশপ্রেমিক প্রজন্ম গড়তে পারলেই গড়ে উঠবে আমার সোনার বাংলা।</a:t>
            </a:r>
            <a:endParaRPr lang="en-US" sz="3600" dirty="0">
              <a:solidFill>
                <a:srgbClr val="FF000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4419FE80-14A5-47CA-9A3F-159EC51E3FEA}"/>
              </a:ext>
            </a:extLst>
          </p:cNvPr>
          <p:cNvSpPr txBox="1"/>
          <p:nvPr/>
        </p:nvSpPr>
        <p:spPr>
          <a:xfrm>
            <a:off x="702526" y="4862371"/>
            <a:ext cx="10615961" cy="646331"/>
          </a:xfrm>
          <a:prstGeom prst="rect">
            <a:avLst/>
          </a:prstGeom>
          <a:noFill/>
        </p:spPr>
        <p:txBody>
          <a:bodyPr wrap="square">
            <a:spAutoFit/>
          </a:bodyPr>
          <a:lstStyle/>
          <a:p>
            <a:r>
              <a:rPr lang="bn-IN" sz="3600" dirty="0">
                <a:latin typeface="NikoshBAN" panose="02000000000000000000" pitchFamily="2" charset="0"/>
                <a:cs typeface="NikoshBAN" panose="02000000000000000000" pitchFamily="2" charset="0"/>
              </a:rPr>
              <a:t>আর সেটাই আমার পরম লক্ষ্য হওয়া উচিত।</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545307"/>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1B28"/>
      </a:dk2>
      <a:lt2>
        <a:srgbClr val="F0F2F3"/>
      </a:lt2>
      <a:accent1>
        <a:srgbClr val="D6813A"/>
      </a:accent1>
      <a:accent2>
        <a:srgbClr val="C42E28"/>
      </a:accent2>
      <a:accent3>
        <a:srgbClr val="D63A74"/>
      </a:accent3>
      <a:accent4>
        <a:srgbClr val="C428A4"/>
      </a:accent4>
      <a:accent5>
        <a:srgbClr val="B53AD6"/>
      </a:accent5>
      <a:accent6>
        <a:srgbClr val="642AC5"/>
      </a:accent6>
      <a:hlink>
        <a:srgbClr val="B93F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Slice</Template>
  <TotalTime>103</TotalTime>
  <Words>428</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Modern Love</vt:lpstr>
      <vt:lpstr>Nikosh</vt:lpstr>
      <vt:lpstr>NikoshBAN</vt:lpstr>
      <vt:lpstr>The Hand</vt:lpstr>
      <vt:lpstr>SketchyVTI</vt:lpstr>
      <vt:lpstr>স্বাগতম</vt:lpstr>
      <vt:lpstr>Advance Presentation Skills Development - (Batch-01)Training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2020-11-20T13:51:56Z</dcterms:created>
  <dcterms:modified xsi:type="dcterms:W3CDTF">2020-11-20T15:35:23Z</dcterms:modified>
</cp:coreProperties>
</file>