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71" r:id="rId4"/>
    <p:sldId id="257" r:id="rId5"/>
    <p:sldId id="272" r:id="rId6"/>
    <p:sldId id="273" r:id="rId7"/>
    <p:sldId id="270" r:id="rId8"/>
    <p:sldId id="258" r:id="rId9"/>
    <p:sldId id="259" r:id="rId10"/>
    <p:sldId id="274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intya Mondal" initials="AM" lastIdx="1" clrIdx="0">
    <p:extLst>
      <p:ext uri="{19B8F6BF-5375-455C-9EA6-DF929625EA0E}">
        <p15:presenceInfo xmlns:p15="http://schemas.microsoft.com/office/powerpoint/2012/main" userId="S::achintya@teachquality.onmicrosoft.com::7b635c78-beca-48df-9570-b70ba997f1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00000"/>
    <a:srgbClr val="002060"/>
    <a:srgbClr val="660066"/>
    <a:srgbClr val="000066"/>
    <a:srgbClr val="FF0000"/>
    <a:srgbClr val="FFFF00"/>
    <a:srgbClr val="CCCC00"/>
    <a:srgbClr val="D3A43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3D36F-CE95-4B59-BC20-8A554BA5AB46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8F525-B570-47D1-8339-32F2AD4A7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8F525-B570-47D1-8339-32F2AD4A74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8F525-B570-47D1-8339-32F2AD4A74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3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73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EEDC-DE9C-4A74-B366-1DE0F00E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42FF7-F73C-46D8-99DE-47DF94B29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4E94A-205C-4B58-B61D-D17C9929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8287A-F56E-4948-A262-D65A622842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85CF6-FDA0-4DC5-A9CE-F5D0D2EA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BB5EA-F444-49B8-829A-E92BAB27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F829-B3E4-4110-8257-BB4BB3CA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8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249B0-CD12-4AD6-9A9D-6B39A246B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5F518-4D82-4034-8679-C30F371C9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69AD7-03CB-49DE-8DB5-086F588F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8287A-F56E-4948-A262-D65A622842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CC094-DA2B-4278-AB7A-6527334E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920BE-9E6C-4A45-9CCF-EBC3EC6A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F829-B3E4-4110-8257-BB4BB3CA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A12F-2C15-47D7-B8F0-26611969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697E1-53B0-4113-9132-9C3B5E031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E93C8-9566-4504-A649-12E6462E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8287A-F56E-4948-A262-D65A622842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DA3C1-D329-4E89-BC66-EDCFD765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6405E-E240-4333-A87A-9DC50F13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F829-B3E4-4110-8257-BB4BB3CA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3632-A85F-4DCA-86A1-57B5DC14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7334F-64E6-47BB-B30D-FDF1B936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5407-5CB2-4BF1-8F93-1E368F00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8287A-F56E-4948-A262-D65A622842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27C5A-4EAC-43BA-831D-2E338369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90C9-F2A5-4265-9DBC-957B17BF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F829-B3E4-4110-8257-BB4BB3CA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9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BF37-AEAB-4AAF-AEAA-C5D57280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8DC8B-458F-4A87-AFE5-8A227A8D9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FFE8C-7439-4193-A859-76E375FC3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4088A-1107-43E7-BF12-E864C366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8287A-F56E-4948-A262-D65A622842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8E5E9-43CA-492F-AD04-F5145952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0D0D9-0419-4DB1-9D0C-CD504E28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F829-B3E4-4110-8257-BB4BB3CA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1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0A8D-DC85-4866-81C1-990777E7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F7DDA-7EE1-43E3-93B9-E1D1FE4D9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03449-8DCF-4E85-9661-819433891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84D43-94F0-4730-8BFC-FAB9185D6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7180E-DAC5-4778-8792-71F2B6E14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41033C-DECB-48F5-8E50-BC380D51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8287A-F56E-4948-A262-D65A622842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C17712-C66B-40BE-9D12-4E36618B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CBE44E-9489-4E4B-BB73-E6BBD114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F829-B3E4-4110-8257-BB4BB3CA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3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C0FA-BD65-4AE2-A124-DB080513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AA01B-4E60-4E94-9837-4B436EEF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8287A-F56E-4948-A262-D65A622842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3679A-A212-4436-90DF-4B326326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73899-B14B-4124-897D-3A58A358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F829-B3E4-4110-8257-BB4BB3CA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2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CBE8B-AAC8-4C39-9041-88B392DD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8287A-F56E-4948-A262-D65A622842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F69B0-B1E2-402F-81BF-43A19CEC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688D6-87F7-499F-BB34-60C36894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F829-B3E4-4110-8257-BB4BB3CA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3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BC24-7FE8-441A-9132-65C113ED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A9693-9F29-455E-A210-40A3E7336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C0047-0544-42B0-ACCE-A53B54355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60C28-1A6F-4A1C-82A5-2910F866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8287A-F56E-4948-A262-D65A622842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6495A-2E90-4BAA-966B-7F2E4E82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25C85-73C8-4763-98B4-BA338DF3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F829-B3E4-4110-8257-BB4BB3CA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5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021B-07AA-46A4-A588-9A1E39EF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4BEFD7-4052-4771-9A37-9720DAEF5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E04CD-A9ED-4673-830D-9C5765D78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4EE9D-AF0F-4C49-A89C-B360BDA1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8287A-F56E-4948-A262-D65A622842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987C1-D5C7-4BD9-8931-D21A7839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76CC0-D184-4FC3-89B4-3F69FC23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F829-B3E4-4110-8257-BB4BB3CA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4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5A955A-59EE-4725-A371-E63D594CEEED}"/>
              </a:ext>
            </a:extLst>
          </p:cNvPr>
          <p:cNvSpPr/>
          <p:nvPr userDrawn="1"/>
        </p:nvSpPr>
        <p:spPr>
          <a:xfrm>
            <a:off x="307040" y="326117"/>
            <a:ext cx="11577922" cy="6220282"/>
          </a:xfrm>
          <a:prstGeom prst="rect">
            <a:avLst/>
          </a:prstGeom>
          <a:blipFill dpi="0" rotWithShape="1">
            <a:blip r:embed="rId13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-100000"/>
                      </a14:imgEffect>
                      <a14:imgEffect>
                        <a14:colorTemperature colorTemp="2864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/>
            <a:stretch>
              <a:fillRect t="-6773" b="-183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8EA66-9E8E-4ED7-81D0-5344188F20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8" descr="Mujib Borsho Logo Vector | মুজিব বর্ষ লোগো 2020 - Fine Vector Art">
            <a:extLst>
              <a:ext uri="{FF2B5EF4-FFF2-40B4-BE49-F238E27FC236}">
                <a16:creationId xmlns:a16="http://schemas.microsoft.com/office/drawing/2014/main" id="{1FEA8B50-79CC-4514-8EB9-4EF73645A7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39" y="311602"/>
            <a:ext cx="1216358" cy="8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01B2E6-5D8E-4449-8F9D-347CDF30A82B}"/>
              </a:ext>
            </a:extLst>
          </p:cNvPr>
          <p:cNvSpPr/>
          <p:nvPr userDrawn="1"/>
        </p:nvSpPr>
        <p:spPr>
          <a:xfrm>
            <a:off x="298450" y="290513"/>
            <a:ext cx="11598275" cy="6272212"/>
          </a:xfrm>
          <a:prstGeom prst="rect">
            <a:avLst/>
          </a:prstGeom>
          <a:noFill/>
          <a:ln w="152400">
            <a:gradFill flip="none" rotWithShape="1">
              <a:gsLst>
                <a:gs pos="0">
                  <a:srgbClr val="002060"/>
                </a:gs>
                <a:gs pos="79000">
                  <a:schemeClr val="accent1">
                    <a:lumMod val="45000"/>
                    <a:lumOff val="55000"/>
                  </a:schemeClr>
                </a:gs>
                <a:gs pos="96000">
                  <a:schemeClr val="accent1">
                    <a:lumMod val="45000"/>
                    <a:lumOff val="55000"/>
                  </a:schemeClr>
                </a:gs>
                <a:gs pos="100000">
                  <a:srgbClr val="00206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3714DF-9144-4190-8B5C-4C7AC52584E9}"/>
              </a:ext>
            </a:extLst>
          </p:cNvPr>
          <p:cNvSpPr txBox="1"/>
          <p:nvPr userDrawn="1"/>
        </p:nvSpPr>
        <p:spPr>
          <a:xfrm>
            <a:off x="819150" y="6606788"/>
            <a:ext cx="10829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অচিন্ত্য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||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সামাজিক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বিজ্ঞান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||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জোবেদা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সোহরাব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মডেল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মাধ্যমিক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বিদ্যালয়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|| ০১৭১১-০০৪৫৬৯ || </a:t>
            </a:r>
            <a:r>
              <a:rPr lang="en-US" sz="1200" u="none" dirty="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achintya_niit@yahoo.com </a:t>
            </a:r>
            <a:endParaRPr lang="en-US" sz="1200" u="none" dirty="0">
              <a:solidFill>
                <a:schemeClr val="bg2">
                  <a:lumMod val="90000"/>
                </a:schemeClr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14" name="Picture 8" descr="Search, locate, find Free Icon of Responsive And Mobile">
            <a:extLst>
              <a:ext uri="{FF2B5EF4-FFF2-40B4-BE49-F238E27FC236}">
                <a16:creationId xmlns:a16="http://schemas.microsoft.com/office/drawing/2014/main" id="{9D07B15A-CD2C-4C10-8D48-BEEE013C2C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556">
                        <a14:foregroundMark x1="42667" y1="20444" x2="12000" y2="48889"/>
                        <a14:foregroundMark x1="40889" y1="13778" x2="24444" y2="28444"/>
                        <a14:foregroundMark x1="48889" y1="28000" x2="58667" y2="32444"/>
                        <a14:foregroundMark x1="74667" y1="73333" x2="87111" y2="84889"/>
                      </a14:backgroundRemoval>
                    </a14:imgEffect>
                    <a14:imgEffect>
                      <a14:sharpenSoften amount="-100000"/>
                    </a14:imgEffect>
                    <a14:imgEffect>
                      <a14:colorTemperature colorTemp="4411"/>
                    </a14:imgEffect>
                    <a14:imgEffect>
                      <a14:saturation sat="247000"/>
                    </a14:imgEffect>
                    <a14:imgEffect>
                      <a14:brightnessContrast bright="-2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6811" y="6675918"/>
            <a:ext cx="138738" cy="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7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প্রিয় | ইন্টারনেট লাইফ">
            <a:extLst>
              <a:ext uri="{FF2B5EF4-FFF2-40B4-BE49-F238E27FC236}">
                <a16:creationId xmlns:a16="http://schemas.microsoft.com/office/drawing/2014/main" id="{5874BDED-6DC7-45A3-A6FE-1A29023F5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1" b="16492"/>
          <a:stretch/>
        </p:blipFill>
        <p:spPr bwMode="auto">
          <a:xfrm>
            <a:off x="358835" y="356461"/>
            <a:ext cx="11522015" cy="61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বাংলার গতিময় কনে">
            <a:extLst>
              <a:ext uri="{FF2B5EF4-FFF2-40B4-BE49-F238E27FC236}">
                <a16:creationId xmlns:a16="http://schemas.microsoft.com/office/drawing/2014/main" id="{6A2A23E3-9BDC-4194-A352-033A5D10E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1226" r="50597" b="16076"/>
          <a:stretch/>
        </p:blipFill>
        <p:spPr bwMode="auto">
          <a:xfrm>
            <a:off x="358835" y="2555509"/>
            <a:ext cx="3934406" cy="39344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4692D3-74CA-4606-A734-0C7B502C1D9C}"/>
              </a:ext>
            </a:extLst>
          </p:cNvPr>
          <p:cNvSpPr txBox="1"/>
          <p:nvPr/>
        </p:nvSpPr>
        <p:spPr>
          <a:xfrm>
            <a:off x="522229" y="5333346"/>
            <a:ext cx="113109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68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E747DE-0916-4181-BD40-3BC2F381AE4C}"/>
              </a:ext>
            </a:extLst>
          </p:cNvPr>
          <p:cNvSpPr txBox="1"/>
          <p:nvPr/>
        </p:nvSpPr>
        <p:spPr>
          <a:xfrm>
            <a:off x="1724347" y="610833"/>
            <a:ext cx="8743306" cy="1015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9B36D-F8C3-4AFE-B1F6-B4952F0B1C66}"/>
              </a:ext>
            </a:extLst>
          </p:cNvPr>
          <p:cNvSpPr txBox="1"/>
          <p:nvPr/>
        </p:nvSpPr>
        <p:spPr>
          <a:xfrm>
            <a:off x="770602" y="1701656"/>
            <a:ext cx="107331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বস্তুগত সংস্কৃতির দ্রুত পরিবর্তন ও ইতিবাচক উন্নয়নের ফলে সমাজ ও সংস্কৃতির যে পরিবর্তন হয়, তাই হলো সাংস্কৃতিক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মানুষের সৃষ্টিশীল সব কাজই তার সংস্কৃতি। সংস্কৃতির ক্ষেত্রে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কাঙ্ক্ষিত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 ইতিবাচক পরিবর্তনই হচ্ছে উন্নয়ন। মানুষের ব্যবহার্য ও ভোগের সামগ্রী এবং চিন্তা-চেতনায় যখন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কাঙ্ক্ষিত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লক্ষ্য করা যায়, তখন তাকে বলা হয় মানুষের সাংস্কৃতিক উন্নয়ন। বর্তমানে তথ্য-প্রযুক্তির উন্নয়ন হওয়ায় গোটা বিশ্ব একটি বিশ্বগ্রামে রূপান্তরিত হয়েছে এবং এর ফলে সহজেই এক সংস্কৃতি অন্য সংস্কৃতির সংস্পর্শে চলে এসেছে। প্রযুক্তির এই পরিবর্তন সংস্কৃতির উন্নয়ন ঘটায়।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8 Collection Of Boy Reading Book Clipart Png - Boy Read A Book Clipart ,  Transparent Cartoon, Free Cliparts &amp; Silhouettes - NetClipart">
            <a:extLst>
              <a:ext uri="{FF2B5EF4-FFF2-40B4-BE49-F238E27FC236}">
                <a16:creationId xmlns:a16="http://schemas.microsoft.com/office/drawing/2014/main" id="{DCB96A3F-77E5-4BCD-B590-F91D5C35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4" y="1696065"/>
            <a:ext cx="3924694" cy="370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5EAB05-9A73-46D7-BC5F-7F44D37CCE0A}"/>
              </a:ext>
            </a:extLst>
          </p:cNvPr>
          <p:cNvSpPr txBox="1"/>
          <p:nvPr/>
        </p:nvSpPr>
        <p:spPr>
          <a:xfrm>
            <a:off x="3278681" y="2714690"/>
            <a:ext cx="8743306" cy="1015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85B55-7496-44D3-A180-582EFA54CDF6}"/>
              </a:ext>
            </a:extLst>
          </p:cNvPr>
          <p:cNvSpPr txBox="1"/>
          <p:nvPr/>
        </p:nvSpPr>
        <p:spPr>
          <a:xfrm>
            <a:off x="3278681" y="3460474"/>
            <a:ext cx="8743306" cy="1015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033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008F0F-0059-48D9-82D6-52BA7CF1D0B7}"/>
              </a:ext>
            </a:extLst>
          </p:cNvPr>
          <p:cNvSpPr txBox="1"/>
          <p:nvPr/>
        </p:nvSpPr>
        <p:spPr>
          <a:xfrm>
            <a:off x="1724347" y="433853"/>
            <a:ext cx="8743306" cy="1015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বৈষম্য চর্চা করেন সুবিধাভোগীরা, নিরানন্দ জীবন হয় অনেকের">
            <a:extLst>
              <a:ext uri="{FF2B5EF4-FFF2-40B4-BE49-F238E27FC236}">
                <a16:creationId xmlns:a16="http://schemas.microsoft.com/office/drawing/2014/main" id="{4D643C71-E76F-488F-8785-B2E2CB0FE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3" y="1449517"/>
            <a:ext cx="3666016" cy="215625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آیا شما با سواد هستید؟ - ماهنامه KWC">
            <a:extLst>
              <a:ext uri="{FF2B5EF4-FFF2-40B4-BE49-F238E27FC236}">
                <a16:creationId xmlns:a16="http://schemas.microsoft.com/office/drawing/2014/main" id="{03BF2355-E69F-4DD2-929F-DBFAB7655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51"/>
          <a:stretch/>
        </p:blipFill>
        <p:spPr bwMode="auto">
          <a:xfrm>
            <a:off x="7938015" y="1449517"/>
            <a:ext cx="3666016" cy="215625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মোহনপুরে মাকে খুটিতে বেঁধে নির্যাতনের অভিযোগ | Padmatimes24">
            <a:extLst>
              <a:ext uri="{FF2B5EF4-FFF2-40B4-BE49-F238E27FC236}">
                <a16:creationId xmlns:a16="http://schemas.microsoft.com/office/drawing/2014/main" id="{AC2EEC0F-E35A-443A-AD5D-3389A9F1B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2"/>
          <a:stretch/>
        </p:blipFill>
        <p:spPr bwMode="auto">
          <a:xfrm>
            <a:off x="4271998" y="1449517"/>
            <a:ext cx="3666016" cy="215625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E92947-DC23-4900-B3A5-E5D3820BE149}"/>
              </a:ext>
            </a:extLst>
          </p:cNvPr>
          <p:cNvSpPr txBox="1"/>
          <p:nvPr/>
        </p:nvSpPr>
        <p:spPr>
          <a:xfrm>
            <a:off x="604683" y="3605773"/>
            <a:ext cx="109993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বৈষম্যের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জ্ঞানবিজ্ঞান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লাগানোই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D76E09-6799-46AF-9E13-7901D82ECC69}"/>
              </a:ext>
            </a:extLst>
          </p:cNvPr>
          <p:cNvSpPr txBox="1"/>
          <p:nvPr/>
        </p:nvSpPr>
        <p:spPr>
          <a:xfrm>
            <a:off x="1724347" y="433853"/>
            <a:ext cx="874330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635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Book - Wikipedia">
            <a:extLst>
              <a:ext uri="{FF2B5EF4-FFF2-40B4-BE49-F238E27FC236}">
                <a16:creationId xmlns:a16="http://schemas.microsoft.com/office/drawing/2014/main" id="{F20ED6EC-1103-4DB6-9723-924C1982B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4" y="1324154"/>
            <a:ext cx="3672404" cy="230832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ইসলামের গুরুত্বপূর্ণ একটি অধ্যায় 'মানবতা'">
            <a:extLst>
              <a:ext uri="{FF2B5EF4-FFF2-40B4-BE49-F238E27FC236}">
                <a16:creationId xmlns:a16="http://schemas.microsoft.com/office/drawing/2014/main" id="{DF661490-B063-484F-8134-4DC3023B9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98" y="1324154"/>
            <a:ext cx="3672404" cy="230832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Bengal Story - Online Bengali News | Bengali News Paper Online">
            <a:extLst>
              <a:ext uri="{FF2B5EF4-FFF2-40B4-BE49-F238E27FC236}">
                <a16:creationId xmlns:a16="http://schemas.microsoft.com/office/drawing/2014/main" id="{AC27D6C2-FDA4-4BF5-BB5F-1FAF0555F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02" y="1324154"/>
            <a:ext cx="3672404" cy="230832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B8525-74DB-4D92-B5DE-334C0420606E}"/>
              </a:ext>
            </a:extLst>
          </p:cNvPr>
          <p:cNvSpPr txBox="1"/>
          <p:nvPr/>
        </p:nvSpPr>
        <p:spPr>
          <a:xfrm>
            <a:off x="587394" y="3871244"/>
            <a:ext cx="109993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অবস্তুগত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অসমতা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দাঁড়ায়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ধীরগতির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9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0F3EA1-BA15-4ED0-A613-174E85716A4A}"/>
              </a:ext>
            </a:extLst>
          </p:cNvPr>
          <p:cNvSpPr txBox="1"/>
          <p:nvPr/>
        </p:nvSpPr>
        <p:spPr>
          <a:xfrm>
            <a:off x="1724347" y="433853"/>
            <a:ext cx="874330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074" name="Picture 2" descr="শিক্ষা ব্যবস্থা ও কিছু কথা">
            <a:extLst>
              <a:ext uri="{FF2B5EF4-FFF2-40B4-BE49-F238E27FC236}">
                <a16:creationId xmlns:a16="http://schemas.microsoft.com/office/drawing/2014/main" id="{06586938-2AAE-4B89-B13A-CF79D4FD9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59" y="1449516"/>
            <a:ext cx="3611695" cy="230517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কাল জাতীয় স্বাস্থ্য সেবা সপ্তাহ শুরু | 758918 | কালের কণ্ঠ | kalerkantho">
            <a:extLst>
              <a:ext uri="{FF2B5EF4-FFF2-40B4-BE49-F238E27FC236}">
                <a16:creationId xmlns:a16="http://schemas.microsoft.com/office/drawing/2014/main" id="{472CF29C-2A8C-4464-A31E-BBF50A5A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53" y="1458988"/>
            <a:ext cx="3611695" cy="230191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ভাত খেয়েও ওজন বশে রাখুন">
            <a:extLst>
              <a:ext uri="{FF2B5EF4-FFF2-40B4-BE49-F238E27FC236}">
                <a16:creationId xmlns:a16="http://schemas.microsoft.com/office/drawing/2014/main" id="{5DEAE4A9-08F2-4606-8418-41E93D02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47" y="1458988"/>
            <a:ext cx="3611694" cy="230891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82B603-E760-4D72-A255-FA63CED5B845}"/>
              </a:ext>
            </a:extLst>
          </p:cNvPr>
          <p:cNvSpPr txBox="1"/>
          <p:nvPr/>
        </p:nvSpPr>
        <p:spPr>
          <a:xfrm>
            <a:off x="675659" y="3964232"/>
            <a:ext cx="108406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অগ্রগতি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ত্বরান্বিত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728158-9B57-406C-AE7E-4043F38738EE}"/>
              </a:ext>
            </a:extLst>
          </p:cNvPr>
          <p:cNvSpPr txBox="1"/>
          <p:nvPr/>
        </p:nvSpPr>
        <p:spPr>
          <a:xfrm>
            <a:off x="835742" y="433853"/>
            <a:ext cx="1052051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098" name="Picture 2" descr="উক্তি ও ইতিবাচক ভাবনা - খবর সারাদিন">
            <a:extLst>
              <a:ext uri="{FF2B5EF4-FFF2-40B4-BE49-F238E27FC236}">
                <a16:creationId xmlns:a16="http://schemas.microsoft.com/office/drawing/2014/main" id="{AD7E8C33-7B62-477D-97A7-BE4F9B389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5" y="1204878"/>
            <a:ext cx="3642856" cy="234689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নেতিবাচক চিন্তা দূর করবেন যেভাবে">
            <a:extLst>
              <a:ext uri="{FF2B5EF4-FFF2-40B4-BE49-F238E27FC236}">
                <a16:creationId xmlns:a16="http://schemas.microsoft.com/office/drawing/2014/main" id="{7901C12B-4409-470A-AED1-5F85BE52C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45" y="1191504"/>
            <a:ext cx="3642856" cy="234689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দৈনিক জনকন্ঠ || পুঁজিবাজারে আতঙ্ক কেটে সূচক বাড়ল ২ শতাংশের বেশি">
            <a:extLst>
              <a:ext uri="{FF2B5EF4-FFF2-40B4-BE49-F238E27FC236}">
                <a16:creationId xmlns:a16="http://schemas.microsoft.com/office/drawing/2014/main" id="{202F0400-E454-4E42-883D-C124542E0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65" y="1204878"/>
            <a:ext cx="3642856" cy="234689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84970F-3E2A-4FCC-8D7A-310165C792DC}"/>
              </a:ext>
            </a:extLst>
          </p:cNvPr>
          <p:cNvSpPr txBox="1"/>
          <p:nvPr/>
        </p:nvSpPr>
        <p:spPr>
          <a:xfrm>
            <a:off x="675659" y="3871244"/>
            <a:ext cx="108406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সরলরেখায়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উর্ধ্বগতিতে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উর্ধ্বগতি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নিন্মগতি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উর্ধ্বগতি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পৃথিবীতে স্থির থেকে কেমন করে সময় ভ্রমন করছেন? সময় নিয়ে যত জানা-আজানা  তথ্য – HelpLike.WordPress.Com">
            <a:extLst>
              <a:ext uri="{FF2B5EF4-FFF2-40B4-BE49-F238E27FC236}">
                <a16:creationId xmlns:a16="http://schemas.microsoft.com/office/drawing/2014/main" id="{78905E19-5D1C-4031-BD0D-D6A303B5C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 b="4947"/>
          <a:stretch/>
        </p:blipFill>
        <p:spPr bwMode="auto">
          <a:xfrm>
            <a:off x="605818" y="1356544"/>
            <a:ext cx="3572184" cy="232701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প্রাগৈতিহাসিক যুগ: কেমন ছিল লেখা আবিষ্কারের আগের পৃথিবী?">
            <a:extLst>
              <a:ext uri="{FF2B5EF4-FFF2-40B4-BE49-F238E27FC236}">
                <a16:creationId xmlns:a16="http://schemas.microsoft.com/office/drawing/2014/main" id="{E26CA3B4-DA50-4131-B473-612FFC4B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82" y="1356545"/>
            <a:ext cx="3572184" cy="232701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নব্যপ্রস্তরযুগ - উইকিপিডিয়া">
            <a:extLst>
              <a:ext uri="{FF2B5EF4-FFF2-40B4-BE49-F238E27FC236}">
                <a16:creationId xmlns:a16="http://schemas.microsoft.com/office/drawing/2014/main" id="{C8BB683E-BAAC-4D52-921E-5881C09C9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747" y="1356544"/>
            <a:ext cx="3572184" cy="23270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623ED6-14A2-49F6-9837-6E5AB1DE75EF}"/>
              </a:ext>
            </a:extLst>
          </p:cNvPr>
          <p:cNvSpPr txBox="1"/>
          <p:nvPr/>
        </p:nvSpPr>
        <p:spPr>
          <a:xfrm>
            <a:off x="3715657" y="433853"/>
            <a:ext cx="476068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ব্যাবধান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F087FB-E73A-4F2F-8420-15B41CF926D7}"/>
              </a:ext>
            </a:extLst>
          </p:cNvPr>
          <p:cNvSpPr txBox="1"/>
          <p:nvPr/>
        </p:nvSpPr>
        <p:spPr>
          <a:xfrm>
            <a:off x="675659" y="3871244"/>
            <a:ext cx="108406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সমসাময়িক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পরবর্তিতে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ধারাবাহিকভাবেই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irl and boy read the book stock vector. Illustration of kids - 53540008">
            <a:extLst>
              <a:ext uri="{FF2B5EF4-FFF2-40B4-BE49-F238E27FC236}">
                <a16:creationId xmlns:a16="http://schemas.microsoft.com/office/drawing/2014/main" id="{21E0C4E0-4A6A-4C42-8C20-5DE6DAC56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2" b="20042"/>
          <a:stretch/>
        </p:blipFill>
        <p:spPr bwMode="auto">
          <a:xfrm>
            <a:off x="3719533" y="712859"/>
            <a:ext cx="5077398" cy="327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B64C7-F5E7-48FC-88CF-97EF83FD75BA}"/>
              </a:ext>
            </a:extLst>
          </p:cNvPr>
          <p:cNvSpPr txBox="1"/>
          <p:nvPr/>
        </p:nvSpPr>
        <p:spPr>
          <a:xfrm>
            <a:off x="4495829" y="3960475"/>
            <a:ext cx="3763268" cy="1015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8CFF2-8547-49E0-AEFB-AB770321A62D}"/>
              </a:ext>
            </a:extLst>
          </p:cNvPr>
          <p:cNvSpPr txBox="1"/>
          <p:nvPr/>
        </p:nvSpPr>
        <p:spPr>
          <a:xfrm>
            <a:off x="1323653" y="4950558"/>
            <a:ext cx="93062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700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EBBBE9-1A2D-46A1-8886-D2B1F8A12844}"/>
              </a:ext>
            </a:extLst>
          </p:cNvPr>
          <p:cNvSpPr txBox="1"/>
          <p:nvPr/>
        </p:nvSpPr>
        <p:spPr>
          <a:xfrm>
            <a:off x="3715657" y="433853"/>
            <a:ext cx="476068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ব্যাপ্তি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CC48C-2C89-47D3-92F0-DCAB0ABB1EB9}"/>
              </a:ext>
            </a:extLst>
          </p:cNvPr>
          <p:cNvSpPr txBox="1"/>
          <p:nvPr/>
        </p:nvSpPr>
        <p:spPr>
          <a:xfrm>
            <a:off x="675659" y="3777342"/>
            <a:ext cx="108406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সংস্পর্শে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দীর্ঘস্থায়ী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ব্যাপ্তি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বিশ্বায়নের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উন্নতিতে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ব্যাপ্তি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Useful tips to buy dresses through online dgtl - Anandabazar">
            <a:extLst>
              <a:ext uri="{FF2B5EF4-FFF2-40B4-BE49-F238E27FC236}">
                <a16:creationId xmlns:a16="http://schemas.microsoft.com/office/drawing/2014/main" id="{01F77706-075E-4920-8202-C6E109EC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50" y="1448333"/>
            <a:ext cx="3498099" cy="232782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urier Service|International Courier Services company in Lahore.">
            <a:extLst>
              <a:ext uri="{FF2B5EF4-FFF2-40B4-BE49-F238E27FC236}">
                <a16:creationId xmlns:a16="http://schemas.microsoft.com/office/drawing/2014/main" id="{DE4FB3AF-1045-4A8C-8665-6320CB46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028" y="1445966"/>
            <a:ext cx="3498100" cy="232545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বিশ্বায়নের যুগে ভাষাভিত্তিক জাতীয়তাবাদ">
            <a:extLst>
              <a:ext uri="{FF2B5EF4-FFF2-40B4-BE49-F238E27FC236}">
                <a16:creationId xmlns:a16="http://schemas.microsoft.com/office/drawing/2014/main" id="{A9872C9D-491D-4B1A-BEC1-373528EC3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1" y="1450700"/>
            <a:ext cx="3498099" cy="232545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BD9880-675D-470F-BDEF-34332A1F2916}"/>
              </a:ext>
            </a:extLst>
          </p:cNvPr>
          <p:cNvSpPr txBox="1"/>
          <p:nvPr/>
        </p:nvSpPr>
        <p:spPr>
          <a:xfrm>
            <a:off x="3715657" y="433853"/>
            <a:ext cx="476068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সাংস্কৃতায়ন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326A2-BB51-4C5E-8457-E7805ED5E77D}"/>
              </a:ext>
            </a:extLst>
          </p:cNvPr>
          <p:cNvSpPr txBox="1"/>
          <p:nvPr/>
        </p:nvSpPr>
        <p:spPr>
          <a:xfrm>
            <a:off x="675659" y="4211286"/>
            <a:ext cx="108406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অক্ষুন্ন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আত্মস্থ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সাংস্কৃতায়ন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বহুবার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সংস্কৃতায়ন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চীন শীর্ষ, শহিদুল, প্যান্ট, স্কার্ট, জ্যাকেট সরবরাহকারী, নির্মাতারা,  কারখানার - Dongguan Tianqi Garments Co., Ltd">
            <a:extLst>
              <a:ext uri="{FF2B5EF4-FFF2-40B4-BE49-F238E27FC236}">
                <a16:creationId xmlns:a16="http://schemas.microsoft.com/office/drawing/2014/main" id="{98E0E30A-BB1F-46FF-917B-24E1122D6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92" y="1369261"/>
            <a:ext cx="2500914" cy="291015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এই দেশে হলুদ রঙের পোশাক পড়া যাবে না - ANM News Bengali">
            <a:extLst>
              <a:ext uri="{FF2B5EF4-FFF2-40B4-BE49-F238E27FC236}">
                <a16:creationId xmlns:a16="http://schemas.microsoft.com/office/drawing/2014/main" id="{D4A0940B-382C-4677-BAA2-A63E98BAC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89" y="1369261"/>
            <a:ext cx="2500914" cy="292228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A083567-EB72-4062-AC4B-64E354690EDB}"/>
              </a:ext>
            </a:extLst>
          </p:cNvPr>
          <p:cNvSpPr/>
          <p:nvPr/>
        </p:nvSpPr>
        <p:spPr>
          <a:xfrm rot="2700000">
            <a:off x="5308294" y="1308394"/>
            <a:ext cx="1922982" cy="1922982"/>
          </a:xfrm>
          <a:prstGeom prst="rect">
            <a:avLst/>
          </a:prstGeom>
          <a:noFill/>
          <a:ln w="1270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16441E3-4F6B-4708-B5A5-F17415A8D098}"/>
              </a:ext>
            </a:extLst>
          </p:cNvPr>
          <p:cNvSpPr/>
          <p:nvPr/>
        </p:nvSpPr>
        <p:spPr>
          <a:xfrm>
            <a:off x="4289419" y="1785600"/>
            <a:ext cx="3906987" cy="905072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oogle Shape;457;p16">
            <a:extLst>
              <a:ext uri="{FF2B5EF4-FFF2-40B4-BE49-F238E27FC236}">
                <a16:creationId xmlns:a16="http://schemas.microsoft.com/office/drawing/2014/main" id="{B395DC9F-A8F0-4E5F-AE40-9D3A12941342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791" y="983041"/>
            <a:ext cx="2317824" cy="238731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Google Shape;460;p16">
            <a:extLst>
              <a:ext uri="{FF2B5EF4-FFF2-40B4-BE49-F238E27FC236}">
                <a16:creationId xmlns:a16="http://schemas.microsoft.com/office/drawing/2014/main" id="{949FB014-7145-47F4-9BC8-9FC4C9DC27D5}"/>
              </a:ext>
            </a:extLst>
          </p:cNvPr>
          <p:cNvSpPr txBox="1">
            <a:spLocks/>
          </p:cNvSpPr>
          <p:nvPr/>
        </p:nvSpPr>
        <p:spPr>
          <a:xfrm>
            <a:off x="1705953" y="3678174"/>
            <a:ext cx="4563832" cy="202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76200" indent="0" algn="r">
              <a:lnSpc>
                <a:spcPct val="100000"/>
              </a:lnSpc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6200" indent="0" algn="r">
              <a:lnSpc>
                <a:spcPct val="100000"/>
              </a:lnSpc>
              <a:buNone/>
            </a:pP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(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76200" indent="0" algn="r">
              <a:lnSpc>
                <a:spcPct val="100000"/>
              </a:lnSpc>
              <a:buNone/>
            </a:pP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6200" indent="0" algn="r">
              <a:lnSpc>
                <a:spcPct val="100000"/>
              </a:lnSpc>
              <a:buNone/>
            </a:pP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শ্যামনগর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্ষীরা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6200" indent="0" algn="r">
              <a:lnSpc>
                <a:spcPct val="100000"/>
              </a:lnSpc>
              <a:buNone/>
            </a:pP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০১৭১১-০০৪৫৬৯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F45E1-2353-4A16-ABFC-4349843708C1}"/>
              </a:ext>
            </a:extLst>
          </p:cNvPr>
          <p:cNvSpPr txBox="1"/>
          <p:nvPr/>
        </p:nvSpPr>
        <p:spPr>
          <a:xfrm>
            <a:off x="6269785" y="3792320"/>
            <a:ext cx="4085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buClr>
                <a:schemeClr val="dk1"/>
              </a:buClr>
              <a:buSzPts val="2400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অষ্টম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্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ে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ণ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ী </a:t>
            </a:r>
          </a:p>
          <a:p>
            <a:pPr marL="76200">
              <a:buClr>
                <a:schemeClr val="dk1"/>
              </a:buClr>
              <a:buSzPts val="2400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বাংলাদে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ও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িশ্বপরিচয়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76200">
              <a:buClr>
                <a:schemeClr val="dk1"/>
              </a:buClr>
              <a:buSzPts val="2400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তৃতীয়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অ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ধ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্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য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া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য়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76200">
              <a:buClr>
                <a:schemeClr val="dk1"/>
              </a:buClr>
              <a:buSzPts val="2400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সাস্কৃতিক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পরিবর্তন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ও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এর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সাথে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উন্নয়নের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ধারণা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76200"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৪৫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মিনিট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</p:txBody>
      </p:sp>
      <p:sp>
        <p:nvSpPr>
          <p:cNvPr id="11" name="Google Shape;460;p16">
            <a:extLst>
              <a:ext uri="{FF2B5EF4-FFF2-40B4-BE49-F238E27FC236}">
                <a16:creationId xmlns:a16="http://schemas.microsoft.com/office/drawing/2014/main" id="{6058676D-9C56-4340-8EF4-19EDB7B838A6}"/>
              </a:ext>
            </a:extLst>
          </p:cNvPr>
          <p:cNvSpPr txBox="1">
            <a:spLocks/>
          </p:cNvSpPr>
          <p:nvPr/>
        </p:nvSpPr>
        <p:spPr>
          <a:xfrm>
            <a:off x="5147906" y="1816441"/>
            <a:ext cx="2127897" cy="9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76200" indent="0" algn="ctr">
              <a:lnSpc>
                <a:spcPct val="100000"/>
              </a:lnSpc>
              <a:buNone/>
            </a:pP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054F12B-B83D-4DDC-A18E-91C9A7C92495}"/>
              </a:ext>
            </a:extLst>
          </p:cNvPr>
          <p:cNvSpPr/>
          <p:nvPr/>
        </p:nvSpPr>
        <p:spPr>
          <a:xfrm flipV="1">
            <a:off x="5591162" y="2560443"/>
            <a:ext cx="1357246" cy="675260"/>
          </a:xfrm>
          <a:prstGeom prst="triangl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998669A5-44C3-42EC-BFFE-08B015557B77}"/>
              </a:ext>
            </a:extLst>
          </p:cNvPr>
          <p:cNvSpPr/>
          <p:nvPr/>
        </p:nvSpPr>
        <p:spPr>
          <a:xfrm flipH="1">
            <a:off x="5591162" y="1265967"/>
            <a:ext cx="1357246" cy="675260"/>
          </a:xfrm>
          <a:prstGeom prst="triangl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01F739-1B51-49FA-827F-CF5EF65E9D41}"/>
              </a:ext>
            </a:extLst>
          </p:cNvPr>
          <p:cNvGrpSpPr/>
          <p:nvPr/>
        </p:nvGrpSpPr>
        <p:grpSpPr>
          <a:xfrm>
            <a:off x="2371970" y="882003"/>
            <a:ext cx="2147009" cy="2642328"/>
            <a:chOff x="2371970" y="882003"/>
            <a:chExt cx="2147009" cy="26423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75370B4-4B6E-4350-A8D6-FD5A90E5ED22}"/>
                </a:ext>
              </a:extLst>
            </p:cNvPr>
            <p:cNvGrpSpPr/>
            <p:nvPr/>
          </p:nvGrpSpPr>
          <p:grpSpPr>
            <a:xfrm rot="2224062">
              <a:off x="4060447" y="882003"/>
              <a:ext cx="458532" cy="582842"/>
              <a:chOff x="4446197" y="984249"/>
              <a:chExt cx="277787" cy="373817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D0F84B9-8495-4C2D-8622-D3D0F22DA272}"/>
                  </a:ext>
                </a:extLst>
              </p:cNvPr>
              <p:cNvSpPr/>
              <p:nvPr/>
            </p:nvSpPr>
            <p:spPr>
              <a:xfrm rot="16200000">
                <a:off x="4331715" y="1174931"/>
                <a:ext cx="297617" cy="68653"/>
              </a:xfrm>
              <a:prstGeom prst="roundRect">
                <a:avLst>
                  <a:gd name="adj" fmla="val 50000"/>
                </a:avLst>
              </a:pr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AFF6611-11BE-4673-A840-32D985765E24}"/>
                  </a:ext>
                </a:extLst>
              </p:cNvPr>
              <p:cNvSpPr/>
              <p:nvPr/>
            </p:nvSpPr>
            <p:spPr>
              <a:xfrm rot="16200000">
                <a:off x="4439378" y="1098731"/>
                <a:ext cx="297617" cy="68653"/>
              </a:xfrm>
              <a:prstGeom prst="roundRect">
                <a:avLst>
                  <a:gd name="adj" fmla="val 50000"/>
                </a:avLst>
              </a:pr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9D8D712-BBE1-46D5-B9D7-1D140C895D86}"/>
                  </a:ext>
                </a:extLst>
              </p:cNvPr>
              <p:cNvSpPr/>
              <p:nvPr/>
            </p:nvSpPr>
            <p:spPr>
              <a:xfrm rot="16200000">
                <a:off x="4540849" y="1174931"/>
                <a:ext cx="297617" cy="68653"/>
              </a:xfrm>
              <a:prstGeom prst="roundRect">
                <a:avLst>
                  <a:gd name="adj" fmla="val 50000"/>
                </a:avLst>
              </a:pr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CDE746D-872C-4E83-9068-4D88BC1CDE48}"/>
                </a:ext>
              </a:extLst>
            </p:cNvPr>
            <p:cNvGrpSpPr/>
            <p:nvPr/>
          </p:nvGrpSpPr>
          <p:grpSpPr>
            <a:xfrm rot="13104062">
              <a:off x="2371970" y="2941489"/>
              <a:ext cx="458532" cy="582842"/>
              <a:chOff x="4446197" y="984249"/>
              <a:chExt cx="277787" cy="373817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7F64F96-6196-45C8-8D3C-8C29069FB0BA}"/>
                  </a:ext>
                </a:extLst>
              </p:cNvPr>
              <p:cNvSpPr/>
              <p:nvPr/>
            </p:nvSpPr>
            <p:spPr>
              <a:xfrm rot="16200000">
                <a:off x="4331715" y="1174931"/>
                <a:ext cx="297617" cy="68653"/>
              </a:xfrm>
              <a:prstGeom prst="roundRect">
                <a:avLst>
                  <a:gd name="adj" fmla="val 50000"/>
                </a:avLst>
              </a:pr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FA55A38-0098-47B5-879A-BBFB0FDB7A83}"/>
                  </a:ext>
                </a:extLst>
              </p:cNvPr>
              <p:cNvSpPr/>
              <p:nvPr/>
            </p:nvSpPr>
            <p:spPr>
              <a:xfrm rot="16200000">
                <a:off x="4439378" y="1098731"/>
                <a:ext cx="297617" cy="68653"/>
              </a:xfrm>
              <a:prstGeom prst="roundRect">
                <a:avLst>
                  <a:gd name="adj" fmla="val 50000"/>
                </a:avLst>
              </a:pr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66F5C6D8-6B9D-4ED6-9522-D7B4E55FB429}"/>
                  </a:ext>
                </a:extLst>
              </p:cNvPr>
              <p:cNvSpPr/>
              <p:nvPr/>
            </p:nvSpPr>
            <p:spPr>
              <a:xfrm rot="16200000">
                <a:off x="4540849" y="1174931"/>
                <a:ext cx="297617" cy="68653"/>
              </a:xfrm>
              <a:prstGeom prst="roundRect">
                <a:avLst>
                  <a:gd name="adj" fmla="val 50000"/>
                </a:avLst>
              </a:pr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FFA08F0-F39A-46C9-B6AF-D3E419B7A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" b="9544"/>
          <a:stretch/>
        </p:blipFill>
        <p:spPr>
          <a:xfrm>
            <a:off x="7885188" y="997215"/>
            <a:ext cx="2330252" cy="233025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B13FAD1-6684-4DEE-A778-50301405866A}"/>
              </a:ext>
            </a:extLst>
          </p:cNvPr>
          <p:cNvGrpSpPr/>
          <p:nvPr/>
        </p:nvGrpSpPr>
        <p:grpSpPr>
          <a:xfrm rot="16455577">
            <a:off x="7928503" y="855536"/>
            <a:ext cx="2147009" cy="2642328"/>
            <a:chOff x="2371970" y="882003"/>
            <a:chExt cx="2147009" cy="264232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76C97E4-0CF5-4C13-99B4-8DFC4F610735}"/>
                </a:ext>
              </a:extLst>
            </p:cNvPr>
            <p:cNvGrpSpPr/>
            <p:nvPr/>
          </p:nvGrpSpPr>
          <p:grpSpPr>
            <a:xfrm rot="2224062">
              <a:off x="4060447" y="882003"/>
              <a:ext cx="458532" cy="582842"/>
              <a:chOff x="4446197" y="984249"/>
              <a:chExt cx="277787" cy="373817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FB99BE18-A49E-455A-80E2-970D59FAEC7A}"/>
                  </a:ext>
                </a:extLst>
              </p:cNvPr>
              <p:cNvSpPr/>
              <p:nvPr/>
            </p:nvSpPr>
            <p:spPr>
              <a:xfrm rot="16200000">
                <a:off x="4331715" y="1174931"/>
                <a:ext cx="297617" cy="68653"/>
              </a:xfrm>
              <a:prstGeom prst="roundRect">
                <a:avLst>
                  <a:gd name="adj" fmla="val 50000"/>
                </a:avLst>
              </a:pr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7FAF39F7-BC3F-4DFC-81EB-A4ADDBC79919}"/>
                  </a:ext>
                </a:extLst>
              </p:cNvPr>
              <p:cNvSpPr/>
              <p:nvPr/>
            </p:nvSpPr>
            <p:spPr>
              <a:xfrm rot="16200000">
                <a:off x="4439378" y="1098731"/>
                <a:ext cx="297617" cy="68653"/>
              </a:xfrm>
              <a:prstGeom prst="roundRect">
                <a:avLst>
                  <a:gd name="adj" fmla="val 50000"/>
                </a:avLst>
              </a:pr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CD04C87F-E8AE-4AF8-99A5-EF1E69F78BCF}"/>
                  </a:ext>
                </a:extLst>
              </p:cNvPr>
              <p:cNvSpPr/>
              <p:nvPr/>
            </p:nvSpPr>
            <p:spPr>
              <a:xfrm rot="16200000">
                <a:off x="4540849" y="1174931"/>
                <a:ext cx="297617" cy="68653"/>
              </a:xfrm>
              <a:prstGeom prst="roundRect">
                <a:avLst>
                  <a:gd name="adj" fmla="val 50000"/>
                </a:avLst>
              </a:pr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934C5CD-3AE7-4358-A351-F5D38BFAA3FA}"/>
                </a:ext>
              </a:extLst>
            </p:cNvPr>
            <p:cNvGrpSpPr/>
            <p:nvPr/>
          </p:nvGrpSpPr>
          <p:grpSpPr>
            <a:xfrm rot="13104062">
              <a:off x="2371970" y="2941489"/>
              <a:ext cx="458532" cy="582842"/>
              <a:chOff x="4446197" y="984249"/>
              <a:chExt cx="277787" cy="373817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27D6C70-A61A-49CA-97D6-0A905711DA5F}"/>
                  </a:ext>
                </a:extLst>
              </p:cNvPr>
              <p:cNvSpPr/>
              <p:nvPr/>
            </p:nvSpPr>
            <p:spPr>
              <a:xfrm rot="16200000">
                <a:off x="4331715" y="1174931"/>
                <a:ext cx="297617" cy="68653"/>
              </a:xfrm>
              <a:prstGeom prst="roundRect">
                <a:avLst>
                  <a:gd name="adj" fmla="val 50000"/>
                </a:avLst>
              </a:pr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39108CA-691F-4499-8A14-F4FD97ABAC2D}"/>
                  </a:ext>
                </a:extLst>
              </p:cNvPr>
              <p:cNvSpPr/>
              <p:nvPr/>
            </p:nvSpPr>
            <p:spPr>
              <a:xfrm rot="16200000">
                <a:off x="4439378" y="1098731"/>
                <a:ext cx="297617" cy="68653"/>
              </a:xfrm>
              <a:prstGeom prst="roundRect">
                <a:avLst>
                  <a:gd name="adj" fmla="val 50000"/>
                </a:avLst>
              </a:pr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1959F4A-F4A0-4BF7-A213-763861C13784}"/>
                  </a:ext>
                </a:extLst>
              </p:cNvPr>
              <p:cNvSpPr/>
              <p:nvPr/>
            </p:nvSpPr>
            <p:spPr>
              <a:xfrm rot="16200000">
                <a:off x="4540849" y="1174931"/>
                <a:ext cx="297617" cy="68653"/>
              </a:xfrm>
              <a:prstGeom prst="roundRect">
                <a:avLst>
                  <a:gd name="adj" fmla="val 50000"/>
                </a:avLst>
              </a:pr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18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FC881B-12A2-44F6-9FDE-5B8DD2EB980D}"/>
              </a:ext>
            </a:extLst>
          </p:cNvPr>
          <p:cNvSpPr txBox="1"/>
          <p:nvPr/>
        </p:nvSpPr>
        <p:spPr>
          <a:xfrm>
            <a:off x="3094495" y="433853"/>
            <a:ext cx="60030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আত্তীকরণ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E35A2-95BA-4A0C-92DB-B72EF3B01DC1}"/>
              </a:ext>
            </a:extLst>
          </p:cNvPr>
          <p:cNvSpPr txBox="1"/>
          <p:nvPr/>
        </p:nvSpPr>
        <p:spPr>
          <a:xfrm>
            <a:off x="675659" y="4022664"/>
            <a:ext cx="108406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রবং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আয়ত্ত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চিন্তা-চেতনা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আত্তীকৃত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আত্তীকরণের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প্রকৃষ্ট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মানুষের বুদ্ধি-বিবেচনাহীন আচরণ-333246 | জীবনযাপন | কালের কণ্ঠ | kalerkantho">
            <a:extLst>
              <a:ext uri="{FF2B5EF4-FFF2-40B4-BE49-F238E27FC236}">
                <a16:creationId xmlns:a16="http://schemas.microsoft.com/office/drawing/2014/main" id="{A294FE46-21D1-4004-BFAA-4249BBFF5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0" y="1449516"/>
            <a:ext cx="3871644" cy="232782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বগুড়ায় করোনার মধ্যে বিয়ের দাবিতে অনশন, মধ্যরাতে বিয়ে">
            <a:extLst>
              <a:ext uri="{FF2B5EF4-FFF2-40B4-BE49-F238E27FC236}">
                <a16:creationId xmlns:a16="http://schemas.microsoft.com/office/drawing/2014/main" id="{EF5D63BC-BAA5-411B-A644-7106116E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18" y="1449516"/>
            <a:ext cx="3871644" cy="232782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চিন্তা ভাবনা - Photos | Facebook">
            <a:extLst>
              <a:ext uri="{FF2B5EF4-FFF2-40B4-BE49-F238E27FC236}">
                <a16:creationId xmlns:a16="http://schemas.microsoft.com/office/drawing/2014/main" id="{4B4B3FD6-2763-4515-99EE-D32FCFDB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66644" y="1449515"/>
            <a:ext cx="2389583" cy="232782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005C66-48FE-442B-9C45-3FEB613B6F3B}"/>
              </a:ext>
            </a:extLst>
          </p:cNvPr>
          <p:cNvSpPr txBox="1"/>
          <p:nvPr/>
        </p:nvSpPr>
        <p:spPr>
          <a:xfrm>
            <a:off x="3715657" y="433853"/>
            <a:ext cx="476068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F070-402B-4175-898E-FA7253710DDB}"/>
              </a:ext>
            </a:extLst>
          </p:cNvPr>
          <p:cNvSpPr txBox="1"/>
          <p:nvPr/>
        </p:nvSpPr>
        <p:spPr>
          <a:xfrm>
            <a:off x="675659" y="3777342"/>
            <a:ext cx="108406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আচার-আচরণ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লোককাহিনি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লোককলা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ফুটিয়ে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পৃথিবীতে কতগুলো ধর্ম আছে, কোন ধর্মের ধর্মাবলম্বী কত?Primenewsbd">
            <a:extLst>
              <a:ext uri="{FF2B5EF4-FFF2-40B4-BE49-F238E27FC236}">
                <a16:creationId xmlns:a16="http://schemas.microsoft.com/office/drawing/2014/main" id="{FF7042D4-F27B-46AF-9ED4-86025C7FD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2" y="1401097"/>
            <a:ext cx="3551724" cy="239709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শিশুর ঈদের পোশাক - ইনফোপিডিয়া">
            <a:extLst>
              <a:ext uri="{FF2B5EF4-FFF2-40B4-BE49-F238E27FC236}">
                <a16:creationId xmlns:a16="http://schemas.microsoft.com/office/drawing/2014/main" id="{39E9FB51-3F34-44AC-AEFA-75F5CB0D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02" y="1401096"/>
            <a:ext cx="3551724" cy="236595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একতারা নিয়ে এমন দারুণ তথ্য আপনার জানা আছে? | রাজ্য News in Bengali">
            <a:extLst>
              <a:ext uri="{FF2B5EF4-FFF2-40B4-BE49-F238E27FC236}">
                <a16:creationId xmlns:a16="http://schemas.microsoft.com/office/drawing/2014/main" id="{2A7D758D-EB8C-4E4E-B622-3EFDF8074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10" y="1401096"/>
            <a:ext cx="3551724" cy="236595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1EFD26-2E0B-4473-AC21-C58509CC9168}"/>
              </a:ext>
            </a:extLst>
          </p:cNvPr>
          <p:cNvSpPr txBox="1"/>
          <p:nvPr/>
        </p:nvSpPr>
        <p:spPr>
          <a:xfrm>
            <a:off x="2576052" y="433853"/>
            <a:ext cx="703989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9C635-6D80-4A35-A752-F88E1BABA79D}"/>
              </a:ext>
            </a:extLst>
          </p:cNvPr>
          <p:cNvSpPr txBox="1"/>
          <p:nvPr/>
        </p:nvSpPr>
        <p:spPr>
          <a:xfrm>
            <a:off x="675659" y="3777342"/>
            <a:ext cx="108406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ঘটাচ্ছে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বিশ্বপল্লিতে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সাংকৃতিক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ommunication entreprise png 5 » PNG Image">
            <a:extLst>
              <a:ext uri="{FF2B5EF4-FFF2-40B4-BE49-F238E27FC236}">
                <a16:creationId xmlns:a16="http://schemas.microsoft.com/office/drawing/2014/main" id="{270BE266-8D73-48E7-A9F0-B1D71A39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16" y="1342101"/>
            <a:ext cx="4235076" cy="27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net Technology one of the effective media to drive more customers -">
            <a:extLst>
              <a:ext uri="{FF2B5EF4-FFF2-40B4-BE49-F238E27FC236}">
                <a16:creationId xmlns:a16="http://schemas.microsoft.com/office/drawing/2014/main" id="{924C78A2-5C87-473B-B9EC-704FA6A2E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91" y="1342101"/>
            <a:ext cx="3048000" cy="2286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oys and girls read books stock vector. Illustration of character -  146308500">
            <a:extLst>
              <a:ext uri="{FF2B5EF4-FFF2-40B4-BE49-F238E27FC236}">
                <a16:creationId xmlns:a16="http://schemas.microsoft.com/office/drawing/2014/main" id="{C891DE64-4D36-4CB5-8047-CCB6950A2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0"/>
          <a:stretch/>
        </p:blipFill>
        <p:spPr bwMode="auto">
          <a:xfrm>
            <a:off x="2286000" y="424239"/>
            <a:ext cx="7620000" cy="472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D8F755-2E7E-4504-B0D1-50A4C20489A4}"/>
              </a:ext>
            </a:extLst>
          </p:cNvPr>
          <p:cNvSpPr txBox="1"/>
          <p:nvPr/>
        </p:nvSpPr>
        <p:spPr>
          <a:xfrm>
            <a:off x="1724347" y="3983051"/>
            <a:ext cx="8743306" cy="1015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9CBB9-F65F-4539-B7BD-BF101B10891E}"/>
              </a:ext>
            </a:extLst>
          </p:cNvPr>
          <p:cNvSpPr txBox="1"/>
          <p:nvPr/>
        </p:nvSpPr>
        <p:spPr>
          <a:xfrm>
            <a:off x="1161421" y="4865983"/>
            <a:ext cx="93062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সংমিশ্রণ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939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68ACBD-1AE4-454D-8562-A9F572265E65}"/>
              </a:ext>
            </a:extLst>
          </p:cNvPr>
          <p:cNvGrpSpPr/>
          <p:nvPr/>
        </p:nvGrpSpPr>
        <p:grpSpPr>
          <a:xfrm>
            <a:off x="2076525" y="5342980"/>
            <a:ext cx="7144962" cy="776548"/>
            <a:chOff x="2975428" y="5342980"/>
            <a:chExt cx="7144962" cy="77654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939F52-105F-4B69-BF17-04EA7F163F40}"/>
                </a:ext>
              </a:extLst>
            </p:cNvPr>
            <p:cNvSpPr/>
            <p:nvPr/>
          </p:nvSpPr>
          <p:spPr>
            <a:xfrm>
              <a:off x="2975428" y="5342980"/>
              <a:ext cx="7144962" cy="77654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BF2F09-7FD6-4182-87D3-BE62B4CA3580}"/>
                </a:ext>
              </a:extLst>
            </p:cNvPr>
            <p:cNvSpPr txBox="1"/>
            <p:nvPr/>
          </p:nvSpPr>
          <p:spPr>
            <a:xfrm>
              <a:off x="3521759" y="5386386"/>
              <a:ext cx="50952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সংস্কৃতির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নির্দেশক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800D28D-5530-428F-9978-6BD5F384F0D6}"/>
              </a:ext>
            </a:extLst>
          </p:cNvPr>
          <p:cNvGrpSpPr/>
          <p:nvPr/>
        </p:nvGrpSpPr>
        <p:grpSpPr>
          <a:xfrm>
            <a:off x="2076524" y="4207046"/>
            <a:ext cx="7144963" cy="776548"/>
            <a:chOff x="2975427" y="4207046"/>
            <a:chExt cx="7144963" cy="77654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E96F9C-DE74-4548-9F31-339CE1140820}"/>
                </a:ext>
              </a:extLst>
            </p:cNvPr>
            <p:cNvSpPr/>
            <p:nvPr/>
          </p:nvSpPr>
          <p:spPr>
            <a:xfrm>
              <a:off x="2975427" y="4207046"/>
              <a:ext cx="7144963" cy="77654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B64C8C-3B46-49B8-AD0F-96F4DA5546B2}"/>
                </a:ext>
              </a:extLst>
            </p:cNvPr>
            <p:cNvSpPr txBox="1"/>
            <p:nvPr/>
          </p:nvSpPr>
          <p:spPr>
            <a:xfrm>
              <a:off x="3510941" y="4278400"/>
              <a:ext cx="4614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সাংস্কৃতায়ন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40DC60-75F6-4AAF-A403-174619002E92}"/>
              </a:ext>
            </a:extLst>
          </p:cNvPr>
          <p:cNvGrpSpPr/>
          <p:nvPr/>
        </p:nvGrpSpPr>
        <p:grpSpPr>
          <a:xfrm>
            <a:off x="2076525" y="3071112"/>
            <a:ext cx="7144964" cy="776548"/>
            <a:chOff x="2975428" y="3071112"/>
            <a:chExt cx="7144964" cy="7765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7B3D90-F16A-43A1-AC0D-7CAF2BDBD450}"/>
                </a:ext>
              </a:extLst>
            </p:cNvPr>
            <p:cNvSpPr/>
            <p:nvPr/>
          </p:nvSpPr>
          <p:spPr>
            <a:xfrm>
              <a:off x="2975428" y="3071112"/>
              <a:ext cx="7144964" cy="77654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17D74E-BC7D-4E80-AFF3-68392B7CB526}"/>
                </a:ext>
              </a:extLst>
            </p:cNvPr>
            <p:cNvSpPr txBox="1"/>
            <p:nvPr/>
          </p:nvSpPr>
          <p:spPr>
            <a:xfrm>
              <a:off x="3521759" y="3142466"/>
              <a:ext cx="4614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পরিবর্তনশীল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B717B1-5CDE-4937-8B2F-D6355CF1BCA4}"/>
              </a:ext>
            </a:extLst>
          </p:cNvPr>
          <p:cNvGrpSpPr/>
          <p:nvPr/>
        </p:nvGrpSpPr>
        <p:grpSpPr>
          <a:xfrm>
            <a:off x="2076525" y="1935178"/>
            <a:ext cx="7144965" cy="776548"/>
            <a:chOff x="2975428" y="1935178"/>
            <a:chExt cx="7144965" cy="776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3C4184-4326-43D5-8DAC-B946E521BA98}"/>
                </a:ext>
              </a:extLst>
            </p:cNvPr>
            <p:cNvSpPr/>
            <p:nvPr/>
          </p:nvSpPr>
          <p:spPr>
            <a:xfrm>
              <a:off x="2975428" y="1935178"/>
              <a:ext cx="7144965" cy="77654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674FCC-9D71-4F2D-A753-135E76A1D18C}"/>
                </a:ext>
              </a:extLst>
            </p:cNvPr>
            <p:cNvSpPr txBox="1"/>
            <p:nvPr/>
          </p:nvSpPr>
          <p:spPr>
            <a:xfrm>
              <a:off x="3543394" y="1994627"/>
              <a:ext cx="6576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প্রত্যেকটি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সমাজ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দেশের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নিজস্ব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রয়েছে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439E9A-0FD3-40F3-B7E8-75321CB0FA29}"/>
              </a:ext>
            </a:extLst>
          </p:cNvPr>
          <p:cNvSpPr txBox="1"/>
          <p:nvPr/>
        </p:nvSpPr>
        <p:spPr>
          <a:xfrm rot="16200000">
            <a:off x="-1089553" y="3202778"/>
            <a:ext cx="40902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Octagon 13">
            <a:extLst>
              <a:ext uri="{FF2B5EF4-FFF2-40B4-BE49-F238E27FC236}">
                <a16:creationId xmlns:a16="http://schemas.microsoft.com/office/drawing/2014/main" id="{956D089D-BD6F-474F-9A1E-0F5C35BE8F93}"/>
              </a:ext>
            </a:extLst>
          </p:cNvPr>
          <p:cNvSpPr/>
          <p:nvPr/>
        </p:nvSpPr>
        <p:spPr>
          <a:xfrm>
            <a:off x="1508558" y="1755485"/>
            <a:ext cx="1135934" cy="1135934"/>
          </a:xfrm>
          <a:prstGeom prst="octagon">
            <a:avLst>
              <a:gd name="adj" fmla="val 50000"/>
            </a:avLst>
          </a:prstGeom>
          <a:solidFill>
            <a:srgbClr val="002060"/>
          </a:solidFill>
          <a:ln w="53975">
            <a:solidFill>
              <a:schemeClr val="bg1"/>
            </a:solidFill>
          </a:ln>
          <a:effectLst>
            <a:innerShdw blurRad="330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ctagon 15">
            <a:extLst>
              <a:ext uri="{FF2B5EF4-FFF2-40B4-BE49-F238E27FC236}">
                <a16:creationId xmlns:a16="http://schemas.microsoft.com/office/drawing/2014/main" id="{6926D7E7-D4B7-4018-B85B-0249F16F418E}"/>
              </a:ext>
            </a:extLst>
          </p:cNvPr>
          <p:cNvSpPr/>
          <p:nvPr/>
        </p:nvSpPr>
        <p:spPr>
          <a:xfrm>
            <a:off x="1508558" y="2891419"/>
            <a:ext cx="1135934" cy="1135934"/>
          </a:xfrm>
          <a:prstGeom prst="octagon">
            <a:avLst>
              <a:gd name="adj" fmla="val 50000"/>
            </a:avLst>
          </a:prstGeom>
          <a:solidFill>
            <a:srgbClr val="002060"/>
          </a:solidFill>
          <a:ln w="53975">
            <a:solidFill>
              <a:schemeClr val="bg1"/>
            </a:solidFill>
          </a:ln>
          <a:effectLst>
            <a:innerShdw blurRad="330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ctagon 19">
            <a:extLst>
              <a:ext uri="{FF2B5EF4-FFF2-40B4-BE49-F238E27FC236}">
                <a16:creationId xmlns:a16="http://schemas.microsoft.com/office/drawing/2014/main" id="{7FD259B0-8F01-45B8-BDAA-E010E2F790CE}"/>
              </a:ext>
            </a:extLst>
          </p:cNvPr>
          <p:cNvSpPr/>
          <p:nvPr/>
        </p:nvSpPr>
        <p:spPr>
          <a:xfrm>
            <a:off x="1508558" y="4027353"/>
            <a:ext cx="1135934" cy="1135934"/>
          </a:xfrm>
          <a:prstGeom prst="octagon">
            <a:avLst>
              <a:gd name="adj" fmla="val 50000"/>
            </a:avLst>
          </a:prstGeom>
          <a:solidFill>
            <a:srgbClr val="002060"/>
          </a:solidFill>
          <a:ln w="53975">
            <a:solidFill>
              <a:schemeClr val="bg1"/>
            </a:solidFill>
          </a:ln>
          <a:effectLst>
            <a:innerShdw blurRad="330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ctagon 21">
            <a:extLst>
              <a:ext uri="{FF2B5EF4-FFF2-40B4-BE49-F238E27FC236}">
                <a16:creationId xmlns:a16="http://schemas.microsoft.com/office/drawing/2014/main" id="{A976A4E4-4813-4DF6-9409-73E8E8FCA94D}"/>
              </a:ext>
            </a:extLst>
          </p:cNvPr>
          <p:cNvSpPr/>
          <p:nvPr/>
        </p:nvSpPr>
        <p:spPr>
          <a:xfrm>
            <a:off x="1508558" y="5163287"/>
            <a:ext cx="1135934" cy="1135934"/>
          </a:xfrm>
          <a:prstGeom prst="octagon">
            <a:avLst>
              <a:gd name="adj" fmla="val 50000"/>
            </a:avLst>
          </a:prstGeom>
          <a:solidFill>
            <a:srgbClr val="002060"/>
          </a:solidFill>
          <a:ln w="53975">
            <a:solidFill>
              <a:schemeClr val="bg1"/>
            </a:solidFill>
          </a:ln>
          <a:effectLst>
            <a:innerShdw blurRad="330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4C15CF-1D42-4674-BEAC-76A73982D933}"/>
              </a:ext>
            </a:extLst>
          </p:cNvPr>
          <p:cNvGrpSpPr/>
          <p:nvPr/>
        </p:nvGrpSpPr>
        <p:grpSpPr>
          <a:xfrm>
            <a:off x="2076524" y="799244"/>
            <a:ext cx="7144965" cy="776548"/>
            <a:chOff x="2975427" y="799244"/>
            <a:chExt cx="7144965" cy="7765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8D8EE6-E5C8-421F-8602-9850D6963A0D}"/>
                </a:ext>
              </a:extLst>
            </p:cNvPr>
            <p:cNvSpPr/>
            <p:nvPr/>
          </p:nvSpPr>
          <p:spPr>
            <a:xfrm>
              <a:off x="2975427" y="799244"/>
              <a:ext cx="7144965" cy="77654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97246AE-321A-450A-8152-B69349843F7F}"/>
                </a:ext>
              </a:extLst>
            </p:cNvPr>
            <p:cNvSpPr txBox="1"/>
            <p:nvPr/>
          </p:nvSpPr>
          <p:spPr>
            <a:xfrm>
              <a:off x="3521759" y="864352"/>
              <a:ext cx="2956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sp>
        <p:nvSpPr>
          <p:cNvPr id="8" name="Octagon 7">
            <a:extLst>
              <a:ext uri="{FF2B5EF4-FFF2-40B4-BE49-F238E27FC236}">
                <a16:creationId xmlns:a16="http://schemas.microsoft.com/office/drawing/2014/main" id="{134A0ED8-0A41-41F8-AC28-672E9E4ACA5C}"/>
              </a:ext>
            </a:extLst>
          </p:cNvPr>
          <p:cNvSpPr/>
          <p:nvPr/>
        </p:nvSpPr>
        <p:spPr>
          <a:xfrm>
            <a:off x="1508557" y="619551"/>
            <a:ext cx="1135934" cy="1135934"/>
          </a:xfrm>
          <a:prstGeom prst="octagon">
            <a:avLst>
              <a:gd name="adj" fmla="val 50000"/>
            </a:avLst>
          </a:prstGeom>
          <a:solidFill>
            <a:srgbClr val="002060"/>
          </a:solidFill>
          <a:ln w="53975">
            <a:solidFill>
              <a:schemeClr val="bg1"/>
            </a:solidFill>
          </a:ln>
          <a:effectLst>
            <a:innerShdw blurRad="330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artoon Teacher Graphic design Icon - Teachers and students png download -  2479*2738 - Free Transparent png Download. - Clip Art Library">
            <a:extLst>
              <a:ext uri="{FF2B5EF4-FFF2-40B4-BE49-F238E27FC236}">
                <a16:creationId xmlns:a16="http://schemas.microsoft.com/office/drawing/2014/main" id="{2A922B88-EBB1-4388-9B69-D8712CBEB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3209" y="3241439"/>
            <a:ext cx="2947388" cy="325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  <p:bldP spid="2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85470-48CB-41A3-93EF-AD6ABB0ED641}"/>
              </a:ext>
            </a:extLst>
          </p:cNvPr>
          <p:cNvGrpSpPr/>
          <p:nvPr/>
        </p:nvGrpSpPr>
        <p:grpSpPr>
          <a:xfrm>
            <a:off x="1906043" y="5342980"/>
            <a:ext cx="7144962" cy="776548"/>
            <a:chOff x="2975428" y="5342980"/>
            <a:chExt cx="7144962" cy="77654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939F52-105F-4B69-BF17-04EA7F163F40}"/>
                </a:ext>
              </a:extLst>
            </p:cNvPr>
            <p:cNvSpPr/>
            <p:nvPr/>
          </p:nvSpPr>
          <p:spPr>
            <a:xfrm>
              <a:off x="2975428" y="5342980"/>
              <a:ext cx="7144962" cy="77654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BF2F09-7FD6-4182-87D3-BE62B4CA3580}"/>
                </a:ext>
              </a:extLst>
            </p:cNvPr>
            <p:cNvSpPr txBox="1"/>
            <p:nvPr/>
          </p:nvSpPr>
          <p:spPr>
            <a:xfrm>
              <a:off x="3521759" y="5386386"/>
              <a:ext cx="50952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গোটা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কীসে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পরিনত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F9B883-3EDA-444B-B345-F8F5F528A87E}"/>
              </a:ext>
            </a:extLst>
          </p:cNvPr>
          <p:cNvGrpSpPr/>
          <p:nvPr/>
        </p:nvGrpSpPr>
        <p:grpSpPr>
          <a:xfrm>
            <a:off x="1906042" y="4207046"/>
            <a:ext cx="7144963" cy="776548"/>
            <a:chOff x="2975427" y="4207046"/>
            <a:chExt cx="7144963" cy="77654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E96F9C-DE74-4548-9F31-339CE1140820}"/>
                </a:ext>
              </a:extLst>
            </p:cNvPr>
            <p:cNvSpPr/>
            <p:nvPr/>
          </p:nvSpPr>
          <p:spPr>
            <a:xfrm>
              <a:off x="2975427" y="4207046"/>
              <a:ext cx="7144963" cy="77654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7F8387-3AC4-4640-8B5F-0BAEF16A0764}"/>
                </a:ext>
              </a:extLst>
            </p:cNvPr>
            <p:cNvSpPr txBox="1"/>
            <p:nvPr/>
          </p:nvSpPr>
          <p:spPr>
            <a:xfrm>
              <a:off x="3521760" y="4278400"/>
              <a:ext cx="6262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কীভাবে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সংস্কৃতিকে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করছে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61FCB-2814-4BD8-AEEB-FCEEE747F35D}"/>
              </a:ext>
            </a:extLst>
          </p:cNvPr>
          <p:cNvGrpSpPr/>
          <p:nvPr/>
        </p:nvGrpSpPr>
        <p:grpSpPr>
          <a:xfrm>
            <a:off x="1906043" y="3071112"/>
            <a:ext cx="7144964" cy="776548"/>
            <a:chOff x="2975428" y="3071112"/>
            <a:chExt cx="7144964" cy="7765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7B3D90-F16A-43A1-AC0D-7CAF2BDBD450}"/>
                </a:ext>
              </a:extLst>
            </p:cNvPr>
            <p:cNvSpPr/>
            <p:nvPr/>
          </p:nvSpPr>
          <p:spPr>
            <a:xfrm>
              <a:off x="2975428" y="3071112"/>
              <a:ext cx="7144964" cy="77654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17D74E-BC7D-4E80-AFF3-68392B7CB526}"/>
                </a:ext>
              </a:extLst>
            </p:cNvPr>
            <p:cNvSpPr txBox="1"/>
            <p:nvPr/>
          </p:nvSpPr>
          <p:spPr>
            <a:xfrm>
              <a:off x="3521759" y="3142466"/>
              <a:ext cx="4614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সংস্কৃতিক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15CF28-8E9B-4E3C-A971-D238FC328804}"/>
              </a:ext>
            </a:extLst>
          </p:cNvPr>
          <p:cNvGrpSpPr/>
          <p:nvPr/>
        </p:nvGrpSpPr>
        <p:grpSpPr>
          <a:xfrm>
            <a:off x="1906043" y="1935178"/>
            <a:ext cx="7144965" cy="776548"/>
            <a:chOff x="2975428" y="1935178"/>
            <a:chExt cx="7144965" cy="776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3C4184-4326-43D5-8DAC-B946E521BA98}"/>
                </a:ext>
              </a:extLst>
            </p:cNvPr>
            <p:cNvSpPr/>
            <p:nvPr/>
          </p:nvSpPr>
          <p:spPr>
            <a:xfrm>
              <a:off x="2975428" y="1935178"/>
              <a:ext cx="7144965" cy="77654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674FCC-9D71-4F2D-A753-135E76A1D18C}"/>
                </a:ext>
              </a:extLst>
            </p:cNvPr>
            <p:cNvSpPr txBox="1"/>
            <p:nvPr/>
          </p:nvSpPr>
          <p:spPr>
            <a:xfrm>
              <a:off x="3543394" y="1994627"/>
              <a:ext cx="32057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সংস্কৃতির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8D4D1D-D55E-44B7-97F0-B7A646A17F47}"/>
              </a:ext>
            </a:extLst>
          </p:cNvPr>
          <p:cNvGrpSpPr/>
          <p:nvPr/>
        </p:nvGrpSpPr>
        <p:grpSpPr>
          <a:xfrm>
            <a:off x="1906042" y="799244"/>
            <a:ext cx="7144965" cy="776548"/>
            <a:chOff x="2975427" y="799244"/>
            <a:chExt cx="7144965" cy="7765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8D8EE6-E5C8-421F-8602-9850D6963A0D}"/>
                </a:ext>
              </a:extLst>
            </p:cNvPr>
            <p:cNvSpPr/>
            <p:nvPr/>
          </p:nvSpPr>
          <p:spPr>
            <a:xfrm>
              <a:off x="2975427" y="799244"/>
              <a:ext cx="7144965" cy="77654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97246AE-321A-450A-8152-B69349843F7F}"/>
                </a:ext>
              </a:extLst>
            </p:cNvPr>
            <p:cNvSpPr txBox="1"/>
            <p:nvPr/>
          </p:nvSpPr>
          <p:spPr>
            <a:xfrm>
              <a:off x="3521759" y="864352"/>
              <a:ext cx="5234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সাংস্কৃতিক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আত্তীকরণ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</p:grpSp>
      <p:sp>
        <p:nvSpPr>
          <p:cNvPr id="8" name="Octagon 7">
            <a:extLst>
              <a:ext uri="{FF2B5EF4-FFF2-40B4-BE49-F238E27FC236}">
                <a16:creationId xmlns:a16="http://schemas.microsoft.com/office/drawing/2014/main" id="{134A0ED8-0A41-41F8-AC28-672E9E4ACA5C}"/>
              </a:ext>
            </a:extLst>
          </p:cNvPr>
          <p:cNvSpPr/>
          <p:nvPr/>
        </p:nvSpPr>
        <p:spPr>
          <a:xfrm>
            <a:off x="1338076" y="619551"/>
            <a:ext cx="1135934" cy="1135934"/>
          </a:xfrm>
          <a:prstGeom prst="octagon">
            <a:avLst>
              <a:gd name="adj" fmla="val 50000"/>
            </a:avLst>
          </a:prstGeom>
          <a:solidFill>
            <a:srgbClr val="002060"/>
          </a:solidFill>
          <a:ln w="53975">
            <a:solidFill>
              <a:schemeClr val="bg1"/>
            </a:solidFill>
          </a:ln>
          <a:effectLst>
            <a:innerShdw blurRad="330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ctagon 13">
            <a:extLst>
              <a:ext uri="{FF2B5EF4-FFF2-40B4-BE49-F238E27FC236}">
                <a16:creationId xmlns:a16="http://schemas.microsoft.com/office/drawing/2014/main" id="{956D089D-BD6F-474F-9A1E-0F5C35BE8F93}"/>
              </a:ext>
            </a:extLst>
          </p:cNvPr>
          <p:cNvSpPr/>
          <p:nvPr/>
        </p:nvSpPr>
        <p:spPr>
          <a:xfrm>
            <a:off x="1338076" y="1755485"/>
            <a:ext cx="1135934" cy="1135934"/>
          </a:xfrm>
          <a:prstGeom prst="octagon">
            <a:avLst>
              <a:gd name="adj" fmla="val 50000"/>
            </a:avLst>
          </a:prstGeom>
          <a:solidFill>
            <a:srgbClr val="002060"/>
          </a:solidFill>
          <a:ln w="53975">
            <a:solidFill>
              <a:schemeClr val="bg1"/>
            </a:solidFill>
          </a:ln>
          <a:effectLst>
            <a:innerShdw blurRad="330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ctagon 15">
            <a:extLst>
              <a:ext uri="{FF2B5EF4-FFF2-40B4-BE49-F238E27FC236}">
                <a16:creationId xmlns:a16="http://schemas.microsoft.com/office/drawing/2014/main" id="{6926D7E7-D4B7-4018-B85B-0249F16F418E}"/>
              </a:ext>
            </a:extLst>
          </p:cNvPr>
          <p:cNvSpPr/>
          <p:nvPr/>
        </p:nvSpPr>
        <p:spPr>
          <a:xfrm>
            <a:off x="1338076" y="2891419"/>
            <a:ext cx="1135934" cy="1135934"/>
          </a:xfrm>
          <a:prstGeom prst="octagon">
            <a:avLst>
              <a:gd name="adj" fmla="val 50000"/>
            </a:avLst>
          </a:prstGeom>
          <a:solidFill>
            <a:srgbClr val="002060"/>
          </a:solidFill>
          <a:ln w="53975">
            <a:solidFill>
              <a:schemeClr val="bg1"/>
            </a:solidFill>
          </a:ln>
          <a:effectLst>
            <a:innerShdw blurRad="330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ctagon 19">
            <a:extLst>
              <a:ext uri="{FF2B5EF4-FFF2-40B4-BE49-F238E27FC236}">
                <a16:creationId xmlns:a16="http://schemas.microsoft.com/office/drawing/2014/main" id="{7FD259B0-8F01-45B8-BDAA-E010E2F790CE}"/>
              </a:ext>
            </a:extLst>
          </p:cNvPr>
          <p:cNvSpPr/>
          <p:nvPr/>
        </p:nvSpPr>
        <p:spPr>
          <a:xfrm>
            <a:off x="1338076" y="4027353"/>
            <a:ext cx="1135934" cy="1135934"/>
          </a:xfrm>
          <a:prstGeom prst="octagon">
            <a:avLst>
              <a:gd name="adj" fmla="val 50000"/>
            </a:avLst>
          </a:prstGeom>
          <a:solidFill>
            <a:srgbClr val="002060"/>
          </a:solidFill>
          <a:ln w="53975">
            <a:solidFill>
              <a:schemeClr val="bg1"/>
            </a:solidFill>
          </a:ln>
          <a:effectLst>
            <a:innerShdw blurRad="330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9E630A-3C26-457A-AB70-C912F2045E8E}"/>
              </a:ext>
            </a:extLst>
          </p:cNvPr>
          <p:cNvGrpSpPr/>
          <p:nvPr/>
        </p:nvGrpSpPr>
        <p:grpSpPr>
          <a:xfrm>
            <a:off x="1338076" y="5163287"/>
            <a:ext cx="1188316" cy="1141231"/>
            <a:chOff x="2407461" y="5163287"/>
            <a:chExt cx="1188316" cy="1141231"/>
          </a:xfrm>
        </p:grpSpPr>
        <p:sp>
          <p:nvSpPr>
            <p:cNvPr id="22" name="Octagon 21">
              <a:extLst>
                <a:ext uri="{FF2B5EF4-FFF2-40B4-BE49-F238E27FC236}">
                  <a16:creationId xmlns:a16="http://schemas.microsoft.com/office/drawing/2014/main" id="{A976A4E4-4813-4DF6-9409-73E8E8FCA94D}"/>
                </a:ext>
              </a:extLst>
            </p:cNvPr>
            <p:cNvSpPr/>
            <p:nvPr/>
          </p:nvSpPr>
          <p:spPr>
            <a:xfrm>
              <a:off x="2407461" y="5163287"/>
              <a:ext cx="1135934" cy="1135934"/>
            </a:xfrm>
            <a:prstGeom prst="octagon">
              <a:avLst>
                <a:gd name="adj" fmla="val 50000"/>
              </a:avLst>
            </a:prstGeom>
            <a:solidFill>
              <a:srgbClr val="002060"/>
            </a:solidFill>
            <a:ln w="53975">
              <a:solidFill>
                <a:schemeClr val="bg1"/>
              </a:solidFill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63B280-0C81-4AC6-8AE5-22B04ECFFB95}"/>
                </a:ext>
              </a:extLst>
            </p:cNvPr>
            <p:cNvSpPr txBox="1"/>
            <p:nvPr/>
          </p:nvSpPr>
          <p:spPr>
            <a:xfrm>
              <a:off x="2459843" y="5196522"/>
              <a:ext cx="11359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DD088AC-A9A2-4DDB-92A3-67A4ABCD8473}"/>
              </a:ext>
            </a:extLst>
          </p:cNvPr>
          <p:cNvSpPr txBox="1"/>
          <p:nvPr/>
        </p:nvSpPr>
        <p:spPr>
          <a:xfrm rot="16200000">
            <a:off x="-1089553" y="3202778"/>
            <a:ext cx="40902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7" name="Picture 2" descr="Cartoon Teacher Graphic design Icon - Teachers and students png download -  2479*2738 - Free Transparent png Download. - Clip Art Library">
            <a:extLst>
              <a:ext uri="{FF2B5EF4-FFF2-40B4-BE49-F238E27FC236}">
                <a16:creationId xmlns:a16="http://schemas.microsoft.com/office/drawing/2014/main" id="{8BC27F35-4621-4AE5-B741-B3B816F5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3209" y="3241439"/>
            <a:ext cx="2947388" cy="325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4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ED612F-F291-44DB-8B54-3E0AADCB2312}"/>
              </a:ext>
            </a:extLst>
          </p:cNvPr>
          <p:cNvSpPr txBox="1"/>
          <p:nvPr/>
        </p:nvSpPr>
        <p:spPr>
          <a:xfrm>
            <a:off x="725714" y="3667150"/>
            <a:ext cx="1074057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just"/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করছো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30" name="Picture 6" descr="Stay home icon people stay at home Royalty Free Vector Image">
            <a:extLst>
              <a:ext uri="{FF2B5EF4-FFF2-40B4-BE49-F238E27FC236}">
                <a16:creationId xmlns:a16="http://schemas.microsoft.com/office/drawing/2014/main" id="{980BECA9-E78C-4A25-8CD2-9CE239448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t="20663" r="22746" b="29736"/>
          <a:stretch/>
        </p:blipFill>
        <p:spPr bwMode="auto">
          <a:xfrm>
            <a:off x="4852666" y="1219680"/>
            <a:ext cx="2486666" cy="244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A721AA-014A-4BAB-B42D-B9DDBE3FD944}"/>
              </a:ext>
            </a:extLst>
          </p:cNvPr>
          <p:cNvSpPr txBox="1"/>
          <p:nvPr/>
        </p:nvSpPr>
        <p:spPr>
          <a:xfrm>
            <a:off x="4024391" y="447611"/>
            <a:ext cx="4143216" cy="1015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1896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DDC3AF-7A2B-48D8-95E8-DCCBF11F5CAA}"/>
              </a:ext>
            </a:extLst>
          </p:cNvPr>
          <p:cNvSpPr/>
          <p:nvPr/>
        </p:nvSpPr>
        <p:spPr>
          <a:xfrm>
            <a:off x="381000" y="342899"/>
            <a:ext cx="11449050" cy="6229351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t="-9904" b="-53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F2D046-D003-4DAB-A19E-8B05BEA2F902}"/>
              </a:ext>
            </a:extLst>
          </p:cNvPr>
          <p:cNvSpPr txBox="1"/>
          <p:nvPr/>
        </p:nvSpPr>
        <p:spPr>
          <a:xfrm>
            <a:off x="1319364" y="3087737"/>
            <a:ext cx="8496302" cy="377026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6000000"/>
              </a:lightRig>
            </a:scene3d>
            <a:sp3d extrusionH="107950" prstMaterial="dkEdge">
              <a:bevelT w="190500" h="69850" prst="softRound"/>
              <a:bevelB w="158750" h="463550"/>
            </a:sp3d>
          </a:bodyPr>
          <a:lstStyle/>
          <a:p>
            <a:pPr algn="ctr"/>
            <a:r>
              <a:rPr lang="en-US" sz="239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39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83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9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Interesting Indian Village Girl Photos · Pexels · Free Stock Photos">
            <a:extLst>
              <a:ext uri="{FF2B5EF4-FFF2-40B4-BE49-F238E27FC236}">
                <a16:creationId xmlns:a16="http://schemas.microsoft.com/office/drawing/2014/main" id="{A4906296-F7AB-4EFB-82D0-D9929E42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75" y="1573077"/>
            <a:ext cx="3192008" cy="3711846"/>
          </a:xfrm>
          <a:prstGeom prst="rect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Fashion Print Blouses Women Long Style Shirts 2019 Cotton Ladies Tops  Long Sleeve Blusas Femininas Plus Size Women Clothing">
            <a:extLst>
              <a:ext uri="{FF2B5EF4-FFF2-40B4-BE49-F238E27FC236}">
                <a16:creationId xmlns:a16="http://schemas.microsoft.com/office/drawing/2014/main" id="{F777D671-0CF2-4055-890E-FF7E84461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32" y="1573077"/>
            <a:ext cx="3192008" cy="3711846"/>
          </a:xfrm>
          <a:prstGeom prst="rect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12612C-A636-4898-A7C8-ED19EC71FC80}"/>
              </a:ext>
            </a:extLst>
          </p:cNvPr>
          <p:cNvSpPr txBox="1"/>
          <p:nvPr/>
        </p:nvSpPr>
        <p:spPr>
          <a:xfrm>
            <a:off x="1221783" y="418455"/>
            <a:ext cx="9748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E87BB-A1ED-4E73-A598-A5319F789EC4}"/>
              </a:ext>
            </a:extLst>
          </p:cNvPr>
          <p:cNvSpPr txBox="1"/>
          <p:nvPr/>
        </p:nvSpPr>
        <p:spPr>
          <a:xfrm>
            <a:off x="4411851" y="5554511"/>
            <a:ext cx="336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8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গ্রামের স্মৃতি : স্বাস্থ্য">
            <a:extLst>
              <a:ext uri="{FF2B5EF4-FFF2-40B4-BE49-F238E27FC236}">
                <a16:creationId xmlns:a16="http://schemas.microsoft.com/office/drawing/2014/main" id="{C505E474-A860-4C57-8BA6-93242EF9E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44" y="1627322"/>
            <a:ext cx="5058873" cy="3704093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শিশুর হাতে মোবাইল, হতে পারে যে ক্ষতি">
            <a:extLst>
              <a:ext uri="{FF2B5EF4-FFF2-40B4-BE49-F238E27FC236}">
                <a16:creationId xmlns:a16="http://schemas.microsoft.com/office/drawing/2014/main" id="{10478E2C-17BE-45B2-8D1A-9D3A51814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90" y="1627322"/>
            <a:ext cx="5058872" cy="3704093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658FC5-6294-43B6-8AB5-FDEF86B7F442}"/>
              </a:ext>
            </a:extLst>
          </p:cNvPr>
          <p:cNvSpPr txBox="1"/>
          <p:nvPr/>
        </p:nvSpPr>
        <p:spPr>
          <a:xfrm>
            <a:off x="1221783" y="418455"/>
            <a:ext cx="9748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891B3-7EA3-410D-9384-B7D0E196DBD6}"/>
              </a:ext>
            </a:extLst>
          </p:cNvPr>
          <p:cNvSpPr txBox="1"/>
          <p:nvPr/>
        </p:nvSpPr>
        <p:spPr>
          <a:xfrm>
            <a:off x="4411851" y="5423882"/>
            <a:ext cx="336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20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পোশাক – Page 2 – RUPCARE:">
            <a:extLst>
              <a:ext uri="{FF2B5EF4-FFF2-40B4-BE49-F238E27FC236}">
                <a16:creationId xmlns:a16="http://schemas.microsoft.com/office/drawing/2014/main" id="{74C57B80-2A0A-4ED6-8ECB-8ECCA655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51" y="1829559"/>
            <a:ext cx="4538254" cy="3198880"/>
          </a:xfrm>
          <a:prstGeom prst="rect">
            <a:avLst/>
          </a:prstGeom>
          <a:solidFill>
            <a:srgbClr val="FFFFFF">
              <a:shade val="85000"/>
            </a:srgbClr>
          </a:solidFill>
          <a:ln w="857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ফেলে আসা শৈশবের হারিয়ে যাওয়া খেলা...">
            <a:extLst>
              <a:ext uri="{FF2B5EF4-FFF2-40B4-BE49-F238E27FC236}">
                <a16:creationId xmlns:a16="http://schemas.microsoft.com/office/drawing/2014/main" id="{89E92157-C34F-4A19-977E-F470AFD1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35" y="1829560"/>
            <a:ext cx="4538254" cy="3198880"/>
          </a:xfrm>
          <a:prstGeom prst="rect">
            <a:avLst/>
          </a:prstGeom>
          <a:solidFill>
            <a:srgbClr val="FFFFFF">
              <a:shade val="85000"/>
            </a:srgbClr>
          </a:solidFill>
          <a:ln w="857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25B43-92B7-42CA-92DE-5664D7D956AF}"/>
              </a:ext>
            </a:extLst>
          </p:cNvPr>
          <p:cNvSpPr txBox="1"/>
          <p:nvPr/>
        </p:nvSpPr>
        <p:spPr>
          <a:xfrm>
            <a:off x="1221783" y="418455"/>
            <a:ext cx="9748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CB79F-958F-460B-B7AE-9C7971831D2E}"/>
              </a:ext>
            </a:extLst>
          </p:cNvPr>
          <p:cNvSpPr txBox="1"/>
          <p:nvPr/>
        </p:nvSpPr>
        <p:spPr>
          <a:xfrm>
            <a:off x="3877326" y="5454351"/>
            <a:ext cx="444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21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A1D4C8-BDBD-4AE8-B1BD-6C4A21607563}"/>
              </a:ext>
            </a:extLst>
          </p:cNvPr>
          <p:cNvSpPr txBox="1"/>
          <p:nvPr/>
        </p:nvSpPr>
        <p:spPr>
          <a:xfrm>
            <a:off x="1221783" y="418455"/>
            <a:ext cx="9748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B0C2B-F041-4D78-B651-410789C1254E}"/>
              </a:ext>
            </a:extLst>
          </p:cNvPr>
          <p:cNvSpPr txBox="1"/>
          <p:nvPr/>
        </p:nvSpPr>
        <p:spPr>
          <a:xfrm>
            <a:off x="4400550" y="5751976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50" name="Picture 2" descr="How to bring about a change in the culture of an organization?">
            <a:extLst>
              <a:ext uri="{FF2B5EF4-FFF2-40B4-BE49-F238E27FC236}">
                <a16:creationId xmlns:a16="http://schemas.microsoft.com/office/drawing/2014/main" id="{F29E9CAB-0F65-4C66-8D1E-3978AA6E2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2909"/>
          <a:stretch/>
        </p:blipFill>
        <p:spPr bwMode="auto">
          <a:xfrm>
            <a:off x="2431925" y="1320870"/>
            <a:ext cx="7328150" cy="4349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BCFBB4-CD27-4BC9-91AA-A024405B2C68}"/>
              </a:ext>
            </a:extLst>
          </p:cNvPr>
          <p:cNvSpPr txBox="1"/>
          <p:nvPr/>
        </p:nvSpPr>
        <p:spPr>
          <a:xfrm>
            <a:off x="4303173" y="1558052"/>
            <a:ext cx="611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526C744-0E24-4C28-BADC-997DCA0CBEE4}"/>
              </a:ext>
            </a:extLst>
          </p:cNvPr>
          <p:cNvSpPr/>
          <p:nvPr/>
        </p:nvSpPr>
        <p:spPr>
          <a:xfrm>
            <a:off x="1355055" y="364331"/>
            <a:ext cx="1769806" cy="1843246"/>
          </a:xfrm>
          <a:custGeom>
            <a:avLst/>
            <a:gdLst>
              <a:gd name="connsiteX0" fmla="*/ 0 w 1769806"/>
              <a:gd name="connsiteY0" fmla="*/ 0 h 1316852"/>
              <a:gd name="connsiteX1" fmla="*/ 1769806 w 1769806"/>
              <a:gd name="connsiteY1" fmla="*/ 0 h 1316852"/>
              <a:gd name="connsiteX2" fmla="*/ 1769806 w 1769806"/>
              <a:gd name="connsiteY2" fmla="*/ 1316852 h 1316852"/>
              <a:gd name="connsiteX3" fmla="*/ 1644139 w 1769806"/>
              <a:gd name="connsiteY3" fmla="*/ 1240506 h 1316852"/>
              <a:gd name="connsiteX4" fmla="*/ 884903 w 1769806"/>
              <a:gd name="connsiteY4" fmla="*/ 1048261 h 1316852"/>
              <a:gd name="connsiteX5" fmla="*/ 125667 w 1769806"/>
              <a:gd name="connsiteY5" fmla="*/ 1240506 h 1316852"/>
              <a:gd name="connsiteX6" fmla="*/ 0 w 1769806"/>
              <a:gd name="connsiteY6" fmla="*/ 1316852 h 1316852"/>
              <a:gd name="connsiteX7" fmla="*/ 0 w 1769806"/>
              <a:gd name="connsiteY7" fmla="*/ 0 h 13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806" h="1316852">
                <a:moveTo>
                  <a:pt x="0" y="0"/>
                </a:moveTo>
                <a:lnTo>
                  <a:pt x="1769806" y="0"/>
                </a:lnTo>
                <a:lnTo>
                  <a:pt x="1769806" y="1316852"/>
                </a:lnTo>
                <a:lnTo>
                  <a:pt x="1644139" y="1240506"/>
                </a:lnTo>
                <a:cubicBezTo>
                  <a:pt x="1418446" y="1117903"/>
                  <a:pt x="1159808" y="1048261"/>
                  <a:pt x="884903" y="1048261"/>
                </a:cubicBezTo>
                <a:cubicBezTo>
                  <a:pt x="609999" y="1048261"/>
                  <a:pt x="351360" y="1117903"/>
                  <a:pt x="125667" y="1240506"/>
                </a:cubicBezTo>
                <a:lnTo>
                  <a:pt x="0" y="1316852"/>
                </a:lnTo>
                <a:lnTo>
                  <a:pt x="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011170-B129-4A80-AABA-153A53854864}"/>
              </a:ext>
            </a:extLst>
          </p:cNvPr>
          <p:cNvSpPr/>
          <p:nvPr/>
        </p:nvSpPr>
        <p:spPr>
          <a:xfrm>
            <a:off x="1355055" y="4856047"/>
            <a:ext cx="1769806" cy="1630478"/>
          </a:xfrm>
          <a:custGeom>
            <a:avLst/>
            <a:gdLst>
              <a:gd name="connsiteX0" fmla="*/ 0 w 1769806"/>
              <a:gd name="connsiteY0" fmla="*/ 0 h 1034381"/>
              <a:gd name="connsiteX1" fmla="*/ 125667 w 1769806"/>
              <a:gd name="connsiteY1" fmla="*/ 76346 h 1034381"/>
              <a:gd name="connsiteX2" fmla="*/ 884903 w 1769806"/>
              <a:gd name="connsiteY2" fmla="*/ 268591 h 1034381"/>
              <a:gd name="connsiteX3" fmla="*/ 1644139 w 1769806"/>
              <a:gd name="connsiteY3" fmla="*/ 76346 h 1034381"/>
              <a:gd name="connsiteX4" fmla="*/ 1769806 w 1769806"/>
              <a:gd name="connsiteY4" fmla="*/ 0 h 1034381"/>
              <a:gd name="connsiteX5" fmla="*/ 1769806 w 1769806"/>
              <a:gd name="connsiteY5" fmla="*/ 1034381 h 1034381"/>
              <a:gd name="connsiteX6" fmla="*/ 0 w 1769806"/>
              <a:gd name="connsiteY6" fmla="*/ 1034381 h 1034381"/>
              <a:gd name="connsiteX7" fmla="*/ 0 w 1769806"/>
              <a:gd name="connsiteY7" fmla="*/ 0 h 103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806" h="1034381">
                <a:moveTo>
                  <a:pt x="0" y="0"/>
                </a:moveTo>
                <a:lnTo>
                  <a:pt x="125667" y="76346"/>
                </a:lnTo>
                <a:cubicBezTo>
                  <a:pt x="351360" y="198949"/>
                  <a:pt x="609999" y="268591"/>
                  <a:pt x="884903" y="268591"/>
                </a:cubicBezTo>
                <a:cubicBezTo>
                  <a:pt x="1159808" y="268591"/>
                  <a:pt x="1418446" y="198949"/>
                  <a:pt x="1644139" y="76346"/>
                </a:cubicBezTo>
                <a:lnTo>
                  <a:pt x="1769806" y="0"/>
                </a:lnTo>
                <a:lnTo>
                  <a:pt x="1769806" y="1034381"/>
                </a:lnTo>
                <a:lnTo>
                  <a:pt x="0" y="1034381"/>
                </a:lnTo>
                <a:lnTo>
                  <a:pt x="0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78EB92-EA88-4A61-A30A-1C049B51D5BC}"/>
              </a:ext>
            </a:extLst>
          </p:cNvPr>
          <p:cNvSpPr/>
          <p:nvPr/>
        </p:nvSpPr>
        <p:spPr>
          <a:xfrm>
            <a:off x="891141" y="2207577"/>
            <a:ext cx="2648472" cy="2648472"/>
          </a:xfrm>
          <a:prstGeom prst="ellipse">
            <a:avLst/>
          </a:prstGeom>
          <a:solidFill>
            <a:srgbClr val="FFFF00"/>
          </a:solidFill>
          <a:ln w="158750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1559F244-6A70-4E06-87B5-CA20A10D0BE2}"/>
              </a:ext>
            </a:extLst>
          </p:cNvPr>
          <p:cNvSpPr/>
          <p:nvPr/>
        </p:nvSpPr>
        <p:spPr>
          <a:xfrm rot="5400000">
            <a:off x="652522" y="1172796"/>
            <a:ext cx="3174872" cy="155794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23D09-3740-4948-A4B7-13AB7AE29565}"/>
              </a:ext>
            </a:extLst>
          </p:cNvPr>
          <p:cNvSpPr txBox="1"/>
          <p:nvPr/>
        </p:nvSpPr>
        <p:spPr>
          <a:xfrm>
            <a:off x="1072377" y="3360003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51B2232E-76F0-4B40-B8C9-2CAD8B2A1458}"/>
              </a:ext>
            </a:extLst>
          </p:cNvPr>
          <p:cNvSpPr/>
          <p:nvPr/>
        </p:nvSpPr>
        <p:spPr>
          <a:xfrm rot="16200000">
            <a:off x="1245465" y="4713061"/>
            <a:ext cx="1988985" cy="1557942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612FD46-9FB1-4E06-834A-0E5AE79F4E85}"/>
              </a:ext>
            </a:extLst>
          </p:cNvPr>
          <p:cNvSpPr/>
          <p:nvPr/>
        </p:nvSpPr>
        <p:spPr>
          <a:xfrm>
            <a:off x="3553255" y="2204383"/>
            <a:ext cx="7747604" cy="866999"/>
          </a:xfrm>
          <a:custGeom>
            <a:avLst/>
            <a:gdLst>
              <a:gd name="connsiteX0" fmla="*/ 0 w 7747604"/>
              <a:gd name="connsiteY0" fmla="*/ 0 h 866999"/>
              <a:gd name="connsiteX1" fmla="*/ 7314105 w 7747604"/>
              <a:gd name="connsiteY1" fmla="*/ 0 h 866999"/>
              <a:gd name="connsiteX2" fmla="*/ 7747604 w 7747604"/>
              <a:gd name="connsiteY2" fmla="*/ 433500 h 866999"/>
              <a:gd name="connsiteX3" fmla="*/ 7314105 w 7747604"/>
              <a:gd name="connsiteY3" fmla="*/ 866999 h 866999"/>
              <a:gd name="connsiteX4" fmla="*/ 478696 w 7747604"/>
              <a:gd name="connsiteY4" fmla="*/ 866999 h 866999"/>
              <a:gd name="connsiteX5" fmla="*/ 449703 w 7747604"/>
              <a:gd name="connsiteY5" fmla="*/ 754244 h 866999"/>
              <a:gd name="connsiteX6" fmla="*/ 102249 w 7747604"/>
              <a:gd name="connsiteY6" fmla="*/ 112503 h 866999"/>
              <a:gd name="connsiteX7" fmla="*/ 0 w 7747604"/>
              <a:gd name="connsiteY7" fmla="*/ 0 h 8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7604" h="866999">
                <a:moveTo>
                  <a:pt x="0" y="0"/>
                </a:moveTo>
                <a:lnTo>
                  <a:pt x="7314105" y="0"/>
                </a:lnTo>
                <a:lnTo>
                  <a:pt x="7747604" y="433500"/>
                </a:lnTo>
                <a:lnTo>
                  <a:pt x="7314105" y="866999"/>
                </a:lnTo>
                <a:lnTo>
                  <a:pt x="478696" y="866999"/>
                </a:lnTo>
                <a:lnTo>
                  <a:pt x="449703" y="754244"/>
                </a:lnTo>
                <a:cubicBezTo>
                  <a:pt x="375895" y="516944"/>
                  <a:pt x="256691" y="299644"/>
                  <a:pt x="102249" y="112503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4B76F35-7B90-4E52-BD82-D68B674C2B37}"/>
              </a:ext>
            </a:extLst>
          </p:cNvPr>
          <p:cNvSpPr/>
          <p:nvPr/>
        </p:nvSpPr>
        <p:spPr>
          <a:xfrm>
            <a:off x="4019337" y="3154712"/>
            <a:ext cx="7281522" cy="866999"/>
          </a:xfrm>
          <a:custGeom>
            <a:avLst/>
            <a:gdLst>
              <a:gd name="connsiteX0" fmla="*/ 32523 w 7281522"/>
              <a:gd name="connsiteY0" fmla="*/ 0 h 866999"/>
              <a:gd name="connsiteX1" fmla="*/ 6848023 w 7281522"/>
              <a:gd name="connsiteY1" fmla="*/ 0 h 866999"/>
              <a:gd name="connsiteX2" fmla="*/ 7281522 w 7281522"/>
              <a:gd name="connsiteY2" fmla="*/ 433500 h 866999"/>
              <a:gd name="connsiteX3" fmla="*/ 6848023 w 7281522"/>
              <a:gd name="connsiteY3" fmla="*/ 866999 h 866999"/>
              <a:gd name="connsiteX4" fmla="*/ 0 w 7281522"/>
              <a:gd name="connsiteY4" fmla="*/ 866999 h 866999"/>
              <a:gd name="connsiteX5" fmla="*/ 30307 w 7281522"/>
              <a:gd name="connsiteY5" fmla="*/ 749132 h 866999"/>
              <a:gd name="connsiteX6" fmla="*/ 68798 w 7281522"/>
              <a:gd name="connsiteY6" fmla="*/ 367307 h 866999"/>
              <a:gd name="connsiteX7" fmla="*/ 59016 w 7281522"/>
              <a:gd name="connsiteY7" fmla="*/ 173597 h 866999"/>
              <a:gd name="connsiteX8" fmla="*/ 32523 w 7281522"/>
              <a:gd name="connsiteY8" fmla="*/ 0 h 8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1522" h="866999">
                <a:moveTo>
                  <a:pt x="32523" y="0"/>
                </a:moveTo>
                <a:lnTo>
                  <a:pt x="6848023" y="0"/>
                </a:lnTo>
                <a:lnTo>
                  <a:pt x="7281522" y="433500"/>
                </a:lnTo>
                <a:lnTo>
                  <a:pt x="6848023" y="866999"/>
                </a:lnTo>
                <a:lnTo>
                  <a:pt x="0" y="866999"/>
                </a:lnTo>
                <a:lnTo>
                  <a:pt x="30307" y="749132"/>
                </a:lnTo>
                <a:cubicBezTo>
                  <a:pt x="55544" y="625799"/>
                  <a:pt x="68798" y="498101"/>
                  <a:pt x="68798" y="367307"/>
                </a:cubicBezTo>
                <a:cubicBezTo>
                  <a:pt x="68798" y="301910"/>
                  <a:pt x="65485" y="237287"/>
                  <a:pt x="59016" y="173597"/>
                </a:cubicBezTo>
                <a:lnTo>
                  <a:pt x="32523" y="0"/>
                </a:lnTo>
                <a:close/>
              </a:path>
            </a:pathLst>
          </a:custGeom>
          <a:solidFill>
            <a:srgbClr val="CCCC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E21878B-B895-4904-B97B-B9F69C964FF3}"/>
              </a:ext>
            </a:extLst>
          </p:cNvPr>
          <p:cNvSpPr/>
          <p:nvPr/>
        </p:nvSpPr>
        <p:spPr>
          <a:xfrm>
            <a:off x="3418130" y="4099300"/>
            <a:ext cx="7882729" cy="866999"/>
          </a:xfrm>
          <a:custGeom>
            <a:avLst/>
            <a:gdLst>
              <a:gd name="connsiteX0" fmla="*/ 579745 w 7882729"/>
              <a:gd name="connsiteY0" fmla="*/ 0 h 866999"/>
              <a:gd name="connsiteX1" fmla="*/ 7449230 w 7882729"/>
              <a:gd name="connsiteY1" fmla="*/ 0 h 866999"/>
              <a:gd name="connsiteX2" fmla="*/ 7882729 w 7882729"/>
              <a:gd name="connsiteY2" fmla="*/ 433500 h 866999"/>
              <a:gd name="connsiteX3" fmla="*/ 7449230 w 7882729"/>
              <a:gd name="connsiteY3" fmla="*/ 866999 h 866999"/>
              <a:gd name="connsiteX4" fmla="*/ 0 w 7882729"/>
              <a:gd name="connsiteY4" fmla="*/ 866999 h 866999"/>
              <a:gd name="connsiteX5" fmla="*/ 115094 w 7882729"/>
              <a:gd name="connsiteY5" fmla="*/ 762394 h 866999"/>
              <a:gd name="connsiteX6" fmla="*/ 521119 w 7882729"/>
              <a:gd name="connsiteY6" fmla="*/ 160177 h 866999"/>
              <a:gd name="connsiteX7" fmla="*/ 579745 w 7882729"/>
              <a:gd name="connsiteY7" fmla="*/ 0 h 8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2729" h="866999">
                <a:moveTo>
                  <a:pt x="579745" y="0"/>
                </a:moveTo>
                <a:lnTo>
                  <a:pt x="7449230" y="0"/>
                </a:lnTo>
                <a:lnTo>
                  <a:pt x="7882729" y="433500"/>
                </a:lnTo>
                <a:lnTo>
                  <a:pt x="7449230" y="866999"/>
                </a:lnTo>
                <a:lnTo>
                  <a:pt x="0" y="866999"/>
                </a:lnTo>
                <a:lnTo>
                  <a:pt x="115094" y="762394"/>
                </a:lnTo>
                <a:cubicBezTo>
                  <a:pt x="286520" y="590968"/>
                  <a:pt x="425248" y="386843"/>
                  <a:pt x="521119" y="160177"/>
                </a:cubicBezTo>
                <a:lnTo>
                  <a:pt x="579745" y="0"/>
                </a:lnTo>
                <a:close/>
              </a:path>
            </a:pathLst>
          </a:custGeom>
          <a:solidFill>
            <a:srgbClr val="CCCC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5A5C71-40DC-458C-99CA-EB157803AB2E}"/>
              </a:ext>
            </a:extLst>
          </p:cNvPr>
          <p:cNvSpPr txBox="1"/>
          <p:nvPr/>
        </p:nvSpPr>
        <p:spPr>
          <a:xfrm>
            <a:off x="3968007" y="2358258"/>
            <a:ext cx="5887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4A7FE4-7558-48CA-9D24-54E8F5E4778E}"/>
              </a:ext>
            </a:extLst>
          </p:cNvPr>
          <p:cNvSpPr txBox="1"/>
          <p:nvPr/>
        </p:nvSpPr>
        <p:spPr>
          <a:xfrm>
            <a:off x="4116280" y="3096751"/>
            <a:ext cx="6751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0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0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0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0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0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6C88445-ECCC-4289-8EE5-AF202FDDD8D0}"/>
              </a:ext>
            </a:extLst>
          </p:cNvPr>
          <p:cNvSpPr txBox="1"/>
          <p:nvPr/>
        </p:nvSpPr>
        <p:spPr>
          <a:xfrm>
            <a:off x="3938815" y="4047111"/>
            <a:ext cx="6929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2" descr="Teacher PNG">
            <a:extLst>
              <a:ext uri="{FF2B5EF4-FFF2-40B4-BE49-F238E27FC236}">
                <a16:creationId xmlns:a16="http://schemas.microsoft.com/office/drawing/2014/main" id="{C9665CDB-0795-4C42-B81F-B7D9A1A34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148" y="4015678"/>
            <a:ext cx="2507952" cy="31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6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বিলুপ্তির পথে গ্রামীণ ঐতিহ্যের ছনের ঘর">
            <a:extLst>
              <a:ext uri="{FF2B5EF4-FFF2-40B4-BE49-F238E27FC236}">
                <a16:creationId xmlns:a16="http://schemas.microsoft.com/office/drawing/2014/main" id="{5905EB72-B24D-4FC1-9932-1EA61CBBD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8" y="1170679"/>
            <a:ext cx="4667250" cy="2777740"/>
          </a:xfrm>
          <a:prstGeom prst="rect">
            <a:avLst/>
          </a:prstGeom>
          <a:noFill/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Not indigenous enough | Dhaka Tribune">
            <a:extLst>
              <a:ext uri="{FF2B5EF4-FFF2-40B4-BE49-F238E27FC236}">
                <a16:creationId xmlns:a16="http://schemas.microsoft.com/office/drawing/2014/main" id="{04E3A51C-521E-4F65-961C-7E1B22BF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170679"/>
            <a:ext cx="4667250" cy="2777740"/>
          </a:xfrm>
          <a:prstGeom prst="rect">
            <a:avLst/>
          </a:prstGeom>
          <a:noFill/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28FECB-61AE-4BF3-AF11-29BC8290163E}"/>
              </a:ext>
            </a:extLst>
          </p:cNvPr>
          <p:cNvSpPr txBox="1"/>
          <p:nvPr/>
        </p:nvSpPr>
        <p:spPr>
          <a:xfrm>
            <a:off x="2153294" y="345360"/>
            <a:ext cx="8743306" cy="1015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E64718-61B3-48CF-BBAA-3152CFF164EF}"/>
              </a:ext>
            </a:extLst>
          </p:cNvPr>
          <p:cNvSpPr txBox="1"/>
          <p:nvPr/>
        </p:nvSpPr>
        <p:spPr>
          <a:xfrm>
            <a:off x="2051863" y="3948419"/>
            <a:ext cx="315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106B3-337F-479C-A6F1-0C73B9D4280C}"/>
              </a:ext>
            </a:extLst>
          </p:cNvPr>
          <p:cNvSpPr txBox="1"/>
          <p:nvPr/>
        </p:nvSpPr>
        <p:spPr>
          <a:xfrm>
            <a:off x="6985819" y="3948419"/>
            <a:ext cx="315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উপজাতিদের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মাচাং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5553F-8790-46A2-8B3D-FFD57543E889}"/>
              </a:ext>
            </a:extLst>
          </p:cNvPr>
          <p:cNvSpPr txBox="1"/>
          <p:nvPr/>
        </p:nvSpPr>
        <p:spPr>
          <a:xfrm>
            <a:off x="1295399" y="4533194"/>
            <a:ext cx="9601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যেয়ে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সৃষ্টিশীল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অঞ্চলভেদে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232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করোনা: শিশুদের কি বন্ধুদের সঙ্গে খেলতে দেয়া উচিত?">
            <a:extLst>
              <a:ext uri="{FF2B5EF4-FFF2-40B4-BE49-F238E27FC236}">
                <a16:creationId xmlns:a16="http://schemas.microsoft.com/office/drawing/2014/main" id="{046185AE-4BD2-435F-BF5E-C3C20EE4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27" y="1066145"/>
            <a:ext cx="5052628" cy="29122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ফুটবল বিস্ময় মেসির ২৮ তম জন্মদিন || খেলার সময় || Somoynews.tv">
            <a:extLst>
              <a:ext uri="{FF2B5EF4-FFF2-40B4-BE49-F238E27FC236}">
                <a16:creationId xmlns:a16="http://schemas.microsoft.com/office/drawing/2014/main" id="{75F5A224-53D6-4C11-A3AF-D3784D93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3034" y="1062580"/>
            <a:ext cx="5052622" cy="291527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69D098-121D-4325-8F82-0B8D22B5A636}"/>
              </a:ext>
            </a:extLst>
          </p:cNvPr>
          <p:cNvSpPr txBox="1"/>
          <p:nvPr/>
        </p:nvSpPr>
        <p:spPr>
          <a:xfrm>
            <a:off x="2153294" y="286368"/>
            <a:ext cx="8743306" cy="1015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E1EEA-4BC7-4DA7-967D-AFB7BEC5011D}"/>
              </a:ext>
            </a:extLst>
          </p:cNvPr>
          <p:cNvSpPr txBox="1"/>
          <p:nvPr/>
        </p:nvSpPr>
        <p:spPr>
          <a:xfrm>
            <a:off x="1814583" y="3918859"/>
            <a:ext cx="315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2FBDE-BF53-42F2-8EE8-813F8CB0B615}"/>
              </a:ext>
            </a:extLst>
          </p:cNvPr>
          <p:cNvSpPr txBox="1"/>
          <p:nvPr/>
        </p:nvSpPr>
        <p:spPr>
          <a:xfrm>
            <a:off x="6312117" y="3918859"/>
            <a:ext cx="501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হয়েও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খেলায়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B5481-2CA0-4665-8427-94B849219DBE}"/>
              </a:ext>
            </a:extLst>
          </p:cNvPr>
          <p:cNvSpPr txBox="1"/>
          <p:nvPr/>
        </p:nvSpPr>
        <p:spPr>
          <a:xfrm>
            <a:off x="865427" y="4341002"/>
            <a:ext cx="10480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তালমিলিয়ে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প্রজন্মে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96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868</Words>
  <Application>Microsoft Office PowerPoint</Application>
  <PresentationFormat>Widescreen</PresentationFormat>
  <Paragraphs>88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Oxygen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Achintya Mondal</cp:lastModifiedBy>
  <cp:revision>196</cp:revision>
  <dcterms:created xsi:type="dcterms:W3CDTF">2020-11-06T15:56:06Z</dcterms:created>
  <dcterms:modified xsi:type="dcterms:W3CDTF">2020-11-20T11:34:02Z</dcterms:modified>
</cp:coreProperties>
</file>