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3798-CD1B-4A04-89E8-6DD626E4C658}" type="datetimeFigureOut">
              <a:rPr lang="en-US" smtClean="0"/>
              <a:t>21-Nov-20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263-DAE1-4900-A91B-0DAD9771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2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3798-CD1B-4A04-89E8-6DD626E4C658}" type="datetimeFigureOut">
              <a:rPr lang="en-US" smtClean="0"/>
              <a:t>21-Nov-20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263-DAE1-4900-A91B-0DAD9771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7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3798-CD1B-4A04-89E8-6DD626E4C658}" type="datetimeFigureOut">
              <a:rPr lang="en-US" smtClean="0"/>
              <a:t>21-Nov-20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263-DAE1-4900-A91B-0DAD9771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5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3798-CD1B-4A04-89E8-6DD626E4C658}" type="datetimeFigureOut">
              <a:rPr lang="en-US" smtClean="0"/>
              <a:t>21-Nov-20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263-DAE1-4900-A91B-0DAD9771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0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3798-CD1B-4A04-89E8-6DD626E4C658}" type="datetimeFigureOut">
              <a:rPr lang="en-US" smtClean="0"/>
              <a:t>21-Nov-20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263-DAE1-4900-A91B-0DAD9771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3798-CD1B-4A04-89E8-6DD626E4C658}" type="datetimeFigureOut">
              <a:rPr lang="en-US" smtClean="0"/>
              <a:t>21-Nov-20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263-DAE1-4900-A91B-0DAD9771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1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3798-CD1B-4A04-89E8-6DD626E4C658}" type="datetimeFigureOut">
              <a:rPr lang="en-US" smtClean="0"/>
              <a:t>21-Nov-20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263-DAE1-4900-A91B-0DAD9771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0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3798-CD1B-4A04-89E8-6DD626E4C658}" type="datetimeFigureOut">
              <a:rPr lang="en-US" smtClean="0"/>
              <a:t>21-Nov-20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263-DAE1-4900-A91B-0DAD9771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3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3798-CD1B-4A04-89E8-6DD626E4C658}" type="datetimeFigureOut">
              <a:rPr lang="en-US" smtClean="0"/>
              <a:t>21-Nov-20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263-DAE1-4900-A91B-0DAD9771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8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3798-CD1B-4A04-89E8-6DD626E4C658}" type="datetimeFigureOut">
              <a:rPr lang="en-US" smtClean="0"/>
              <a:t>21-Nov-20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263-DAE1-4900-A91B-0DAD9771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73798-CD1B-4A04-89E8-6DD626E4C658}" type="datetimeFigureOut">
              <a:rPr lang="en-US" smtClean="0"/>
              <a:t>21-Nov-20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6263-DAE1-4900-A91B-0DAD9771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7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73798-CD1B-4A04-89E8-6DD626E4C658}" type="datetimeFigureOut">
              <a:rPr lang="en-US" smtClean="0"/>
              <a:t>21-Nov-20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36263-DAE1-4900-A91B-0DAD9771F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7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295"/>
            <a:ext cx="12193057" cy="68037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9493" y="2820861"/>
            <a:ext cx="1178256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16600" dirty="0">
                <a:solidFill>
                  <a:srgbClr val="FFFF00"/>
                </a:solidFill>
                <a:cs typeface="Nikosh" panose="02000000000000000000" pitchFamily="2" charset="0"/>
              </a:rPr>
              <a:t>শুভেচ্ছা রইলো 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7477" y="635590"/>
            <a:ext cx="5558727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স্বরসন্ধির আরও কিছু উদাহরণঃ-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19196" y="1713763"/>
            <a:ext cx="9430774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  +  আ  =  আ                   হিম  +  আলয়   =  হিমালয়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6222" y="2468770"/>
            <a:ext cx="939374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  +  আ  =  আ                  বিদ্যা  +  আলয়  = বিদ্যালয়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6222" y="3324199"/>
            <a:ext cx="9393748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   +   ই   = এ                    শুভ    +   ইচ্ছা   =  শুভেচ্ছা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56222" y="4179628"/>
            <a:ext cx="9393748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   +   উ   =  ও                   সূর্য     +  উদয়   = সূর্যোদয়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56222" y="4934635"/>
            <a:ext cx="9393748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   +   এ   =  ঐ                   জন     +   এক   = জনৈক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56222" y="5689642"/>
            <a:ext cx="9393748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    + ই     = ঈ                    পরি     +   ইক্ষা  = পরীক্ষা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6791048"/>
            <a:chOff x="0" y="0"/>
            <a:chExt cx="9136715" cy="6857999"/>
          </a:xfrm>
          <a:noFill/>
        </p:grpSpPr>
        <p:grpSp>
          <p:nvGrpSpPr>
            <p:cNvPr id="11" name="Group 10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5" name="Group 3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1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2" name="Picture 4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6" name="Group 3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2" name="Group 11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30" name="Picture 2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1" name="Picture 3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3" name="Group 12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1" name="Group 2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2" name="Group 2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4" name="Group 13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6" name="Picture 1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7" name="Picture 1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280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4428" y="509278"/>
            <a:ext cx="10411453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ব্যঞ্জনসন্ধিঃ-  স্বরে আর ব্যঞ্জনে, ব্যঞ্জনে আর ব্যঞ্জনে এবং ব্যঞ্জনে আর স্বরে       মিলিত হয়ে যে সন্ধি হয় তাকে ব্যঞ্জনসন্ধি বলে।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9311" y="2027662"/>
            <a:ext cx="9256541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প্রকৃত বাংলা ব্যঞ্জন সন্ধি সমীভবন এর নিয়মেই হয়ে থাকে।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84020" y="3072546"/>
            <a:ext cx="815797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উদাঃ-    ক্ + অ  = গ            দিক্ + অন্ত = দিগন্ত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84020" y="4047531"/>
            <a:ext cx="823368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ট্ + আ  = ড়            ষট্ + আনন = ষড়ানন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84020" y="4852749"/>
            <a:ext cx="823368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ই  +  ছ  = চ্ছ           পরি + ছদ    = পরিচ্ছদ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84020" y="5657967"/>
            <a:ext cx="8233687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ত্  +  জ  = জ্জ          সৎ  +  জন   =সজ্জন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12132334" cy="6791048"/>
            <a:chOff x="0" y="0"/>
            <a:chExt cx="9136715" cy="6857999"/>
          </a:xfrm>
          <a:noFill/>
        </p:grpSpPr>
        <p:grpSp>
          <p:nvGrpSpPr>
            <p:cNvPr id="10" name="Group 9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4" name="Group 33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1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5" name="Group 34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1" name="Group 10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8" name="Group 27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9" name="Picture 2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0" name="Picture 2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2" name="Group 11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0" name="Group 1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3" name="Group 12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4" name="Group 1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5" name="Picture 1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6" name="Picture 1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71963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6161" y="649238"/>
            <a:ext cx="10508776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বিসর্গ সন্ধিঃ-  সংস্কৃত সন্ধির নিয়মে পদের অন্তস্থিত র্ ও স্  অনেক ক্ষেত্রে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অঘোষ উষ্মধ্বনি অর্থাৎ  হ ধ্বনিরুপে উচ্চারিত হয় এবং তা বিসর্গ (ঃ) রুপে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লেখা হয়।   বিসর্গ সন্ধি ব্যঞ্জন সন্ধির অন্তর্গত ।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41611" y="2551837"/>
            <a:ext cx="10508776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বিসর্গসন্ধি কে দুইভাগে ভাগ করা হয়েছে, যথা – ক)  র্-জাত  বিসর্গ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খ)  স্-জাত  বিসর্গ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41611" y="4010967"/>
            <a:ext cx="1050877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র্- জাত বিসর্গ – র্ স্থানে যে বিসর্গ হয় তাকে র্ – জাত  বিসর্গ বলে,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যেমন-- অন্তর - অন্তঃ  ,  প্রান্তর- প্রাতঃ , পুনর – পুনঃ 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1611" y="5374563"/>
            <a:ext cx="10508776" cy="147732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স্- জাত বিসর্গ – স্ স্থানে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বিসর্গ হয় তাকে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জাত  বিসর্গ বলে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যেমন– নমস্- নমঃ ,  পুরস্- পুরঃ ,  শিরস্- শিরঃ ।  </a:t>
            </a:r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-1" y="-1"/>
            <a:ext cx="12192000" cy="7165075"/>
            <a:chOff x="0" y="0"/>
            <a:chExt cx="9136715" cy="6857999"/>
          </a:xfrm>
          <a:noFill/>
        </p:grpSpPr>
        <p:grpSp>
          <p:nvGrpSpPr>
            <p:cNvPr id="8" name="Group 7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2" name="Group 31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3" name="Group 32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6" name="Group 25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7" name="Picture 2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8" name="Picture 2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8" name="Group 17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1" name="Group 10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2" name="Group 11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6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3" name="Picture 1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4" name="Picture 1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133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534" y="0"/>
            <a:ext cx="12096466" cy="6791048"/>
            <a:chOff x="0" y="0"/>
            <a:chExt cx="9136715" cy="6857999"/>
          </a:xfrm>
          <a:noFill/>
        </p:grpSpPr>
        <p:grpSp>
          <p:nvGrpSpPr>
            <p:cNvPr id="3" name="Group 2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7" name="Group 26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8" name="Group 27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" name="Group 3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1" name="Group 20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2" name="Picture 2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3" name="Picture 2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3" name="Group 1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6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7" name="Group 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0" name="Picture 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1" name="Picture 1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8" name="Picture 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9" name="Picture 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2324384" y="619467"/>
            <a:ext cx="519553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বিসর্গসন্ধির আরও কিছু উদাহরণঃ-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19537" y="1412060"/>
            <a:ext cx="9371376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ততঃ + অধিক  = ততোধিক  ,         মনঃ  + রম  = মনোরম ।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561033" y="2278057"/>
            <a:ext cx="952094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  + আয়   = পুনরায়  ,             অহঃ  + রহ   = অহরহ ।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561033" y="3202921"/>
            <a:ext cx="9520949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আশীঃ + বাদ   = আশীর্বাদ ,           নিঃ    +  রব   = নীরব 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19537" y="4033646"/>
            <a:ext cx="9262194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দুঃ   +  থ    =  দুস্থ   ,                অহঃ  + নিশা = অহর্নিশ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561033" y="5061895"/>
            <a:ext cx="9520949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ভাঃ   + কর   =  ভাস্কর ,               দূঃ   +  যোগ  = দূর্যোগ 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5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7360" y="1339541"/>
            <a:ext cx="5053759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বাড়ির কাজ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869743" y="2518981"/>
            <a:ext cx="8911988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 সন্ধি  কাহাকে বলে ? উদাহরণ দাও।</a:t>
            </a:r>
          </a:p>
          <a:p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 সংস্কৃত সন্ধি কত প্রকার ? কি কি , প্রত্যেকটির ৩টি </a:t>
            </a:r>
          </a:p>
          <a:p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করে নিয়ম সহ উদাহরণ দাও ।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0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3446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1199" y="672536"/>
            <a:ext cx="12193057" cy="680372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73207" y="2967335"/>
            <a:ext cx="1100009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7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5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5720" y="2382055"/>
            <a:ext cx="96626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আবু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ইউছুপ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মোঃ</a:t>
            </a:r>
            <a:r>
              <a:rPr lang="hi-IN" sz="36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আমজাদ হোসেন</a:t>
            </a:r>
          </a:p>
          <a:p>
            <a:pPr lvl="0" algn="ctr"/>
            <a:r>
              <a:rPr lang="bn-BD" sz="36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সহঃ প্র</a:t>
            </a:r>
            <a:r>
              <a:rPr lang="en-US" sz="3600" dirty="0" err="1">
                <a:solidFill>
                  <a:srgbClr val="002060"/>
                </a:solidFill>
                <a:latin typeface="Nikosh" panose="02000000000000000000" pitchFamily="2" charset="0"/>
                <a:ea typeface="Calibri" panose="020F0502020204030204" pitchFamily="34" charset="0"/>
                <a:cs typeface="Nikosh" panose="02000000000000000000" pitchFamily="2" charset="0"/>
              </a:rPr>
              <a:t>ধা</a:t>
            </a:r>
            <a:r>
              <a:rPr lang="en-US" sz="36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শি</a:t>
            </a:r>
            <a:r>
              <a:rPr lang="en-US" sz="3600" dirty="0" err="1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ক্ষক</a:t>
            </a:r>
            <a:endParaRPr lang="bn-BD" sz="3600" dirty="0">
              <a:solidFill>
                <a:srgbClr val="002060"/>
              </a:solidFill>
              <a:ea typeface="Calibri" panose="020F0502020204030204" pitchFamily="34" charset="0"/>
              <a:cs typeface="Nikosh" panose="02000000000000000000" pitchFamily="2" charset="0"/>
            </a:endParaRPr>
          </a:p>
          <a:p>
            <a:pPr lvl="0"/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   </a:t>
            </a:r>
            <a:r>
              <a:rPr lang="bn-BD" sz="36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শার্শা সরকারি পাইলট মডেল মাধ্যমিক বিদ্যালয়</a:t>
            </a:r>
          </a:p>
          <a:p>
            <a:pPr lvl="0"/>
            <a:r>
              <a:rPr lang="bn-BD" sz="36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</a:t>
            </a:r>
            <a:r>
              <a:rPr lang="en-US" sz="36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            </a:t>
            </a:r>
            <a:r>
              <a:rPr lang="bn-BD" sz="3600" dirty="0">
                <a:solidFill>
                  <a:srgbClr val="00206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শার্শা ,                                        যশোর।</a:t>
            </a:r>
          </a:p>
          <a:p>
            <a:pPr lvl="0"/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E</a:t>
            </a:r>
            <a:r>
              <a:rPr lang="bn-BD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mail:-amzadspt@gmail.com / </a:t>
            </a:r>
            <a:r>
              <a:rPr lang="en-US" sz="3200" dirty="0" err="1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মোবাঃ</a:t>
            </a:r>
            <a:r>
              <a:rPr lang="en-US" sz="32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 ০১৯২৫২০৯৬১১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4683" y="747974"/>
            <a:ext cx="3358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800" dirty="0">
                <a:solidFill>
                  <a:srgbClr val="FF0000"/>
                </a:solidFill>
                <a:ea typeface="Calibri" panose="020F0502020204030204" pitchFamily="34" charset="0"/>
                <a:cs typeface="Nikosh" panose="02000000000000000000" pitchFamily="2" charset="0"/>
              </a:rPr>
              <a:t>শিক্ষক পরিচিতি </a:t>
            </a:r>
            <a:endParaRPr lang="en-US" sz="54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0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771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5" y="832513"/>
            <a:ext cx="11109277" cy="5036024"/>
          </a:xfrm>
          <a:prstGeom prst="rect">
            <a:avLst/>
          </a:prstGeom>
          <a:ln>
            <a:solidFill>
              <a:srgbClr val="5B9BD5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07325" y="113562"/>
            <a:ext cx="1110927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জাতীয় দৃশ্য আমরা কখন দেখতে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পাই বা কী বলে?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420" y="5941157"/>
            <a:ext cx="1196908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একাধিক ব্যক্তি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 দেশের মধ্যে যৌক্তিক চুক্তির মাধ্যমে সমঝোতা বা মিলন হলে।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1" y="1353897"/>
            <a:ext cx="9266830" cy="421715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85283" y="66952"/>
            <a:ext cx="12310281" cy="6791048"/>
            <a:chOff x="0" y="0"/>
            <a:chExt cx="9136715" cy="6857999"/>
          </a:xfrm>
          <a:noFill/>
        </p:grpSpPr>
        <p:grpSp>
          <p:nvGrpSpPr>
            <p:cNvPr id="5" name="Group 4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9" name="Group 28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0" name="Group 29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4" name="Picture 23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7" name="Group 6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5" name="Group 14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9" name="Group 8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0" name="Picture 9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1745386" y="344978"/>
            <a:ext cx="3236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u="sng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225400" y="4289524"/>
            <a:ext cx="2533771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4092" y="0"/>
            <a:ext cx="11148646" cy="6791048"/>
            <a:chOff x="0" y="0"/>
            <a:chExt cx="9136715" cy="6857999"/>
          </a:xfrm>
          <a:noFill/>
        </p:grpSpPr>
        <p:grpSp>
          <p:nvGrpSpPr>
            <p:cNvPr id="3" name="Group 2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7" name="Group 26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8" name="Group 27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" name="Group 3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1" name="Group 20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2" name="Picture 2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3" name="Picture 2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3" name="Group 1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6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7" name="Group 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0" name="Picture 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1" name="Picture 1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8" name="Picture 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9" name="Picture 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1433015" y="3055955"/>
            <a:ext cx="9568865" cy="280076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সন্ধি কাকে বলে তা বলতে পারবে।</a:t>
            </a:r>
          </a:p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সন্ধির প্রকারভেদ বলতে পারবে।</a:t>
            </a:r>
          </a:p>
          <a:p>
            <a:pPr lvl="0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বিভিন্ন ধরনের সন্ধির উদাহরণ দিতে পারবে।</a:t>
            </a:r>
          </a:p>
          <a:p>
            <a:pPr lvl="0"/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98679" y="869456"/>
            <a:ext cx="4230806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</a:t>
            </a:r>
          </a:p>
          <a:p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18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42" y="1400991"/>
            <a:ext cx="7069540" cy="41079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3581" y="5458408"/>
            <a:ext cx="10112991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১৯৭১ সালের পূর্ব পাকিস্তান (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বাংলাদেশ) ও পাকিস্তান এর মধ্যে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 সন্ধি” 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7542" y="627797"/>
            <a:ext cx="706954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দৃশ্যটি কোন ঘটনার কথা  স্বরণ করে?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" y="0"/>
            <a:ext cx="12419463" cy="6791048"/>
            <a:chOff x="0" y="0"/>
            <a:chExt cx="9136715" cy="6857999"/>
          </a:xfrm>
          <a:noFill/>
        </p:grpSpPr>
        <p:grpSp>
          <p:nvGrpSpPr>
            <p:cNvPr id="6" name="Group 5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0" name="Group 29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7" name="Group 6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4" name="Group 23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5" name="Picture 24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6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8" name="Group 7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6" name="Group 15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0" name="Group 9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3" name="Picture 1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1" name="Picture 10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2" name="Picture 1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899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645015" y="554819"/>
            <a:ext cx="2342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 সঙ্গাঃ-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588" y="1201150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সন্নিহিত পাশাপাশি দুটি ধ্বনির  মিলনের নাম ‘ সন্ধি ’ । 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 + আলয় = হিমালয় , আশা + অতীত = আশাতীত ।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28298" y="2655459"/>
            <a:ext cx="10085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 উদ্দেশ্যঃ-</a:t>
            </a:r>
          </a:p>
          <a:p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স্বাভাবিক উচ্চারণে  সহজপ্রবনতা ,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 ও অতীত উচ্চারণে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আয়াস প্রয়োজন ‘আশাতীত’ তার চেয়ে অল্প আয়াসে উচ্চারিত হয়।  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8298" y="4786742"/>
            <a:ext cx="98809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খ) ধ্বনিগত মাধুর্য সম্পাদন,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 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  আলয় বলতে যেরুপ শোনা</a:t>
            </a:r>
          </a:p>
          <a:p>
            <a:pPr lvl="0"/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যায়, ‘হিমালয়’ তার চেয়ে সহজ উচ্চারণ ও শ্রুতি মধুর। 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351224" cy="6791048"/>
            <a:chOff x="0" y="0"/>
            <a:chExt cx="9136715" cy="6857999"/>
          </a:xfrm>
          <a:noFill/>
        </p:grpSpPr>
        <p:grpSp>
          <p:nvGrpSpPr>
            <p:cNvPr id="7" name="Group 6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1" name="Group 30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7" name="Picture 3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8" name="Picture 3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2" name="Group 31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8" name="Group 7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6" name="Picture 25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7" name="Picture 26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9" name="Group 8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7" name="Group 16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3" name="Picture 2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0" name="Group 9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1" name="Group 10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4" name="Picture 1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6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2" name="Picture 1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3" name="Picture 1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0163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0"/>
            <a:ext cx="12405815" cy="6791048"/>
            <a:chOff x="0" y="0"/>
            <a:chExt cx="9136715" cy="6857999"/>
          </a:xfrm>
          <a:noFill/>
        </p:grpSpPr>
        <p:grpSp>
          <p:nvGrpSpPr>
            <p:cNvPr id="3" name="Group 2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27" name="Group 26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32" name="Picture 3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3" name="Picture 3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8" name="Group 27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1" name="Picture 3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4" name="Group 3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21" name="Group 20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4" name="Picture 2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22" name="Picture 2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23" name="Picture 2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13" name="Group 1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18" name="Picture 1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9" name="Picture 1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15" name="Picture 1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6" name="Picture 1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7" name="Picture 1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6" name="Group 5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7" name="Group 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10" name="Picture 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1" name="Picture 1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12" name="Picture 1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8" name="Picture 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9" name="Picture 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4681898" y="735583"/>
            <a:ext cx="313827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সন্ধির প্রকারভেদঃ-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419367" y="1986291"/>
            <a:ext cx="8774629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 ভাষার সন্ধি দুই প্রকার, যথাঃ-   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    স্বরসন্ধি</a:t>
            </a:r>
          </a:p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খ)     ব্যঞ্জনসন্ধি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19368" y="3848589"/>
            <a:ext cx="8774628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তৎসম ভাষার সন্ধি তিন প্রকার, 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যথাঃ-   ক)    স্বরসন্ধি 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খ)    ব্যঞ্জনসন্ধি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ও  গ) বিসর্গসন্ধি ।	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2650" y="744773"/>
            <a:ext cx="158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07964" y="744773"/>
            <a:ext cx="9010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স্বরধ্বনির সাথে স্বরধ্বনি মিলে যে সন্ধি হয় তাকে স্বরসন্ধি বলে।  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2549" y="1751224"/>
            <a:ext cx="2127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নব+অ+অন্ন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69046" y="1751224"/>
            <a:ext cx="1104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নবান্ন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8076" y="1729307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 + অন্ন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7" y="2646916"/>
            <a:ext cx="3166281" cy="2511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1" y="2646916"/>
            <a:ext cx="3085062" cy="2511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7" r="32967" b="29892"/>
          <a:stretch/>
        </p:blipFill>
        <p:spPr>
          <a:xfrm>
            <a:off x="8128890" y="2646916"/>
            <a:ext cx="3185103" cy="25119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5692" y="5578301"/>
            <a:ext cx="9163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   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অন্ন 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63773" y="0"/>
            <a:ext cx="12665122" cy="6791048"/>
            <a:chOff x="0" y="0"/>
            <a:chExt cx="9136715" cy="6857999"/>
          </a:xfrm>
          <a:noFill/>
        </p:grpSpPr>
        <p:grpSp>
          <p:nvGrpSpPr>
            <p:cNvPr id="13" name="Group 12"/>
            <p:cNvGrpSpPr/>
            <p:nvPr/>
          </p:nvGrpSpPr>
          <p:grpSpPr>
            <a:xfrm>
              <a:off x="304800" y="0"/>
              <a:ext cx="8610600" cy="533400"/>
              <a:chOff x="0" y="0"/>
              <a:chExt cx="7044411" cy="394970"/>
            </a:xfrm>
            <a:grpFill/>
          </p:grpSpPr>
          <p:grpSp>
            <p:nvGrpSpPr>
              <p:cNvPr id="37" name="Group 36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42" name="Picture 4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3" name="Picture 42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4" name="Picture 4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38" name="Group 37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39" name="Picture 3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0" name="Picture 3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41" name="Picture 4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4" name="Group 13"/>
            <p:cNvGrpSpPr/>
            <p:nvPr/>
          </p:nvGrpSpPr>
          <p:grpSpPr>
            <a:xfrm>
              <a:off x="0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31" name="Group 30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34" name="Picture 33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5" name="Picture 3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6" name="Picture 3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32" name="Picture 31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33" name="Picture 32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grpSp>
          <p:nvGrpSpPr>
            <p:cNvPr id="15" name="Group 14"/>
            <p:cNvGrpSpPr/>
            <p:nvPr/>
          </p:nvGrpSpPr>
          <p:grpSpPr>
            <a:xfrm rot="10800000">
              <a:off x="202808" y="6324599"/>
              <a:ext cx="8712592" cy="533400"/>
              <a:chOff x="0" y="0"/>
              <a:chExt cx="7044411" cy="394970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3723437" y="0"/>
                <a:ext cx="3320974" cy="394970"/>
                <a:chOff x="0" y="0"/>
                <a:chExt cx="4220972" cy="394970"/>
              </a:xfrm>
              <a:grpFill/>
            </p:grpSpPr>
            <p:pic>
              <p:nvPicPr>
                <p:cNvPr id="28" name="Picture 27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9" name="Picture 28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30" name="Picture 2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0" y="0"/>
                <a:ext cx="3730726" cy="394970"/>
                <a:chOff x="0" y="0"/>
                <a:chExt cx="4220972" cy="394970"/>
              </a:xfrm>
              <a:grpFill/>
            </p:grpSpPr>
            <p:pic>
              <p:nvPicPr>
                <p:cNvPr id="25" name="Picture 24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6" name="Picture 25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7" name="Picture 26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</p:grpSp>
        <p:grpSp>
          <p:nvGrpSpPr>
            <p:cNvPr id="16" name="Group 15"/>
            <p:cNvGrpSpPr/>
            <p:nvPr/>
          </p:nvGrpSpPr>
          <p:grpSpPr>
            <a:xfrm rot="10800000">
              <a:off x="8603314" y="280767"/>
              <a:ext cx="533401" cy="6272433"/>
              <a:chOff x="107355" y="280767"/>
              <a:chExt cx="533401" cy="7093211"/>
            </a:xfrm>
            <a:grpFill/>
          </p:grpSpPr>
          <p:grpSp>
            <p:nvGrpSpPr>
              <p:cNvPr id="17" name="Group 16"/>
              <p:cNvGrpSpPr/>
              <p:nvPr/>
            </p:nvGrpSpPr>
            <p:grpSpPr>
              <a:xfrm rot="16200000">
                <a:off x="-1655609" y="2043732"/>
                <a:ext cx="4059329" cy="533400"/>
                <a:chOff x="0" y="0"/>
                <a:chExt cx="4220972" cy="394970"/>
              </a:xfrm>
              <a:grpFill/>
            </p:grpSpPr>
            <p:pic>
              <p:nvPicPr>
                <p:cNvPr id="20" name="Picture 19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16352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1" name="Picture 20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pic>
              <p:nvPicPr>
                <p:cNvPr id="22" name="Picture 21" descr="C:\Users\Asus\Desktop\New folder\free-clipart-watercolor-flower-15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518" y="0"/>
                  <a:ext cx="1404620" cy="394970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</p:grpSp>
          <p:pic>
            <p:nvPicPr>
              <p:cNvPr id="18" name="Picture 17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4823236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  <p:pic>
            <p:nvPicPr>
              <p:cNvPr id="19" name="Picture 18" descr="C:\Users\Asus\Desktop\New folder\free-clipart-watercolor-flower-15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-384695" y="6348529"/>
                <a:ext cx="1517499" cy="533400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1031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632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</dc:creator>
  <cp:lastModifiedBy>anwar</cp:lastModifiedBy>
  <cp:revision>24</cp:revision>
  <dcterms:created xsi:type="dcterms:W3CDTF">2020-11-20T14:46:31Z</dcterms:created>
  <dcterms:modified xsi:type="dcterms:W3CDTF">2020-11-21T04:46:14Z</dcterms:modified>
</cp:coreProperties>
</file>