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7" r:id="rId3"/>
    <p:sldId id="265" r:id="rId4"/>
    <p:sldId id="283" r:id="rId5"/>
    <p:sldId id="271" r:id="rId6"/>
    <p:sldId id="281" r:id="rId7"/>
    <p:sldId id="286" r:id="rId8"/>
    <p:sldId id="288" r:id="rId9"/>
    <p:sldId id="290" r:id="rId10"/>
    <p:sldId id="284" r:id="rId11"/>
    <p:sldId id="301" r:id="rId12"/>
    <p:sldId id="302" r:id="rId13"/>
    <p:sldId id="304" r:id="rId14"/>
    <p:sldId id="303" r:id="rId15"/>
    <p:sldId id="294" r:id="rId16"/>
    <p:sldId id="278" r:id="rId17"/>
    <p:sldId id="296" r:id="rId18"/>
    <p:sldId id="297" r:id="rId19"/>
    <p:sldId id="279" r:id="rId20"/>
    <p:sldId id="274" r:id="rId21"/>
    <p:sldId id="275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B2B76-532D-484A-9B8D-847F963CAAF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1E247-3529-4F1A-83E0-A700666FC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9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1E247-3529-4F1A-83E0-A700666FCE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9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7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FBEA8-14A8-4892-A0C2-DED5BD019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9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3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1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1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4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7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36EA-15F5-4BAC-BDEC-FE45D55B3AD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A45A-D4C3-468C-B2B4-DFB4224A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14853" y="5502729"/>
            <a:ext cx="857247" cy="521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7066" r="3666" b="5770"/>
          <a:stretch/>
        </p:blipFill>
        <p:spPr>
          <a:xfrm>
            <a:off x="2921822" y="2215252"/>
            <a:ext cx="6380708" cy="398079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23066" y="522481"/>
            <a:ext cx="686684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রসায়ন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অভিনন্দন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548" y="1382355"/>
            <a:ext cx="9196818" cy="5078313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তাপমত্রায় ১ লিটার আয়তনের দ্রবণে দ্রবীভূত দ্রবের মোল</a:t>
            </a: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সংখ্যাকে দ্রবণের মোলা</a:t>
            </a: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টি/ঘনমাত্রা বলে।</a:t>
            </a: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একে 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প্রকাশ করা হয়। </a:t>
            </a:r>
            <a:endParaRPr lang="bn-BD" sz="3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১লিটার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আয়তনের দ্রবণে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মোল </a:t>
            </a:r>
            <a:r>
              <a:rPr lang="bn-IN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দ্রবীভূত থাকলে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 দ্রবণের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মোলারিটি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0.5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তাহলে ঐ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সেমিমোলার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দ্রবণের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0.1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দ্রবীভুত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ডেসিমোলার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8548" y="553510"/>
            <a:ext cx="6005015" cy="707886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দ্রবণের মোলারিটি বলতে কি বুঝ?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187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280" y="6485710"/>
            <a:ext cx="11556669" cy="457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71901" y="354608"/>
            <a:ext cx="6324600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মোলারিটির দ্রবণ প্রস্তুতকরণঃ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34316" y="2012269"/>
            <a:ext cx="1262435" cy="4217532"/>
            <a:chOff x="1565152" y="1651378"/>
            <a:chExt cx="1190126" cy="42337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51" t="8895" r="26502"/>
            <a:stretch/>
          </p:blipFill>
          <p:spPr>
            <a:xfrm>
              <a:off x="1565152" y="1651378"/>
              <a:ext cx="1190126" cy="4233792"/>
            </a:xfrm>
            <a:prstGeom prst="rect">
              <a:avLst/>
            </a:prstGeom>
            <a:ln w="3175" cap="sq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Oval 8"/>
            <p:cNvSpPr/>
            <p:nvPr/>
          </p:nvSpPr>
          <p:spPr>
            <a:xfrm>
              <a:off x="2002980" y="3316406"/>
              <a:ext cx="303491" cy="203669"/>
            </a:xfrm>
            <a:prstGeom prst="ellipse">
              <a:avLst/>
            </a:prstGeom>
            <a:ln w="31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50203" y="2012269"/>
            <a:ext cx="1596227" cy="4177625"/>
            <a:chOff x="3506132" y="2060726"/>
            <a:chExt cx="1596227" cy="417762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4" t="-995" r="35406" b="995"/>
            <a:stretch/>
          </p:blipFill>
          <p:spPr>
            <a:xfrm>
              <a:off x="3506132" y="2060726"/>
              <a:ext cx="1596227" cy="4177625"/>
            </a:xfrm>
            <a:prstGeom prst="rect">
              <a:avLst/>
            </a:prstGeom>
            <a:ln w="317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4136591" y="3545909"/>
              <a:ext cx="303491" cy="203669"/>
            </a:xfrm>
            <a:prstGeom prst="ellipse">
              <a:avLst/>
            </a:prstGeom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entagon 12"/>
          <p:cNvSpPr/>
          <p:nvPr/>
        </p:nvSpPr>
        <p:spPr>
          <a:xfrm>
            <a:off x="1897040" y="1191228"/>
            <a:ext cx="8898339" cy="672354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প্রথমতঃ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আয়তনের আয়তনিক ফ্লাক্স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বাছাই করতে হবে।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980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280" y="6485710"/>
            <a:ext cx="11556669" cy="457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71901" y="354608"/>
            <a:ext cx="6324600" cy="7078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মোলারিটির দ্রবণ প্রস্তুতকরণঃ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470569" y="1150440"/>
            <a:ext cx="8243668" cy="930594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দ্বিতীয়তঃ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পদার্থের দ্রবণ তৈরি করতে হবে সেই পদার্থের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নির্দিষ্ট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 ওজন নিয়ে আয়তনিক ফ্লাক্সে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 হবে।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198267" y="1310936"/>
            <a:ext cx="2495988" cy="1887410"/>
            <a:chOff x="9198267" y="1310936"/>
            <a:chExt cx="2495988" cy="18874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267" y="1314962"/>
              <a:ext cx="2495988" cy="188338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0446261" y="1310936"/>
              <a:ext cx="1235691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সোডিয়াম </a:t>
              </a:r>
              <a:endPara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কার্বনেট</a:t>
              </a:r>
              <a:endPara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3910" y="2867424"/>
                <a:ext cx="8529850" cy="13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দ্রবের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দ্রবের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দ্রবণের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মোলারিটি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মিলি</m:t>
                        </m:r>
                        <m:r>
                          <a:rPr lang="bn-BD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লিটার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এককে</m:t>
                        </m:r>
                        <m:r>
                          <a:rPr lang="bn-BD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দ্রবণের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আয়তন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দ্রবের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আণবিক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ভর</m:t>
                        </m:r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১০০০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SG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910" y="2867424"/>
                <a:ext cx="8529850" cy="1307089"/>
              </a:xfrm>
              <a:prstGeom prst="rect">
                <a:avLst/>
              </a:prstGeom>
              <a:blipFill rotWithShape="0">
                <a:blip r:embed="rId3"/>
                <a:stretch>
                  <a:fillRect l="-1930" t="-6512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431247" y="4061584"/>
            <a:ext cx="3403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ধরি,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w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S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624049" y="2288845"/>
            <a:ext cx="4142304" cy="578579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নির্ণয়ঃ-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24049" y="4297774"/>
                <a:ext cx="2949321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w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𝐒𝐕𝐌</m:t>
                        </m:r>
                        <m:r>
                          <a:rPr lang="en-US" sz="32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</m:den>
                    </m:f>
                  </m:oMath>
                </a14:m>
                <a:endParaRPr lang="en-SG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49" y="4297774"/>
                <a:ext cx="2949321" cy="803682"/>
              </a:xfrm>
              <a:prstGeom prst="rect">
                <a:avLst/>
              </a:prstGeom>
              <a:blipFill rotWithShape="0">
                <a:blip r:embed="rId4"/>
                <a:stretch>
                  <a:fillRect l="-5372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9232" r="5269" b="11538"/>
          <a:stretch/>
        </p:blipFill>
        <p:spPr>
          <a:xfrm>
            <a:off x="470569" y="2870604"/>
            <a:ext cx="2927248" cy="21230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574878" y="5138802"/>
            <a:ext cx="25199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পরিমাপক যন্ত্র/নিক্তি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65709" y="2469287"/>
            <a:ext cx="996287" cy="1017529"/>
            <a:chOff x="6346209" y="5224717"/>
            <a:chExt cx="996287" cy="1017529"/>
          </a:xfrm>
        </p:grpSpPr>
        <p:sp>
          <p:nvSpPr>
            <p:cNvPr id="4" name="Oval 3"/>
            <p:cNvSpPr/>
            <p:nvPr/>
          </p:nvSpPr>
          <p:spPr>
            <a:xfrm>
              <a:off x="6346209" y="5224717"/>
              <a:ext cx="996287" cy="101752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397902" y="5333886"/>
                  <a:ext cx="944594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𝐒𝐕𝐌</m:t>
                            </m:r>
                            <m:r>
                              <a:rPr lang="en-US" sz="2400" b="1" i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𝟏𝟎𝟎𝟎</m:t>
                            </m:r>
                          </m:den>
                        </m:f>
                      </m:oMath>
                    </m:oMathPara>
                  </a14:m>
                  <a:endParaRPr lang="en-SG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902" y="5333886"/>
                  <a:ext cx="944594" cy="7861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89969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0" grpId="0" animBg="1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280" y="6485710"/>
            <a:ext cx="11556669" cy="457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4314" y="368256"/>
            <a:ext cx="6324600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মোলারিটির দ্রবণ প্রস্তুতকরণঃ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008843" y="1255623"/>
            <a:ext cx="8970798" cy="1050878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তৃতীয়তঃ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আয়তনিক ফ্লাক্সের মধ্যে ধীরে ধীরে পাতিত পানি যোগ করে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ঝাঁকিয়ে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পদার্থটির দ্রবণ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 করতে হবে।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t="35587" r="7115" b="10646"/>
          <a:stretch/>
        </p:blipFill>
        <p:spPr>
          <a:xfrm>
            <a:off x="3562064" y="2966300"/>
            <a:ext cx="6109739" cy="3519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5476" y="2389339"/>
            <a:ext cx="2041457" cy="584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ওয়াশ বোতল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7984" y="4730846"/>
            <a:ext cx="16161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মাপন</a:t>
            </a:r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ফ্লাস্ক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092" y="5793660"/>
            <a:ext cx="28660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পরিমাণ দ্রব্য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7085" y="4466697"/>
            <a:ext cx="858672" cy="51861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2747" y="5287302"/>
            <a:ext cx="143747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প্রস্তুতকৃত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দ্রবণ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177970" y="4726004"/>
            <a:ext cx="593826" cy="58961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81125" y="5314599"/>
            <a:ext cx="568797" cy="640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96204" y="5315621"/>
            <a:ext cx="718890" cy="80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161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589" y="2271786"/>
            <a:ext cx="11556669" cy="3700085"/>
            <a:chOff x="278280" y="2831344"/>
            <a:chExt cx="11556669" cy="3700085"/>
          </a:xfrm>
        </p:grpSpPr>
        <p:sp>
          <p:nvSpPr>
            <p:cNvPr id="7" name="Rectangle 6"/>
            <p:cNvSpPr/>
            <p:nvPr/>
          </p:nvSpPr>
          <p:spPr>
            <a:xfrm>
              <a:off x="278280" y="6485710"/>
              <a:ext cx="11556669" cy="4571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65"/>
            <a:stretch/>
          </p:blipFill>
          <p:spPr>
            <a:xfrm>
              <a:off x="1286721" y="2831344"/>
              <a:ext cx="10058400" cy="340568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05469" y="4271749"/>
              <a:ext cx="2388358" cy="5186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নির্দিষ্ট পরিমাণ দ্রব্য</a:t>
              </a:r>
              <a:endPara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84294" y="4517408"/>
              <a:ext cx="1717343" cy="5186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ওয়াশ বোতল</a:t>
              </a:r>
              <a:endPara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26641" y="4640237"/>
              <a:ext cx="858672" cy="5186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মার্ক</a:t>
              </a:r>
              <a:endPara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16406" y="3032931"/>
              <a:ext cx="1171851" cy="5186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ফানেল</a:t>
              </a:r>
              <a:endPara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23633" y="5583446"/>
              <a:ext cx="1378004" cy="5186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মাপন ফ্লাক্স</a:t>
              </a:r>
              <a:endPara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894314" y="368256"/>
            <a:ext cx="6324600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মোলারিটির দ্রবণ প্রস্তুতকরণঃ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75286" y="5263202"/>
            <a:ext cx="143747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প্রস্তুতকৃত</a:t>
            </a:r>
          </a:p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দ্রবণ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89" y="1205810"/>
            <a:ext cx="11568787" cy="58477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মিলিলিটার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আয়তনিক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ফ্লাস্কে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S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4074" y="2230079"/>
            <a:ext cx="4849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               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মোলারিটি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molar 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58.5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589" y="2433652"/>
                <a:ext cx="11466836" cy="4969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</a:p>
              <a:p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𝑺𝑽𝑴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𝟐𝟓𝟎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𝟓𝟖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2.925 g </a:t>
                </a:r>
              </a:p>
              <a:p>
                <a:endPara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এবার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আয়তনিক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ফ্লাস্কে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2.925 g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দ্রবণের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আয়তন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 ml 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মোলার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প্রস্তুত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SG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89" y="2433652"/>
                <a:ext cx="11466836" cy="4969437"/>
              </a:xfrm>
              <a:prstGeom prst="rect">
                <a:avLst/>
              </a:prstGeom>
              <a:blipFill rotWithShape="0">
                <a:blip r:embed="rId2"/>
                <a:stretch>
                  <a:fillRect l="-1435" t="-1718" r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244074" y="2230079"/>
            <a:ext cx="4759" cy="2551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9530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59714" y="1112291"/>
            <a:ext cx="10430223" cy="5332901"/>
            <a:chOff x="1259714" y="858850"/>
            <a:chExt cx="10430223" cy="5332901"/>
          </a:xfrm>
        </p:grpSpPr>
        <p:grpSp>
          <p:nvGrpSpPr>
            <p:cNvPr id="22" name="Group 21"/>
            <p:cNvGrpSpPr/>
            <p:nvPr/>
          </p:nvGrpSpPr>
          <p:grpSpPr>
            <a:xfrm>
              <a:off x="1259714" y="858850"/>
              <a:ext cx="1679250" cy="5332901"/>
              <a:chOff x="1259714" y="858850"/>
              <a:chExt cx="1679250" cy="53329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59714" y="858850"/>
                <a:ext cx="1679250" cy="5299813"/>
                <a:chOff x="777924" y="847303"/>
                <a:chExt cx="1679250" cy="5299813"/>
              </a:xfrm>
            </p:grpSpPr>
            <p:sp>
              <p:nvSpPr>
                <p:cNvPr id="20" name="Notched Right Arrow 19"/>
                <p:cNvSpPr/>
                <p:nvPr/>
              </p:nvSpPr>
              <p:spPr>
                <a:xfrm rot="16200000">
                  <a:off x="320648" y="1304579"/>
                  <a:ext cx="2593230" cy="1678677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Flowchart: Off-page Connector 8"/>
                <p:cNvSpPr/>
                <p:nvPr/>
              </p:nvSpPr>
              <p:spPr>
                <a:xfrm>
                  <a:off x="1198472" y="1692322"/>
                  <a:ext cx="832513" cy="1179050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Notched Right Arrow 38"/>
                <p:cNvSpPr/>
                <p:nvPr/>
              </p:nvSpPr>
              <p:spPr>
                <a:xfrm rot="5400000">
                  <a:off x="264545" y="3954487"/>
                  <a:ext cx="2706585" cy="1678673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0" name="Flowchart: Off-page Connector 39"/>
                <p:cNvSpPr/>
                <p:nvPr/>
              </p:nvSpPr>
              <p:spPr>
                <a:xfrm rot="10800000">
                  <a:off x="1196613" y="3996337"/>
                  <a:ext cx="832513" cy="1285345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648417" y="1021105"/>
                <a:ext cx="949953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6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জো     </a:t>
                </a:r>
              </a:p>
              <a:p>
                <a:pPr algn="ctr">
                  <a:defRPr/>
                </a:pPr>
                <a:r>
                  <a:rPr lang="bn-BD" sz="6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ড়ায় কাজ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2861930" y="1967091"/>
              <a:ext cx="8828007" cy="31611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61930" y="2950412"/>
              <a:ext cx="8828007" cy="2153217"/>
              <a:chOff x="2178562" y="2886848"/>
              <a:chExt cx="9391320" cy="18910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Freeform 12"/>
                  <p:cNvSpPr/>
                  <p:nvPr/>
                </p:nvSpPr>
                <p:spPr>
                  <a:xfrm>
                    <a:off x="2178562" y="2886848"/>
                    <a:ext cx="9391320" cy="964979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scene3d>
                    <a:camera prst="orthographicFront"/>
                    <a:lightRig rig="flat" dir="t"/>
                  </a:scene3d>
                  <a:sp3d extrusionH="12700" prstMaterial="plastic">
                    <a:bevelT w="50800" h="50800"/>
                  </a:sp3d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99137" tIns="52231" rIns="52231" bIns="52232" numCol="1" spcCol="1270" anchor="ctr" anchorCtr="0">
                    <a:noAutofit/>
                  </a:bodyPr>
                  <a:lstStyle/>
                  <a:p>
                    <a:r>
                      <a:rPr lang="en-US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0.75 </a:t>
                    </a:r>
                    <a:r>
                      <a:rPr lang="bn-BD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মোলার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Na</a:t>
                    </a:r>
                    <a:r>
                      <a:rPr lang="en-US" sz="3600" b="1" baseline="-25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</a:t>
                    </a:r>
                    <a14:m>
                      <m:oMath xmlns:m="http://schemas.openxmlformats.org/officeDocument/2006/math">
                        <m:r>
                          <a:rPr lang="en-US" sz="3600" b="1" i="1" baseline="-25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oMath>
                    </a14:m>
                    <a:r>
                      <a: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দ্রবণের </a:t>
                    </a:r>
                    <a:r>
                      <a:rPr lang="en-US" sz="3600" b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মধ্যে</a:t>
                    </a:r>
                    <a:r>
                      <a: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r>
                      <a:rPr lang="bn-BD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bn-BD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গ্রাম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Na</a:t>
                    </a:r>
                    <a:r>
                      <a:rPr lang="en-US" sz="3600" b="1" baseline="-250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</a:t>
                    </a:r>
                    <a14:m>
                      <m:oMath xmlns:m="http://schemas.openxmlformats.org/officeDocument/2006/math">
                        <m:r>
                          <a:rPr lang="en-US" sz="3600" b="1" i="1" baseline="-25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oMath>
                    </a14:m>
                    <a:r>
                      <a: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bn-BD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দ্রবীভূত থাকলে ঐ দ্রবণের আয়তন কত মিলিলিটার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?</a:t>
                    </a:r>
                    <a:endParaRPr lang="bn-BD" sz="3600" b="1" dirty="0">
                      <a:ln w="11430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3" name="Freeform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562" y="2886848"/>
                    <a:ext cx="9391320" cy="964979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blipFill rotWithShape="0">
                    <a:blip r:embed="rId4"/>
                    <a:stretch>
                      <a:fillRect b="-3019"/>
                    </a:stretch>
                  </a:blipFill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ectangle 6"/>
              <p:cNvSpPr/>
              <p:nvPr/>
            </p:nvSpPr>
            <p:spPr>
              <a:xfrm>
                <a:off x="3765208" y="4131541"/>
                <a:ext cx="1825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" b="100000" l="207" r="99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03" y="441879"/>
            <a:ext cx="2551675" cy="1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318" y="1239880"/>
                <a:ext cx="10972800" cy="64633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dirty="0" smtClean="0">
                    <a:solidFill>
                      <a:schemeClr val="bg1"/>
                    </a:solidFill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r>
                  <a:rPr lang="en-US" sz="3200" dirty="0">
                    <a:solidFill>
                      <a:schemeClr val="bg1"/>
                    </a:solidFill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মোলার</a:t>
                </a:r>
                <a:r>
                  <a:rPr lang="en-US" sz="3200" dirty="0" smtClean="0">
                    <a:solidFill>
                      <a:schemeClr val="bg1"/>
                    </a:solidFill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 smtClean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3200" b="0" i="1" baseline="-250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32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3200" i="1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আছে? </a:t>
                </a:r>
                <a:endParaRPr lang="en-SG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18" y="1239880"/>
                <a:ext cx="1097280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722" t="-14151" r="-15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330467" y="2409738"/>
            <a:ext cx="4361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106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2000ml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মোলারিটি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0.1molar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? </a:t>
            </a: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7228" y="2412455"/>
                <a:ext cx="11067890" cy="3977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𝑺𝑽𝑴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𝟎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𝟐𝟎𝟎𝟎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𝟏𝟎𝟔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= 21.2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  <a:p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লিটার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মোলার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3200" b="1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3200" b="1" i="1" baseline="-250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 </a:t>
                </a:r>
                <a:r>
                  <a:rPr lang="en-US" sz="3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21.2 g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3200" b="1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3200" b="1" i="1" baseline="-250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8" y="2412455"/>
                <a:ext cx="11067890" cy="3977243"/>
              </a:xfrm>
              <a:prstGeom prst="rect">
                <a:avLst/>
              </a:prstGeom>
              <a:blipFill rotWithShape="0">
                <a:blip r:embed="rId3"/>
                <a:stretch>
                  <a:fillRect l="-1432" t="-2147" b="-5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7330467" y="2367305"/>
            <a:ext cx="4759" cy="2551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77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1721" y="1112291"/>
                <a:ext cx="11450472" cy="64633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মিলিলিটার</a:t>
                </a:r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20g</a:t>
                </a:r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2800" b="1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2800" b="1" i="1" baseline="-25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baseline="-25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2800" b="1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2800" b="1" i="1" baseline="-25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দ্রবণের </a:t>
                </a:r>
                <a:r>
                  <a:rPr lang="en-US" sz="3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মোলারিটি</a:t>
                </a:r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SG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1" y="1112291"/>
                <a:ext cx="1145047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704" t="-15094" r="-1917" b="-4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4441" y="1803697"/>
                <a:ext cx="11161818" cy="537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𝑺𝑽𝑴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𝑺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𝟐𝟓𝟎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𝟏𝟎𝟔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1" i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𝟐𝟓𝟎</m:t>
                    </m:r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𝟏𝟎𝟔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20×1000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,  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𝟏𝟎𝟎𝟎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𝟐𝟓𝟎</m:t>
                        </m:r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𝟏𝟎𝟔</m:t>
                        </m:r>
                      </m:den>
                    </m:f>
                  </m:oMath>
                </a14:m>
                <a:r>
                  <a: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0.75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মোলার</a:t>
                </a:r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মিলিলিটার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20g Na</a:t>
                </a:r>
                <a:r>
                  <a:rPr lang="en-US" sz="3200" b="1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3200" b="1" i="1" baseline="-250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200" b="1" i="1" baseline="-250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</a:t>
                </a:r>
                <a:r>
                  <a:rPr lang="en-US" sz="3200" b="1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3200" b="1" i="1" baseline="-250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দ্রবণের </a:t>
                </a:r>
                <a:r>
                  <a:rPr lang="en-US" sz="32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মোলারিটি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SG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0.75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মোলার</a:t>
                </a:r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1" y="1803697"/>
                <a:ext cx="11161818" cy="5373009"/>
              </a:xfrm>
              <a:prstGeom prst="rect">
                <a:avLst/>
              </a:prstGeom>
              <a:blipFill rotWithShape="0">
                <a:blip r:embed="rId3"/>
                <a:stretch>
                  <a:fillRect l="-1420" t="-1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34416" y="1803697"/>
            <a:ext cx="4006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250ml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= 106</a:t>
            </a: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W= 20g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মোলারিটি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329657" y="1891940"/>
            <a:ext cx="4759" cy="2551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1191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59714" y="1112291"/>
            <a:ext cx="10354586" cy="5299813"/>
            <a:chOff x="1259714" y="858850"/>
            <a:chExt cx="10354586" cy="5299813"/>
          </a:xfrm>
        </p:grpSpPr>
        <p:grpSp>
          <p:nvGrpSpPr>
            <p:cNvPr id="22" name="Group 21"/>
            <p:cNvGrpSpPr/>
            <p:nvPr/>
          </p:nvGrpSpPr>
          <p:grpSpPr>
            <a:xfrm>
              <a:off x="1259714" y="858850"/>
              <a:ext cx="1679250" cy="5299813"/>
              <a:chOff x="1259714" y="858850"/>
              <a:chExt cx="1679250" cy="529981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59714" y="858850"/>
                <a:ext cx="1679250" cy="5299813"/>
                <a:chOff x="777924" y="847303"/>
                <a:chExt cx="1679250" cy="5299813"/>
              </a:xfrm>
            </p:grpSpPr>
            <p:sp>
              <p:nvSpPr>
                <p:cNvPr id="20" name="Notched Right Arrow 19"/>
                <p:cNvSpPr/>
                <p:nvPr/>
              </p:nvSpPr>
              <p:spPr>
                <a:xfrm rot="16200000">
                  <a:off x="320648" y="1304579"/>
                  <a:ext cx="2593230" cy="1678677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Flowchart: Off-page Connector 8"/>
                <p:cNvSpPr/>
                <p:nvPr/>
              </p:nvSpPr>
              <p:spPr>
                <a:xfrm>
                  <a:off x="1198472" y="1692322"/>
                  <a:ext cx="832513" cy="1179050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Notched Right Arrow 38"/>
                <p:cNvSpPr/>
                <p:nvPr/>
              </p:nvSpPr>
              <p:spPr>
                <a:xfrm rot="5400000">
                  <a:off x="264545" y="3954487"/>
                  <a:ext cx="2706585" cy="1678673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0" name="Flowchart: Off-page Connector 39"/>
                <p:cNvSpPr/>
                <p:nvPr/>
              </p:nvSpPr>
              <p:spPr>
                <a:xfrm rot="10800000">
                  <a:off x="1196613" y="3996337"/>
                  <a:ext cx="832513" cy="1285345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607473" y="952865"/>
                <a:ext cx="949953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6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দলীয় কাজ</a:t>
                </a: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3119427" y="2461926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2786293" y="1942495"/>
              <a:ext cx="8828007" cy="31611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923849" y="2134917"/>
              <a:ext cx="8690451" cy="2968711"/>
              <a:chOff x="2244431" y="2170656"/>
              <a:chExt cx="9244988" cy="260721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44431" y="2170656"/>
                <a:ext cx="9244988" cy="2442442"/>
                <a:chOff x="907163" y="2104326"/>
                <a:chExt cx="9489284" cy="2412222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907163" y="3632662"/>
                  <a:ext cx="734046" cy="653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bn-BD" sz="4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09471" y="2104326"/>
                  <a:ext cx="8786976" cy="2412222"/>
                  <a:chOff x="1609471" y="2104326"/>
                  <a:chExt cx="8786976" cy="2412222"/>
                </a:xfrm>
              </p:grpSpPr>
              <p:sp>
                <p:nvSpPr>
                  <p:cNvPr id="13" name="Freeform 12"/>
                  <p:cNvSpPr/>
                  <p:nvPr/>
                </p:nvSpPr>
                <p:spPr>
                  <a:xfrm>
                    <a:off x="1609471" y="2104326"/>
                    <a:ext cx="8786976" cy="1472306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noFill/>
                  <a:ln w="28575">
                    <a:solidFill>
                      <a:schemeClr val="accent5">
                        <a:lumMod val="50000"/>
                      </a:schemeClr>
                    </a:solidFill>
                  </a:ln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scene3d>
                    <a:camera prst="orthographicFront"/>
                    <a:lightRig rig="flat" dir="t"/>
                  </a:scene3d>
                  <a:sp3d extrusionH="12700" prstMaterial="plastic">
                    <a:bevelT w="50800" h="50800"/>
                  </a:sp3d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99137" tIns="52231" rIns="52231" bIns="52232" numCol="1" spcCol="1270" anchor="ctr" anchorCtr="0">
                    <a:noAutofit/>
                  </a:bodyPr>
                  <a:lstStyle/>
                  <a:p>
                    <a:pPr algn="just"/>
                    <a:r>
                      <a:rPr lang="en-US" sz="32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একটি</a:t>
                    </a:r>
                    <a:r>
                      <a:rPr lang="en-US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250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মিলিলিটার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দ্রবণের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মধ্যে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20g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পদার্থ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দ্রবী</a:t>
                    </a:r>
                    <a:r>
                      <a:rPr lang="bn-BD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ভূ</a:t>
                    </a:r>
                    <a:r>
                      <a:rPr lang="en-US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ত</a:t>
                    </a:r>
                    <a:r>
                      <a:rPr lang="bn-BD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bn-BD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থাকলে</a:t>
                    </a:r>
                    <a:r>
                      <a:rPr lang="en-US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এবং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ঐ দ্রবণের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মোলারিটি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0.75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মোলার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হবে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। ঐ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দ্রবণে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দ্রবের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আণবিক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ভর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কত</a:t>
                    </a:r>
                    <a:r>
                      <a: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?   </a:t>
                    </a:r>
                    <a:endParaRPr lang="en-SG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Freeform 13"/>
                      <p:cNvSpPr/>
                      <p:nvPr/>
                    </p:nvSpPr>
                    <p:spPr>
                      <a:xfrm>
                        <a:off x="1609471" y="3599756"/>
                        <a:ext cx="8786976" cy="916792"/>
                      </a:xfrm>
                      <a:custGeom>
                        <a:avLst/>
                        <a:gdLst>
                          <a:gd name="connsiteX0" fmla="*/ 117625 w 705734"/>
                          <a:gd name="connsiteY0" fmla="*/ 0 h 9258037"/>
                          <a:gd name="connsiteX1" fmla="*/ 588109 w 705734"/>
                          <a:gd name="connsiteY1" fmla="*/ 0 h 9258037"/>
                          <a:gd name="connsiteX2" fmla="*/ 705734 w 705734"/>
                          <a:gd name="connsiteY2" fmla="*/ 117625 h 9258037"/>
                          <a:gd name="connsiteX3" fmla="*/ 705734 w 705734"/>
                          <a:gd name="connsiteY3" fmla="*/ 9258037 h 9258037"/>
                          <a:gd name="connsiteX4" fmla="*/ 705734 w 705734"/>
                          <a:gd name="connsiteY4" fmla="*/ 9258037 h 9258037"/>
                          <a:gd name="connsiteX5" fmla="*/ 0 w 705734"/>
                          <a:gd name="connsiteY5" fmla="*/ 9258037 h 9258037"/>
                          <a:gd name="connsiteX6" fmla="*/ 0 w 705734"/>
                          <a:gd name="connsiteY6" fmla="*/ 9258037 h 9258037"/>
                          <a:gd name="connsiteX7" fmla="*/ 0 w 705734"/>
                          <a:gd name="connsiteY7" fmla="*/ 117625 h 9258037"/>
                          <a:gd name="connsiteX8" fmla="*/ 117625 w 705734"/>
                          <a:gd name="connsiteY8" fmla="*/ 0 h 92580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5734" h="9258037">
                            <a:moveTo>
                              <a:pt x="705734" y="1543046"/>
                            </a:moveTo>
                            <a:lnTo>
                              <a:pt x="705734" y="7714991"/>
                            </a:lnTo>
                            <a:cubicBezTo>
                              <a:pt x="705734" y="8567182"/>
                              <a:pt x="701719" y="9258030"/>
                              <a:pt x="696767" y="9258030"/>
                            </a:cubicBezTo>
                            <a:lnTo>
                              <a:pt x="0" y="9258030"/>
                            </a:lnTo>
                            <a:lnTo>
                              <a:pt x="0" y="9258030"/>
                            </a:lnTo>
                            <a:lnTo>
                              <a:pt x="0" y="7"/>
                            </a:lnTo>
                            <a:lnTo>
                              <a:pt x="0" y="7"/>
                            </a:lnTo>
                            <a:lnTo>
                              <a:pt x="696767" y="7"/>
                            </a:lnTo>
                            <a:cubicBezTo>
                              <a:pt x="701719" y="7"/>
                              <a:pt x="705734" y="690855"/>
                              <a:pt x="705734" y="1543046"/>
                            </a:cubicBezTo>
                            <a:close/>
                          </a:path>
                        </a:pathLst>
                      </a:custGeom>
                      <a:noFill/>
                      <a:ln w="28575">
                        <a:solidFill>
                          <a:schemeClr val="accent5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flat" dir="t"/>
                      </a:scene3d>
                      <a:sp3d extrusionH="12700" prstMaterial="plastic">
                        <a:bevelT w="50800" h="50800"/>
                      </a:sp3d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  <p:txBody>
                      <a:bodyPr spcFirstLastPara="0" vert="horz" wrap="square" lIns="199137" tIns="52231" rIns="52231" bIns="52232" numCol="1" spcCol="1270" anchor="ctr" anchorCtr="0">
                        <a:noAutofit/>
                      </a:bodyPr>
                      <a:lstStyle/>
                      <a:p>
                        <a:pPr marL="0" lvl="1" defTabSz="124460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15000"/>
                          </a:spcAft>
                        </a:pPr>
                        <a:r>
                          <a:rPr lang="bn-BD" sz="3200" b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তুমি কীভাবে ২০০ মিলিলিটার সেমিমোলার</a:t>
                        </a:r>
                        <a:r>
                          <a:rPr lang="en-US" sz="3200" b="1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en-US" sz="3200" b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Na</a:t>
                        </a:r>
                        <a:r>
                          <a:rPr lang="en-US" sz="3200" b="1" baseline="-250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</a:t>
                        </a:r>
                        <a:r>
                          <a:rPr lang="en-US" sz="320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CO</a:t>
                        </a:r>
                        <a14:m>
                          <m:oMath xmlns:m="http://schemas.openxmlformats.org/officeDocument/2006/math">
                            <m:r>
                              <a:rPr lang="en-US" sz="3200" b="1" i="1" baseline="-2500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oMath>
                        </a14:m>
                        <a:r>
                          <a:rPr lang="bn-BD" sz="3200" b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 দ্রবণ করবে?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4" name="Freeform 1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09471" y="3599756"/>
                        <a:ext cx="8786976" cy="916792"/>
                      </a:xfrm>
                      <a:custGeom>
                        <a:avLst/>
                        <a:gdLst>
                          <a:gd name="connsiteX0" fmla="*/ 117625 w 705734"/>
                          <a:gd name="connsiteY0" fmla="*/ 0 h 9258037"/>
                          <a:gd name="connsiteX1" fmla="*/ 588109 w 705734"/>
                          <a:gd name="connsiteY1" fmla="*/ 0 h 9258037"/>
                          <a:gd name="connsiteX2" fmla="*/ 705734 w 705734"/>
                          <a:gd name="connsiteY2" fmla="*/ 117625 h 9258037"/>
                          <a:gd name="connsiteX3" fmla="*/ 705734 w 705734"/>
                          <a:gd name="connsiteY3" fmla="*/ 9258037 h 9258037"/>
                          <a:gd name="connsiteX4" fmla="*/ 705734 w 705734"/>
                          <a:gd name="connsiteY4" fmla="*/ 9258037 h 9258037"/>
                          <a:gd name="connsiteX5" fmla="*/ 0 w 705734"/>
                          <a:gd name="connsiteY5" fmla="*/ 9258037 h 9258037"/>
                          <a:gd name="connsiteX6" fmla="*/ 0 w 705734"/>
                          <a:gd name="connsiteY6" fmla="*/ 9258037 h 9258037"/>
                          <a:gd name="connsiteX7" fmla="*/ 0 w 705734"/>
                          <a:gd name="connsiteY7" fmla="*/ 117625 h 9258037"/>
                          <a:gd name="connsiteX8" fmla="*/ 117625 w 705734"/>
                          <a:gd name="connsiteY8" fmla="*/ 0 h 92580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05734" h="9258037">
                            <a:moveTo>
                              <a:pt x="705734" y="1543046"/>
                            </a:moveTo>
                            <a:lnTo>
                              <a:pt x="705734" y="7714991"/>
                            </a:lnTo>
                            <a:cubicBezTo>
                              <a:pt x="705734" y="8567182"/>
                              <a:pt x="701719" y="9258030"/>
                              <a:pt x="696767" y="9258030"/>
                            </a:cubicBezTo>
                            <a:lnTo>
                              <a:pt x="0" y="9258030"/>
                            </a:lnTo>
                            <a:lnTo>
                              <a:pt x="0" y="9258030"/>
                            </a:lnTo>
                            <a:lnTo>
                              <a:pt x="0" y="7"/>
                            </a:lnTo>
                            <a:lnTo>
                              <a:pt x="0" y="7"/>
                            </a:lnTo>
                            <a:lnTo>
                              <a:pt x="696767" y="7"/>
                            </a:lnTo>
                            <a:cubicBezTo>
                              <a:pt x="701719" y="7"/>
                              <a:pt x="705734" y="690855"/>
                              <a:pt x="705734" y="1543046"/>
                            </a:cubicBezTo>
                            <a:close/>
                          </a:path>
                        </a:pathLst>
                      </a:custGeom>
                      <a:blipFill rotWithShape="0">
                        <a:blip r:embed="rId4"/>
                        <a:stretch>
                          <a:fillRect l="-376" t="-7104" b="-15301"/>
                        </a:stretch>
                      </a:blipFill>
                      <a:ln w="28575"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7" name="Rectangle 6"/>
              <p:cNvSpPr/>
              <p:nvPr/>
            </p:nvSpPr>
            <p:spPr>
              <a:xfrm>
                <a:off x="3765208" y="4131541"/>
                <a:ext cx="1825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935557" y="2706927"/>
              <a:ext cx="700031" cy="753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978514" y="3954537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990465" y="2725404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18877"/>
          <a:stretch/>
        </p:blipFill>
        <p:spPr>
          <a:xfrm>
            <a:off x="4566668" y="449553"/>
            <a:ext cx="3274275" cy="1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0331" y="520087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128854" y="6457312"/>
            <a:ext cx="1556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***Welcome everyone to the online class by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Jayanta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Kumar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Nandy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Lecturer, KFGSC***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74403" y="3974076"/>
            <a:ext cx="3859495" cy="2308324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রসায়ন 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6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ষ্ঠ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21.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.২০২০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1308972" y="3974076"/>
            <a:ext cx="3780132" cy="2339102"/>
          </a:xfrm>
          <a:prstGeom prst="rect">
            <a:avLst/>
          </a:prstGeom>
          <a:ln w="5715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জয়ন্ত কুমার নন্দী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কানিজ ফাতেমা গার্লস্‌ স্কুল এন্ড কলেজ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বারইল, নবগ্রাম, মানিকগঞ্জ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০১৭১৪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৭৬৬০৬৯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jknandy84@gmail.com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30" y="370922"/>
            <a:ext cx="2381164" cy="2055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2363" y="370922"/>
            <a:ext cx="2478263" cy="20556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57" y="2002285"/>
            <a:ext cx="1600384" cy="1071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6"/>
          <a:stretch/>
        </p:blipFill>
        <p:spPr>
          <a:xfrm>
            <a:off x="5684326" y="3179298"/>
            <a:ext cx="983759" cy="31031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01740" y="1446442"/>
            <a:ext cx="2434184" cy="2520979"/>
            <a:chOff x="2879678" y="1517489"/>
            <a:chExt cx="3247882" cy="323761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678" y="1517489"/>
              <a:ext cx="3247882" cy="32376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5" t="9650" r="11530" b="45020"/>
            <a:stretch/>
          </p:blipFill>
          <p:spPr>
            <a:xfrm>
              <a:off x="3225269" y="1756154"/>
              <a:ext cx="2439439" cy="273169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 b="7246"/>
          <a:stretch/>
        </p:blipFill>
        <p:spPr>
          <a:xfrm>
            <a:off x="8506799" y="1632279"/>
            <a:ext cx="1509399" cy="2194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226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979" y="462888"/>
            <a:ext cx="9526137" cy="83099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736979" y="1565775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১.নিচের কোনটি মোলারিটি নির্ণয়ের সূত্র?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6979" y="2262599"/>
                <a:ext cx="4885899" cy="763793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Lef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bn-BD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(ক)</a:t>
                </a:r>
                <a:r>
                  <a:rPr lang="bn-IN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bn-BD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VM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W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SG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" y="2262599"/>
                <a:ext cx="4885899" cy="763793"/>
              </a:xfrm>
              <a:prstGeom prst="rect">
                <a:avLst/>
              </a:prstGeom>
              <a:blipFill rotWithShape="0">
                <a:blip r:embed="rId2"/>
                <a:stretch>
                  <a:fillRect b="-787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99288" y="2264654"/>
                <a:ext cx="4463827" cy="753207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Lef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bn-BD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(খ)</a:t>
                </a:r>
                <a:r>
                  <a:rPr lang="bn-IN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sz="32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VM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SG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288" y="2264654"/>
                <a:ext cx="4463827" cy="753207"/>
              </a:xfrm>
              <a:prstGeom prst="rect">
                <a:avLst/>
              </a:prstGeom>
              <a:blipFill rotWithShape="0">
                <a:blip r:embed="rId3"/>
                <a:stretch>
                  <a:fillRect b="-1587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6979" y="3111690"/>
                <a:ext cx="4885899" cy="7745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Lef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bn-BD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(গ)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bn-BD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W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VM</m:t>
                        </m:r>
                      </m:den>
                    </m:f>
                  </m:oMath>
                </a14:m>
                <a:endParaRPr lang="en-SG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79" y="3111690"/>
                <a:ext cx="4885899" cy="7745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99288" y="3099749"/>
                <a:ext cx="4463828" cy="7745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Lef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bn-BD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(ঘ)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bn-BD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W</m:t>
                        </m:r>
                      </m:den>
                    </m:f>
                  </m:oMath>
                </a14:m>
                <a:endParaRPr lang="en-SG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288" y="3099749"/>
                <a:ext cx="4463828" cy="7745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36979" y="4001069"/>
            <a:ext cx="952613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 ডেসিমোলার দ্রবণের মোলারিটি নিচের কোনটি?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6979" y="4725538"/>
            <a:ext cx="4885899" cy="60846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9289" y="4725538"/>
            <a:ext cx="4486492" cy="70058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979" y="5472752"/>
            <a:ext cx="4885899" cy="5732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9287" y="5486400"/>
            <a:ext cx="4486493" cy="57320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4417" y="3285131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26584" y="4819934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26889" y="424283"/>
            <a:ext cx="1433016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7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387" y="462888"/>
            <a:ext cx="9580727" cy="101566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2386" y="1551709"/>
                <a:ext cx="9580727" cy="60960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Left"/>
                  <a:lightRig rig="threePt" dir="t"/>
                </a:scene3d>
                <a:sp3d extrusionH="57150">
                  <a:bevelT w="38100" h="38100" prst="angle"/>
                </a:sp3d>
              </a:bodyPr>
              <a:lstStyle/>
              <a:p>
                <a:r>
                  <a:rPr lang="en-US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BD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en-US" sz="32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লি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bn-BD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3200" baseline="-250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14:m>
                  <m:oMath xmlns:m="http://schemas.openxmlformats.org/officeDocument/2006/math">
                    <m:r>
                      <a:rPr lang="en-US" sz="3200" b="0" i="1" baseline="-250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200" b="0" i="1" baseline="-250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 </a:t>
                </a:r>
                <a:r>
                  <a:rPr lang="en-US" sz="32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দ্রবণের</a:t>
                </a:r>
                <a:r>
                  <a:rPr 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মোলারিটি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3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6" y="1551709"/>
                <a:ext cx="9580727" cy="609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82385" y="2272764"/>
            <a:ext cx="4626594" cy="6035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0.094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2749" y="2294373"/>
            <a:ext cx="4790364" cy="58189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0.049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384" y="2974071"/>
            <a:ext cx="4626595" cy="58762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0.94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4035" y="2974072"/>
            <a:ext cx="4799077" cy="58762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0.49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388" y="3667832"/>
            <a:ext cx="9580727" cy="6096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383" y="4383565"/>
            <a:ext cx="4626595" cy="61942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4035" y="4362525"/>
            <a:ext cx="4790363" cy="6404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384" y="5109126"/>
            <a:ext cx="4626594" cy="63710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4035" y="5101733"/>
            <a:ext cx="4790362" cy="6444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4630" y="2384014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86397" y="5186151"/>
            <a:ext cx="488372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99593" y="417809"/>
            <a:ext cx="1433016" cy="1137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4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310180" y="1446663"/>
            <a:ext cx="10187249" cy="5115567"/>
            <a:chOff x="1259714" y="858850"/>
            <a:chExt cx="10442435" cy="5299813"/>
          </a:xfrm>
        </p:grpSpPr>
        <p:grpSp>
          <p:nvGrpSpPr>
            <p:cNvPr id="22" name="Group 21"/>
            <p:cNvGrpSpPr/>
            <p:nvPr/>
          </p:nvGrpSpPr>
          <p:grpSpPr>
            <a:xfrm>
              <a:off x="1259714" y="858850"/>
              <a:ext cx="1679250" cy="5299813"/>
              <a:chOff x="1259714" y="858850"/>
              <a:chExt cx="1679250" cy="529981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59714" y="858850"/>
                <a:ext cx="1679250" cy="5299813"/>
                <a:chOff x="777924" y="847303"/>
                <a:chExt cx="1679250" cy="5299813"/>
              </a:xfrm>
            </p:grpSpPr>
            <p:sp>
              <p:nvSpPr>
                <p:cNvPr id="20" name="Notched Right Arrow 19"/>
                <p:cNvSpPr/>
                <p:nvPr/>
              </p:nvSpPr>
              <p:spPr>
                <a:xfrm rot="16200000">
                  <a:off x="320648" y="1304579"/>
                  <a:ext cx="2593230" cy="1678677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" name="Flowchart: Off-page Connector 8"/>
                <p:cNvSpPr/>
                <p:nvPr/>
              </p:nvSpPr>
              <p:spPr>
                <a:xfrm>
                  <a:off x="1198472" y="1692322"/>
                  <a:ext cx="832513" cy="1179050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Notched Right Arrow 38"/>
                <p:cNvSpPr/>
                <p:nvPr/>
              </p:nvSpPr>
              <p:spPr>
                <a:xfrm rot="5400000">
                  <a:off x="264545" y="3954487"/>
                  <a:ext cx="2706585" cy="1678673"/>
                </a:xfrm>
                <a:prstGeom prst="notchedRightArrow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0" name="Flowchart: Off-page Connector 39"/>
                <p:cNvSpPr/>
                <p:nvPr/>
              </p:nvSpPr>
              <p:spPr>
                <a:xfrm rot="10800000">
                  <a:off x="1196613" y="3996337"/>
                  <a:ext cx="832513" cy="1285345"/>
                </a:xfrm>
                <a:prstGeom prst="flowChartOffpageConnector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607473" y="868028"/>
                <a:ext cx="949953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66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</a:t>
                </a:r>
                <a:r>
                  <a:rPr lang="bn-BD" sz="6600" b="1" dirty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3119427" y="2461926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2874142" y="1929992"/>
              <a:ext cx="8828007" cy="31611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81576" y="2379720"/>
              <a:ext cx="8520573" cy="2723909"/>
              <a:chOff x="2518604" y="2385649"/>
              <a:chExt cx="9064269" cy="239222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518604" y="2385649"/>
                <a:ext cx="9064269" cy="1751040"/>
                <a:chOff x="1188581" y="2316657"/>
                <a:chExt cx="9303789" cy="172937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188581" y="3392498"/>
                  <a:ext cx="734046" cy="653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bn-BD" sz="4000" b="1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1910159" y="2316657"/>
                  <a:ext cx="8582211" cy="1013028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accent5">
                      <a:lumMod val="50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algn="just"/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 </a:t>
                  </a:r>
                  <a:r>
                    <a:rPr lang="en-US" sz="32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মিলিলিটার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দ্রবণে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4g </a:t>
                  </a:r>
                  <a:r>
                    <a:rPr lang="en-US" sz="32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NaOH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থাকলে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NikoshBAN" panose="02000000000000000000" pitchFamily="2" charset="0"/>
                    </a:rPr>
                    <a:t>দ্রবণের </a:t>
                  </a:r>
                  <a:r>
                    <a:rPr lang="en-US" sz="32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NikoshBAN" panose="02000000000000000000" pitchFamily="2" charset="0"/>
                    </a:rPr>
                    <a:t>মোলারিটি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NikoshBAN" panose="02000000000000000000" pitchFamily="2" charset="0"/>
                    </a:rPr>
                    <a:t>কত</a:t>
                  </a:r>
                  <a:r>
                    <a:rPr lang="en-US" sz="3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? </a:t>
                  </a:r>
                  <a:endParaRPr lang="en-SG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3765208" y="4131541"/>
                <a:ext cx="1825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3181576" y="2785891"/>
              <a:ext cx="700031" cy="753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248631" y="3695053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236241" y="2821494"/>
              <a:ext cx="562921" cy="540581"/>
            </a:xfrm>
            <a:prstGeom prst="ellips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15" y="317462"/>
            <a:ext cx="2402164" cy="2114906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3824193" y="4053708"/>
            <a:ext cx="7667667" cy="1127335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মিলিলিটার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দ্রবণের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মোলারিটি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কত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2168" r="7545"/>
          <a:stretch/>
        </p:blipFill>
        <p:spPr>
          <a:xfrm>
            <a:off x="1637731" y="1343465"/>
            <a:ext cx="8871045" cy="476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55241" y="368745"/>
            <a:ext cx="50360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0964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4479" r="14886" b="6880"/>
          <a:stretch/>
        </p:blipFill>
        <p:spPr>
          <a:xfrm>
            <a:off x="4872251" y="2133100"/>
            <a:ext cx="3261816" cy="370991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034635" y="456579"/>
            <a:ext cx="2491366" cy="1565719"/>
            <a:chOff x="6034635" y="456579"/>
            <a:chExt cx="2491366" cy="15657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04" b="92504" l="12474" r="921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0" t="7232" r="8799" b="6420"/>
            <a:stretch/>
          </p:blipFill>
          <p:spPr>
            <a:xfrm rot="15164406">
              <a:off x="6497458" y="-6244"/>
              <a:ext cx="1565719" cy="2491366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 rot="20603455">
              <a:off x="7031786" y="631157"/>
              <a:ext cx="950279" cy="1129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 মোল</a:t>
              </a:r>
            </a:p>
            <a:p>
              <a:pPr algn="ctr"/>
              <a:r>
                <a:rPr lang="bn-BD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দ্রব</a:t>
              </a:r>
              <a:endPara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7850714" y="3603911"/>
            <a:ext cx="851472" cy="66115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702185" y="3635294"/>
            <a:ext cx="315771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দ্রবণকে কী বলে?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1839" y="3678662"/>
            <a:ext cx="2916965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তাপমাত্রায়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81988" y="4640479"/>
            <a:ext cx="2627791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 দ্রবণ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79778" y="5865935"/>
            <a:ext cx="1224491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বিকার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60096" y="369552"/>
            <a:ext cx="5646863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600" b="92400" l="20000" r="8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60" t="84722" r="27624" b="9967"/>
          <a:stretch/>
        </p:blipFill>
        <p:spPr>
          <a:xfrm>
            <a:off x="5251238" y="2920621"/>
            <a:ext cx="2613408" cy="254012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237305" y="3668131"/>
            <a:ext cx="1173371" cy="1752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লিটার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61618" y="2179962"/>
            <a:ext cx="172794" cy="3291514"/>
            <a:chOff x="6461618" y="2179962"/>
            <a:chExt cx="172794" cy="3291514"/>
          </a:xfrm>
        </p:grpSpPr>
        <p:grpSp>
          <p:nvGrpSpPr>
            <p:cNvPr id="52" name="Group 51"/>
            <p:cNvGrpSpPr/>
            <p:nvPr/>
          </p:nvGrpSpPr>
          <p:grpSpPr>
            <a:xfrm>
              <a:off x="6487678" y="2179962"/>
              <a:ext cx="146734" cy="2012815"/>
              <a:chOff x="6337550" y="1975242"/>
              <a:chExt cx="146734" cy="2012815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6378714" y="2247466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6378714" y="2487821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Connector 60"/>
              <p:cNvSpPr/>
              <p:nvPr/>
            </p:nvSpPr>
            <p:spPr>
              <a:xfrm>
                <a:off x="6363610" y="2736654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6351237" y="2998991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6346046" y="3261328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6388434" y="1975242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6351237" y="3511403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6337550" y="3769693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461618" y="4220073"/>
              <a:ext cx="121910" cy="1251403"/>
              <a:chOff x="6337550" y="2736654"/>
              <a:chExt cx="121910" cy="1251403"/>
            </a:xfrm>
          </p:grpSpPr>
          <p:sp>
            <p:nvSpPr>
              <p:cNvPr id="54" name="Flowchart: Connector 53"/>
              <p:cNvSpPr/>
              <p:nvPr/>
            </p:nvSpPr>
            <p:spPr>
              <a:xfrm>
                <a:off x="6363610" y="2736654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6351237" y="2998991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6346046" y="3261328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6351237" y="3511403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6337550" y="3769693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212452" y="2910422"/>
            <a:ext cx="2661752" cy="3027648"/>
            <a:chOff x="8867159" y="3663178"/>
            <a:chExt cx="2661752" cy="30927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9" t="26425" r="19952" b="1518"/>
            <a:stretch/>
          </p:blipFill>
          <p:spPr>
            <a:xfrm>
              <a:off x="8867159" y="3663178"/>
              <a:ext cx="2661752" cy="3092758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8880975" y="4376866"/>
              <a:ext cx="1173371" cy="17524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 লিটার</a:t>
              </a:r>
            </a:p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দ্রবণ</a:t>
              </a:r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8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5" grpId="0" animBg="1"/>
      <p:bldP spid="46" grpId="0" animBg="1"/>
      <p:bldP spid="48" grpId="0" animBg="1"/>
      <p:bldP spid="48" grpId="1" animBg="1"/>
      <p:bldP spid="36" grpId="0" animBg="1"/>
      <p:bldP spid="36" grpId="1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2883" r="10724" b="7144"/>
          <a:stretch/>
        </p:blipFill>
        <p:spPr>
          <a:xfrm>
            <a:off x="1883390" y="2137092"/>
            <a:ext cx="8816455" cy="4021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589" y="797652"/>
            <a:ext cx="3988558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0812" y="1865701"/>
            <a:ext cx="8461612" cy="112399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মোলার দ্রবণ ও গাণিতিক সমস্যা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19118" y="847303"/>
            <a:ext cx="10667866" cy="4263239"/>
            <a:chOff x="100179" y="1206132"/>
            <a:chExt cx="11405046" cy="3744113"/>
          </a:xfrm>
        </p:grpSpPr>
        <p:grpSp>
          <p:nvGrpSpPr>
            <p:cNvPr id="2" name="Group 1"/>
            <p:cNvGrpSpPr/>
            <p:nvPr/>
          </p:nvGrpSpPr>
          <p:grpSpPr>
            <a:xfrm>
              <a:off x="100179" y="1206132"/>
              <a:ext cx="11279098" cy="3744113"/>
              <a:chOff x="87393" y="1151541"/>
              <a:chExt cx="11223260" cy="374411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B225AB4E-9EB4-4B0D-8B51-99C33E5CE775}"/>
                  </a:ext>
                </a:extLst>
              </p:cNvPr>
              <p:cNvSpPr/>
              <p:nvPr/>
            </p:nvSpPr>
            <p:spPr>
              <a:xfrm>
                <a:off x="1919331" y="2029862"/>
                <a:ext cx="9391322" cy="286579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Notched Right Arrow 19"/>
              <p:cNvSpPr/>
              <p:nvPr/>
            </p:nvSpPr>
            <p:spPr>
              <a:xfrm rot="16200000">
                <a:off x="-158438" y="1397372"/>
                <a:ext cx="2277456" cy="1785794"/>
              </a:xfrm>
              <a:prstGeom prst="notchedRightArrow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208884" y="1216602"/>
                <a:ext cx="9100933" cy="3404102"/>
                <a:chOff x="2194595" y="1373770"/>
                <a:chExt cx="9100930" cy="3404102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194595" y="1373770"/>
                  <a:ext cx="9100930" cy="3048648"/>
                  <a:chOff x="856011" y="1317298"/>
                  <a:chExt cx="9341418" cy="3010924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946663" y="1317298"/>
                    <a:ext cx="5216324" cy="6139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IN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   </a:t>
                    </a:r>
                    <a:r>
                      <a:rPr lang="en-US" sz="4000" b="1" u="sng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এই পাঠ শেষে শিক্ষার্থীরা</a:t>
                    </a:r>
                    <a:r>
                      <a: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..</a:t>
                    </a:r>
                    <a:r>
                      <a:rPr lang="bn-IN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.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856011" y="3010299"/>
                    <a:ext cx="775684" cy="1317923"/>
                    <a:chOff x="856011" y="3010300"/>
                    <a:chExt cx="775684" cy="1317923"/>
                  </a:xfrm>
                </p:grpSpPr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875321" y="3010300"/>
                      <a:ext cx="734046" cy="6535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856011" y="3674691"/>
                      <a:ext cx="775684" cy="6535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BD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615218" y="2136211"/>
                    <a:ext cx="8582211" cy="2155503"/>
                    <a:chOff x="1615218" y="2136211"/>
                    <a:chExt cx="8582211" cy="2155503"/>
                  </a:xfrm>
                </p:grpSpPr>
                <p:sp>
                  <p:nvSpPr>
                    <p:cNvPr id="13" name="Freeform 12"/>
                    <p:cNvSpPr/>
                    <p:nvPr/>
                  </p:nvSpPr>
                  <p:spPr>
                    <a:xfrm>
                      <a:off x="1615218" y="2136211"/>
                      <a:ext cx="8582211" cy="705735"/>
                    </a:xfrm>
                    <a:custGeom>
                      <a:avLst/>
                      <a:gdLst>
                        <a:gd name="connsiteX0" fmla="*/ 117625 w 705734"/>
                        <a:gd name="connsiteY0" fmla="*/ 0 h 9258037"/>
                        <a:gd name="connsiteX1" fmla="*/ 588109 w 705734"/>
                        <a:gd name="connsiteY1" fmla="*/ 0 h 9258037"/>
                        <a:gd name="connsiteX2" fmla="*/ 705734 w 705734"/>
                        <a:gd name="connsiteY2" fmla="*/ 117625 h 9258037"/>
                        <a:gd name="connsiteX3" fmla="*/ 705734 w 705734"/>
                        <a:gd name="connsiteY3" fmla="*/ 9258037 h 9258037"/>
                        <a:gd name="connsiteX4" fmla="*/ 705734 w 705734"/>
                        <a:gd name="connsiteY4" fmla="*/ 9258037 h 9258037"/>
                        <a:gd name="connsiteX5" fmla="*/ 0 w 705734"/>
                        <a:gd name="connsiteY5" fmla="*/ 9258037 h 9258037"/>
                        <a:gd name="connsiteX6" fmla="*/ 0 w 705734"/>
                        <a:gd name="connsiteY6" fmla="*/ 9258037 h 9258037"/>
                        <a:gd name="connsiteX7" fmla="*/ 0 w 705734"/>
                        <a:gd name="connsiteY7" fmla="*/ 117625 h 9258037"/>
                        <a:gd name="connsiteX8" fmla="*/ 117625 w 705734"/>
                        <a:gd name="connsiteY8" fmla="*/ 0 h 925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5734" h="9258037">
                          <a:moveTo>
                            <a:pt x="705734" y="1543046"/>
                          </a:moveTo>
                          <a:lnTo>
                            <a:pt x="705734" y="7714991"/>
                          </a:lnTo>
                          <a:cubicBezTo>
                            <a:pt x="705734" y="8567182"/>
                            <a:pt x="701719" y="9258030"/>
                            <a:pt x="696767" y="9258030"/>
                          </a:cubicBezTo>
                          <a:lnTo>
                            <a:pt x="0" y="9258030"/>
                          </a:lnTo>
                          <a:lnTo>
                            <a:pt x="0" y="9258030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696767" y="7"/>
                          </a:lnTo>
                          <a:cubicBezTo>
                            <a:pt x="701719" y="7"/>
                            <a:pt x="705734" y="690855"/>
                            <a:pt x="705734" y="1543046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scene3d>
                      <a:camera prst="orthographicFront"/>
                      <a:lightRig rig="flat" dir="t"/>
                    </a:scene3d>
                    <a:sp3d extrusionH="12700" prstMaterial="plastic">
                      <a:bevelT w="50800" h="50800"/>
                    </a:sp3d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99137" tIns="52231" rIns="52231" bIns="52232" numCol="1" spcCol="1270" anchor="ctr" anchorCtr="0">
                      <a:noAutofit/>
                    </a:bodyPr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মোলার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দ্রবণের </a:t>
                      </a:r>
                      <a:r>
                        <a:rPr lang="bn-BD" sz="3600" b="1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সংজ্ঞা বলতে পারবে</a:t>
                      </a:r>
                      <a:r>
                        <a:rPr lang="en-US" sz="3600" b="1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bn-BD" sz="3600" b="1" dirty="0">
                        <a:ln w="11430"/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1622713" y="2857101"/>
                      <a:ext cx="8566957" cy="705735"/>
                    </a:xfrm>
                    <a:custGeom>
                      <a:avLst/>
                      <a:gdLst>
                        <a:gd name="connsiteX0" fmla="*/ 117625 w 705734"/>
                        <a:gd name="connsiteY0" fmla="*/ 0 h 9258037"/>
                        <a:gd name="connsiteX1" fmla="*/ 588109 w 705734"/>
                        <a:gd name="connsiteY1" fmla="*/ 0 h 9258037"/>
                        <a:gd name="connsiteX2" fmla="*/ 705734 w 705734"/>
                        <a:gd name="connsiteY2" fmla="*/ 117625 h 9258037"/>
                        <a:gd name="connsiteX3" fmla="*/ 705734 w 705734"/>
                        <a:gd name="connsiteY3" fmla="*/ 9258037 h 9258037"/>
                        <a:gd name="connsiteX4" fmla="*/ 705734 w 705734"/>
                        <a:gd name="connsiteY4" fmla="*/ 9258037 h 9258037"/>
                        <a:gd name="connsiteX5" fmla="*/ 0 w 705734"/>
                        <a:gd name="connsiteY5" fmla="*/ 9258037 h 9258037"/>
                        <a:gd name="connsiteX6" fmla="*/ 0 w 705734"/>
                        <a:gd name="connsiteY6" fmla="*/ 9258037 h 9258037"/>
                        <a:gd name="connsiteX7" fmla="*/ 0 w 705734"/>
                        <a:gd name="connsiteY7" fmla="*/ 117625 h 9258037"/>
                        <a:gd name="connsiteX8" fmla="*/ 117625 w 705734"/>
                        <a:gd name="connsiteY8" fmla="*/ 0 h 925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5734" h="9258037">
                          <a:moveTo>
                            <a:pt x="705734" y="1543046"/>
                          </a:moveTo>
                          <a:lnTo>
                            <a:pt x="705734" y="7714991"/>
                          </a:lnTo>
                          <a:cubicBezTo>
                            <a:pt x="705734" y="8567182"/>
                            <a:pt x="701719" y="9258030"/>
                            <a:pt x="696767" y="9258030"/>
                          </a:cubicBezTo>
                          <a:lnTo>
                            <a:pt x="0" y="9258030"/>
                          </a:lnTo>
                          <a:lnTo>
                            <a:pt x="0" y="9258030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696767" y="7"/>
                          </a:lnTo>
                          <a:cubicBezTo>
                            <a:pt x="701719" y="7"/>
                            <a:pt x="705734" y="690855"/>
                            <a:pt x="705734" y="1543046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flat" dir="t"/>
                    </a:scene3d>
                    <a:sp3d extrusionH="12700" prstMaterial="plastic">
                      <a:bevelT w="50800" h="50800"/>
                    </a:sp3d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99137" tIns="52231" rIns="52231" bIns="52232" numCol="1" spcCol="1270" anchor="ctr" anchorCtr="0">
                      <a:noAutofit/>
                    </a:bodyPr>
                    <a:lstStyle/>
                    <a:p>
                      <a:pPr marL="0" lvl="1"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bn-BD" sz="3600" b="1" dirty="0" smtClean="0">
                          <a:ln w="11430"/>
                          <a:solidFill>
                            <a:sysClr val="windowText" lastClr="0000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বিভিন্ন মোলারিটির দ্রবণ প্রস্তুত করতে </a:t>
                      </a:r>
                      <a:r>
                        <a:rPr lang="bn-BD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পারবে;</a:t>
                      </a:r>
                    </a:p>
                  </p:txBody>
                </p:sp>
                <p:sp>
                  <p:nvSpPr>
                    <p:cNvPr id="15" name="Freeform 14"/>
                    <p:cNvSpPr/>
                    <p:nvPr/>
                  </p:nvSpPr>
                  <p:spPr>
                    <a:xfrm>
                      <a:off x="1615562" y="3585979"/>
                      <a:ext cx="8566965" cy="705735"/>
                    </a:xfrm>
                    <a:custGeom>
                      <a:avLst/>
                      <a:gdLst>
                        <a:gd name="connsiteX0" fmla="*/ 117625 w 705734"/>
                        <a:gd name="connsiteY0" fmla="*/ 0 h 9258037"/>
                        <a:gd name="connsiteX1" fmla="*/ 588109 w 705734"/>
                        <a:gd name="connsiteY1" fmla="*/ 0 h 9258037"/>
                        <a:gd name="connsiteX2" fmla="*/ 705734 w 705734"/>
                        <a:gd name="connsiteY2" fmla="*/ 117625 h 9258037"/>
                        <a:gd name="connsiteX3" fmla="*/ 705734 w 705734"/>
                        <a:gd name="connsiteY3" fmla="*/ 9258037 h 9258037"/>
                        <a:gd name="connsiteX4" fmla="*/ 705734 w 705734"/>
                        <a:gd name="connsiteY4" fmla="*/ 9258037 h 9258037"/>
                        <a:gd name="connsiteX5" fmla="*/ 0 w 705734"/>
                        <a:gd name="connsiteY5" fmla="*/ 9258037 h 9258037"/>
                        <a:gd name="connsiteX6" fmla="*/ 0 w 705734"/>
                        <a:gd name="connsiteY6" fmla="*/ 9258037 h 9258037"/>
                        <a:gd name="connsiteX7" fmla="*/ 0 w 705734"/>
                        <a:gd name="connsiteY7" fmla="*/ 117625 h 9258037"/>
                        <a:gd name="connsiteX8" fmla="*/ 117625 w 705734"/>
                        <a:gd name="connsiteY8" fmla="*/ 0 h 92580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05734" h="9258037">
                          <a:moveTo>
                            <a:pt x="705734" y="1543046"/>
                          </a:moveTo>
                          <a:lnTo>
                            <a:pt x="705734" y="7714991"/>
                          </a:lnTo>
                          <a:cubicBezTo>
                            <a:pt x="705734" y="8567182"/>
                            <a:pt x="701719" y="9258030"/>
                            <a:pt x="696767" y="9258030"/>
                          </a:cubicBezTo>
                          <a:lnTo>
                            <a:pt x="0" y="9258030"/>
                          </a:lnTo>
                          <a:lnTo>
                            <a:pt x="0" y="9258030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696767" y="7"/>
                          </a:lnTo>
                          <a:cubicBezTo>
                            <a:pt x="701719" y="7"/>
                            <a:pt x="705734" y="690855"/>
                            <a:pt x="705734" y="1543046"/>
                          </a:cubicBez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accent5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flat" dir="t"/>
                    </a:scene3d>
                    <a:sp3d extrusionH="12700" prstMaterial="plastic">
                      <a:bevelT w="50800" h="50800"/>
                    </a:sp3d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199137" tIns="52231" rIns="52231" bIns="52232" numCol="1" spcCol="1270" anchor="ctr" anchorCtr="0">
                      <a:no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bn-IN" sz="36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</p:grpSp>
            <p:sp>
              <p:nvSpPr>
                <p:cNvPr id="7" name="Rectangle 6"/>
                <p:cNvSpPr/>
                <p:nvPr/>
              </p:nvSpPr>
              <p:spPr>
                <a:xfrm>
                  <a:off x="3765208" y="4131541"/>
                  <a:ext cx="18250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bn-BD" sz="36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3117286" y="3635292"/>
              <a:ext cx="8387939" cy="5676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মোলারিটির দ্রবণ সংক্রান্ত গাণিতিক সমস্যা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131041" y="1999139"/>
            <a:ext cx="700031" cy="753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818351" y="4340687"/>
            <a:ext cx="7857829" cy="737722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সমাধান করতে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9" name="Flowchart: Off-page Connector 8"/>
          <p:cNvSpPr/>
          <p:nvPr/>
        </p:nvSpPr>
        <p:spPr>
          <a:xfrm>
            <a:off x="1539666" y="1692322"/>
            <a:ext cx="832513" cy="1179050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Notched Right Arrow 38"/>
          <p:cNvSpPr/>
          <p:nvPr/>
        </p:nvSpPr>
        <p:spPr>
          <a:xfrm rot="5400000">
            <a:off x="605739" y="3954487"/>
            <a:ext cx="2706585" cy="1678673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Flowchart: Off-page Connector 39"/>
          <p:cNvSpPr/>
          <p:nvPr/>
        </p:nvSpPr>
        <p:spPr>
          <a:xfrm rot="10800000">
            <a:off x="1524159" y="3996337"/>
            <a:ext cx="832513" cy="1285345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1523587" y="931488"/>
            <a:ext cx="848590" cy="5170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</a:t>
            </a:r>
            <a:endParaRPr lang="en-US" sz="6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নফল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187217" y="2011556"/>
            <a:ext cx="562921" cy="54058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94081" y="2912831"/>
            <a:ext cx="562921" cy="54058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88612" y="3714469"/>
            <a:ext cx="562921" cy="540581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4083" y="416228"/>
            <a:ext cx="4694830" cy="70788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মোলার দ্রবণ কাকে বলে?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4083" y="1384570"/>
            <a:ext cx="9101283" cy="286232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দ্রবণের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564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4" t="4449" r="30164" b="4622"/>
          <a:stretch/>
        </p:blipFill>
        <p:spPr>
          <a:xfrm>
            <a:off x="803262" y="1447963"/>
            <a:ext cx="2497541" cy="4928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1" t="19099" r="49083" b="23204"/>
          <a:stretch/>
        </p:blipFill>
        <p:spPr>
          <a:xfrm>
            <a:off x="1225367" y="693083"/>
            <a:ext cx="709684" cy="496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911" b="98715" l="20976" r="81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14135" r="27737" b="4053"/>
          <a:stretch/>
        </p:blipFill>
        <p:spPr>
          <a:xfrm>
            <a:off x="830557" y="1910745"/>
            <a:ext cx="2470246" cy="44660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04" b="92504" l="12474" r="92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7232" r="8799" b="6420"/>
          <a:stretch/>
        </p:blipFill>
        <p:spPr>
          <a:xfrm rot="15164406">
            <a:off x="1415492" y="101608"/>
            <a:ext cx="1039118" cy="16534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71883" y="376644"/>
            <a:ext cx="5417185" cy="1200329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ঘটনাটি পর্যবেক্ষণ করো এবং 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দেওয়ার চেষ্টা করোঃ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46615" y="1776920"/>
            <a:ext cx="263076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গ্লাসে কী ছিলো?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77384" y="1776919"/>
            <a:ext cx="1993871" cy="646331"/>
          </a:xfrm>
          <a:prstGeom prst="rect">
            <a:avLst/>
          </a:prstGeom>
          <a:solidFill>
            <a:srgbClr val="0070C0"/>
          </a:solidFill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তরল পদার্থ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46615" y="2465233"/>
            <a:ext cx="5867723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তরল পদার্থের মধ্যে কী দ্রবীভূত হয়েছে?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56250" y="2463636"/>
            <a:ext cx="2821851" cy="646331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একটি পদার্থ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54211" y="3198582"/>
            <a:ext cx="420351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তাহলে আমরা জেনে নেই---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07619" y="4826029"/>
            <a:ext cx="8491488" cy="5847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তরল পদার্থের মধ্যে যে পদার্থ দ্রবীভূত হয়, তাকে দ্রব বলে।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07619" y="4803193"/>
            <a:ext cx="8491488" cy="646331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তরল পদার্থ কোন দ্রবকে দ্রবীভূত করে, তাকে দ্রাবক বলে।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07619" y="4803193"/>
            <a:ext cx="7233316" cy="646331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 ও দ্রাবকের সমসস্ত্ব মিশ্রণকে দ্রবণ বলে।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0441708">
            <a:off x="1780855" y="689898"/>
            <a:ext cx="738283" cy="4768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7452" y="1533305"/>
            <a:ext cx="2583351" cy="4843454"/>
            <a:chOff x="717452" y="1533305"/>
            <a:chExt cx="2583351" cy="48434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2" t="4449" r="29743" b="4622"/>
            <a:stretch/>
          </p:blipFill>
          <p:spPr>
            <a:xfrm>
              <a:off x="717452" y="1533305"/>
              <a:ext cx="2583351" cy="484345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336431" y="3823306"/>
              <a:ext cx="1350498" cy="88937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দ্রাবক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4547" y="1618648"/>
            <a:ext cx="2606256" cy="4758112"/>
            <a:chOff x="694547" y="1618648"/>
            <a:chExt cx="2606256" cy="47581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7" t="15819" r="26817" b="2609"/>
            <a:stretch/>
          </p:blipFill>
          <p:spPr>
            <a:xfrm>
              <a:off x="694547" y="1618648"/>
              <a:ext cx="2606256" cy="4758112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6" name="Rounded Rectangle 5"/>
            <p:cNvSpPr/>
            <p:nvPr/>
          </p:nvSpPr>
          <p:spPr>
            <a:xfrm>
              <a:off x="1044569" y="4111397"/>
              <a:ext cx="2014925" cy="1373244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দ্রব+দ্রাবক</a:t>
              </a:r>
            </a:p>
            <a:p>
              <a:pPr algn="ctr"/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 দ্রবণ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3370464" y="4022588"/>
            <a:ext cx="239013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86613" y="4014773"/>
            <a:ext cx="239013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দ্রাবক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4211" y="3997704"/>
            <a:ext cx="239013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 কী?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29349" y="283446"/>
            <a:ext cx="1230959" cy="8288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2" grpId="0" animBg="1"/>
      <p:bldP spid="26" grpId="0" animBg="1"/>
      <p:bldP spid="26" grpId="1" animBg="1"/>
      <p:bldP spid="27" grpId="0" animBg="1"/>
      <p:bldP spid="27" grpId="1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981839" y="2200306"/>
            <a:ext cx="2334467" cy="4339988"/>
            <a:chOff x="1007171" y="1786142"/>
            <a:chExt cx="2334467" cy="4339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5" t="9154" r="17363" b="9452"/>
            <a:stretch/>
          </p:blipFill>
          <p:spPr>
            <a:xfrm>
              <a:off x="1007171" y="1786142"/>
              <a:ext cx="2334467" cy="4339988"/>
            </a:xfrm>
            <a:prstGeom prst="rect">
              <a:avLst/>
            </a:prstGeom>
          </p:spPr>
        </p:pic>
        <p:sp>
          <p:nvSpPr>
            <p:cNvPr id="9" name="Can 8"/>
            <p:cNvSpPr/>
            <p:nvPr/>
          </p:nvSpPr>
          <p:spPr>
            <a:xfrm>
              <a:off x="1206190" y="3048332"/>
              <a:ext cx="1951630" cy="2529500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76"/>
          <p:cNvGrpSpPr/>
          <p:nvPr/>
        </p:nvGrpSpPr>
        <p:grpSpPr>
          <a:xfrm rot="3136372">
            <a:off x="1091483" y="2388364"/>
            <a:ext cx="1889760" cy="1417320"/>
            <a:chOff x="3078480" y="304800"/>
            <a:chExt cx="1417320" cy="1417320"/>
          </a:xfrm>
          <a:solidFill>
            <a:schemeClr val="tx2"/>
          </a:solidFill>
        </p:grpSpPr>
        <p:sp>
          <p:nvSpPr>
            <p:cNvPr id="12" name="Oval 11"/>
            <p:cNvSpPr/>
            <p:nvPr/>
          </p:nvSpPr>
          <p:spPr>
            <a:xfrm>
              <a:off x="3078480" y="304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230880" y="457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383280" y="609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35680" y="762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88080" y="914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40480" y="1066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992880" y="1219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145280" y="1371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297680" y="1524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450080" y="1676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Group 176"/>
          <p:cNvGrpSpPr/>
          <p:nvPr/>
        </p:nvGrpSpPr>
        <p:grpSpPr>
          <a:xfrm rot="3136372">
            <a:off x="1198493" y="2585615"/>
            <a:ext cx="1889760" cy="1417320"/>
            <a:chOff x="3078480" y="304800"/>
            <a:chExt cx="1417320" cy="1417320"/>
          </a:xfrm>
          <a:solidFill>
            <a:schemeClr val="tx2"/>
          </a:solidFill>
        </p:grpSpPr>
        <p:sp>
          <p:nvSpPr>
            <p:cNvPr id="23" name="Oval 22"/>
            <p:cNvSpPr/>
            <p:nvPr/>
          </p:nvSpPr>
          <p:spPr>
            <a:xfrm>
              <a:off x="3078480" y="304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30880" y="457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83280" y="609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35680" y="762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688080" y="914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840480" y="1066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992880" y="1219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145280" y="1371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297680" y="1524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450080" y="1676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176"/>
          <p:cNvGrpSpPr/>
          <p:nvPr/>
        </p:nvGrpSpPr>
        <p:grpSpPr>
          <a:xfrm rot="3136372">
            <a:off x="1297198" y="2142062"/>
            <a:ext cx="1889760" cy="1417320"/>
            <a:chOff x="3078480" y="304800"/>
            <a:chExt cx="1417320" cy="1417320"/>
          </a:xfrm>
          <a:solidFill>
            <a:schemeClr val="tx2"/>
          </a:solidFill>
        </p:grpSpPr>
        <p:sp>
          <p:nvSpPr>
            <p:cNvPr id="34" name="Oval 33"/>
            <p:cNvSpPr/>
            <p:nvPr/>
          </p:nvSpPr>
          <p:spPr>
            <a:xfrm>
              <a:off x="3078480" y="304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230880" y="457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83280" y="609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35680" y="762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688080" y="914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840480" y="1066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92880" y="1219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145280" y="1371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297680" y="1524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450080" y="1676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5" b="22985"/>
          <a:stretch/>
        </p:blipFill>
        <p:spPr>
          <a:xfrm rot="19901839">
            <a:off x="1811675" y="969091"/>
            <a:ext cx="2161293" cy="74516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199217" y="499609"/>
            <a:ext cx="3784913" cy="64633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ঘটনাটি পর্যবেক্ষণ করো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631997" y="4786998"/>
            <a:ext cx="1034150" cy="11221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২৫০ মিলি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15100" y="2218880"/>
            <a:ext cx="2353369" cy="4302839"/>
            <a:chOff x="9115100" y="2218880"/>
            <a:chExt cx="2353369" cy="43028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5" t="9154" r="17363" b="9452"/>
            <a:stretch/>
          </p:blipFill>
          <p:spPr>
            <a:xfrm>
              <a:off x="9115100" y="2218880"/>
              <a:ext cx="2353369" cy="4302839"/>
            </a:xfrm>
            <a:prstGeom prst="rect">
              <a:avLst/>
            </a:prstGeom>
          </p:spPr>
        </p:pic>
        <p:sp>
          <p:nvSpPr>
            <p:cNvPr id="46" name="Can 45"/>
            <p:cNvSpPr/>
            <p:nvPr/>
          </p:nvSpPr>
          <p:spPr>
            <a:xfrm>
              <a:off x="9334415" y="3495640"/>
              <a:ext cx="1927778" cy="255211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9814203" y="4708671"/>
            <a:ext cx="1034150" cy="11221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২৫০ মিলি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82753" y="1145940"/>
            <a:ext cx="1167739" cy="6642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গ্রাম লবণ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8" name="Group 176"/>
          <p:cNvGrpSpPr/>
          <p:nvPr/>
        </p:nvGrpSpPr>
        <p:grpSpPr>
          <a:xfrm rot="3136372">
            <a:off x="9086479" y="2206066"/>
            <a:ext cx="1889760" cy="1417320"/>
            <a:chOff x="3078480" y="304800"/>
            <a:chExt cx="1417320" cy="1417320"/>
          </a:xfrm>
          <a:solidFill>
            <a:schemeClr val="tx2"/>
          </a:solidFill>
        </p:grpSpPr>
        <p:sp>
          <p:nvSpPr>
            <p:cNvPr id="59" name="Oval 58"/>
            <p:cNvSpPr/>
            <p:nvPr/>
          </p:nvSpPr>
          <p:spPr>
            <a:xfrm>
              <a:off x="3078480" y="304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230880" y="457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383280" y="609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35680" y="762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688080" y="914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840480" y="1066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992880" y="1219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145280" y="1371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297680" y="1524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450080" y="1676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9" name="Group 176"/>
          <p:cNvGrpSpPr/>
          <p:nvPr/>
        </p:nvGrpSpPr>
        <p:grpSpPr>
          <a:xfrm rot="3136372">
            <a:off x="9217132" y="2504651"/>
            <a:ext cx="1889760" cy="1417320"/>
            <a:chOff x="3078480" y="304800"/>
            <a:chExt cx="1417320" cy="1417320"/>
          </a:xfrm>
          <a:solidFill>
            <a:schemeClr val="tx2"/>
          </a:solidFill>
        </p:grpSpPr>
        <p:sp>
          <p:nvSpPr>
            <p:cNvPr id="70" name="Oval 69"/>
            <p:cNvSpPr/>
            <p:nvPr/>
          </p:nvSpPr>
          <p:spPr>
            <a:xfrm>
              <a:off x="3078480" y="304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230880" y="457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383280" y="609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35680" y="762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688080" y="914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840480" y="1066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992880" y="1219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145280" y="1371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297680" y="1524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450080" y="1676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80" name="Group 176"/>
          <p:cNvGrpSpPr/>
          <p:nvPr/>
        </p:nvGrpSpPr>
        <p:grpSpPr>
          <a:xfrm rot="3136372">
            <a:off x="9318849" y="2184297"/>
            <a:ext cx="1889760" cy="1417320"/>
            <a:chOff x="3078480" y="304800"/>
            <a:chExt cx="1417320" cy="1417320"/>
          </a:xfrm>
          <a:solidFill>
            <a:schemeClr val="tx2"/>
          </a:solidFill>
        </p:grpSpPr>
        <p:sp>
          <p:nvSpPr>
            <p:cNvPr id="81" name="Oval 80"/>
            <p:cNvSpPr/>
            <p:nvPr/>
          </p:nvSpPr>
          <p:spPr>
            <a:xfrm>
              <a:off x="3078480" y="304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230880" y="457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383280" y="609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535680" y="762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688080" y="914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840480" y="10668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992880" y="12192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145280" y="13716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297680" y="15240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450080" y="1676400"/>
              <a:ext cx="45720" cy="45720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5" b="22985"/>
          <a:stretch/>
        </p:blipFill>
        <p:spPr>
          <a:xfrm rot="19901839">
            <a:off x="9740409" y="967436"/>
            <a:ext cx="2161293" cy="745163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8654042" y="921747"/>
            <a:ext cx="1167739" cy="69089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গ্রাম লবণ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3506" y="3485651"/>
            <a:ext cx="1954501" cy="2502027"/>
            <a:chOff x="1183506" y="3485651"/>
            <a:chExt cx="1954501" cy="2502027"/>
          </a:xfrm>
        </p:grpSpPr>
        <p:sp>
          <p:nvSpPr>
            <p:cNvPr id="96" name="Can 95"/>
            <p:cNvSpPr/>
            <p:nvPr/>
          </p:nvSpPr>
          <p:spPr>
            <a:xfrm>
              <a:off x="1183506" y="3485651"/>
              <a:ext cx="1954501" cy="2502027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572803" y="5066137"/>
              <a:ext cx="1167739" cy="66428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লঘু দ্রবণ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53672" y="3501167"/>
            <a:ext cx="1927778" cy="2552110"/>
            <a:chOff x="9353672" y="3501167"/>
            <a:chExt cx="1927778" cy="2552110"/>
          </a:xfrm>
        </p:grpSpPr>
        <p:sp>
          <p:nvSpPr>
            <p:cNvPr id="93" name="Can 92"/>
            <p:cNvSpPr/>
            <p:nvPr/>
          </p:nvSpPr>
          <p:spPr>
            <a:xfrm>
              <a:off x="9353672" y="3501167"/>
              <a:ext cx="1927778" cy="255211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9690389" y="5217883"/>
              <a:ext cx="1247567" cy="664282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গাঢ় দ্রবণ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663938" y="2441547"/>
            <a:ext cx="5118421" cy="1200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বলতো কোন গ্লাসের দ্রবণ লঘু এবং কোন 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গ্লাসের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 গাঢ়?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98" grpId="0" animBg="1"/>
      <p:bldP spid="10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10725366" y="283446"/>
            <a:ext cx="1230959" cy="82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8571" r="11866" b="18340"/>
          <a:stretch/>
        </p:blipFill>
        <p:spPr>
          <a:xfrm>
            <a:off x="297589" y="283446"/>
            <a:ext cx="1230959" cy="828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4479" r="14886" b="6880"/>
          <a:stretch/>
        </p:blipFill>
        <p:spPr>
          <a:xfrm>
            <a:off x="4858603" y="2133100"/>
            <a:ext cx="3261816" cy="3709915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034635" y="456579"/>
            <a:ext cx="2491366" cy="1565719"/>
            <a:chOff x="6034635" y="456579"/>
            <a:chExt cx="2491366" cy="15657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04" b="92504" l="12474" r="921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0" t="7232" r="8799" b="6420"/>
            <a:stretch/>
          </p:blipFill>
          <p:spPr>
            <a:xfrm rot="15164406">
              <a:off x="6497458" y="-6244"/>
              <a:ext cx="1565719" cy="2491366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 rot="20603455">
              <a:off x="7077970" y="798329"/>
              <a:ext cx="950279" cy="783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দ্রব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0" name="Right Arrow 39"/>
          <p:cNvSpPr/>
          <p:nvPr/>
        </p:nvSpPr>
        <p:spPr>
          <a:xfrm rot="1875980">
            <a:off x="7853730" y="1621958"/>
            <a:ext cx="1696911" cy="45389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111315" y="2546083"/>
            <a:ext cx="3639408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মোল পরিমাণ দ্রব দ্রবীভূত হয় তাকে কী বলে?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81839" y="3678662"/>
            <a:ext cx="291696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তাপমাত্রায়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49458" y="4494664"/>
            <a:ext cx="3543873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মোলারিটি/ ঘনমাত্রা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79778" y="5865935"/>
            <a:ext cx="12244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বিকার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8378" y="418860"/>
            <a:ext cx="4481919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পাচ্ছো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600" b="92400" l="20000" r="8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60" t="84722" r="27624" b="9967"/>
          <a:stretch/>
        </p:blipFill>
        <p:spPr>
          <a:xfrm>
            <a:off x="5251238" y="2920621"/>
            <a:ext cx="2613408" cy="254012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237305" y="3668131"/>
            <a:ext cx="1173371" cy="1752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লিটার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61618" y="2179962"/>
            <a:ext cx="172794" cy="3291514"/>
            <a:chOff x="6461618" y="2179962"/>
            <a:chExt cx="172794" cy="3291514"/>
          </a:xfrm>
        </p:grpSpPr>
        <p:grpSp>
          <p:nvGrpSpPr>
            <p:cNvPr id="52" name="Group 51"/>
            <p:cNvGrpSpPr/>
            <p:nvPr/>
          </p:nvGrpSpPr>
          <p:grpSpPr>
            <a:xfrm>
              <a:off x="6487678" y="2179962"/>
              <a:ext cx="146734" cy="2012815"/>
              <a:chOff x="6337550" y="1975242"/>
              <a:chExt cx="146734" cy="2012815"/>
            </a:xfrm>
          </p:grpSpPr>
          <p:sp>
            <p:nvSpPr>
              <p:cNvPr id="59" name="Flowchart: Connector 58"/>
              <p:cNvSpPr/>
              <p:nvPr/>
            </p:nvSpPr>
            <p:spPr>
              <a:xfrm>
                <a:off x="6378714" y="2247466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6378714" y="2487821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Connector 60"/>
              <p:cNvSpPr/>
              <p:nvPr/>
            </p:nvSpPr>
            <p:spPr>
              <a:xfrm>
                <a:off x="6363610" y="2736654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6351237" y="2998991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6346046" y="3261328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6388434" y="1975242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6351237" y="3511403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6337550" y="3769693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461618" y="4220073"/>
              <a:ext cx="121910" cy="1251403"/>
              <a:chOff x="6337550" y="2736654"/>
              <a:chExt cx="121910" cy="1251403"/>
            </a:xfrm>
          </p:grpSpPr>
          <p:sp>
            <p:nvSpPr>
              <p:cNvPr id="54" name="Flowchart: Connector 53"/>
              <p:cNvSpPr/>
              <p:nvPr/>
            </p:nvSpPr>
            <p:spPr>
              <a:xfrm>
                <a:off x="6363610" y="2736654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6351237" y="2998991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6346046" y="3261328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6351237" y="3511403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6337550" y="3769693"/>
                <a:ext cx="95850" cy="21836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210009" y="2855687"/>
            <a:ext cx="2661752" cy="3027648"/>
            <a:chOff x="8826215" y="3635294"/>
            <a:chExt cx="2661752" cy="30927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9" t="26425" r="19952" b="1518"/>
            <a:stretch/>
          </p:blipFill>
          <p:spPr>
            <a:xfrm>
              <a:off x="8826215" y="3635294"/>
              <a:ext cx="2661752" cy="3092758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8880975" y="4376866"/>
              <a:ext cx="1173371" cy="17524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 লিটার</a:t>
              </a:r>
            </a:p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দ্রবণ</a:t>
              </a:r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4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5" grpId="0" animBg="1"/>
      <p:bldP spid="46" grpId="0" animBg="1"/>
      <p:bldP spid="48" grpId="0" animBg="1"/>
      <p:bldP spid="48" grpId="1" animBg="1"/>
      <p:bldP spid="36" grpId="0" animBg="1"/>
      <p:bldP spid="36" grpId="1" animBg="1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889</Words>
  <Application>Microsoft Office PowerPoint</Application>
  <PresentationFormat>Widescreen</PresentationFormat>
  <Paragraphs>197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</dc:creator>
  <cp:lastModifiedBy>JK</cp:lastModifiedBy>
  <cp:revision>172</cp:revision>
  <dcterms:created xsi:type="dcterms:W3CDTF">2020-10-30T17:29:50Z</dcterms:created>
  <dcterms:modified xsi:type="dcterms:W3CDTF">2020-11-21T14:59:34Z</dcterms:modified>
</cp:coreProperties>
</file>