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89" r:id="rId2"/>
    <p:sldId id="264" r:id="rId3"/>
    <p:sldId id="270" r:id="rId4"/>
    <p:sldId id="285" r:id="rId5"/>
    <p:sldId id="276" r:id="rId6"/>
    <p:sldId id="279" r:id="rId7"/>
    <p:sldId id="284" r:id="rId8"/>
    <p:sldId id="273" r:id="rId9"/>
    <p:sldId id="288" r:id="rId10"/>
    <p:sldId id="283" r:id="rId11"/>
    <p:sldId id="282" r:id="rId12"/>
    <p:sldId id="278" r:id="rId13"/>
    <p:sldId id="287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676" autoAdjust="0"/>
    <p:restoredTop sz="94066" autoAdjust="0"/>
  </p:normalViewPr>
  <p:slideViewPr>
    <p:cSldViewPr>
      <p:cViewPr>
        <p:scale>
          <a:sx n="66" d="100"/>
          <a:sy n="66" d="100"/>
        </p:scale>
        <p:origin x="-183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75B4B-CFBE-4164-90E3-BBD99D29A6FB}" type="datetimeFigureOut">
              <a:rPr lang="en-US" smtClean="0"/>
              <a:t>11/20/2020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749DA-0B42-4FA9-8EDE-5CDA02652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64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749DA-0B42-4FA9-8EDE-5CDA0265248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20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58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2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0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6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77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147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40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9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4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36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93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98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42260"/>
            <a:ext cx="7391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/>
              <a:t>সবাইকে</a:t>
            </a:r>
            <a:r>
              <a:rPr lang="en-US" sz="2800" b="1" u="sng" dirty="0" smtClean="0"/>
              <a:t>  </a:t>
            </a:r>
            <a:r>
              <a:rPr lang="en-US" sz="2800" b="1" u="sng" dirty="0" err="1" smtClean="0"/>
              <a:t>স্বাগতম</a:t>
            </a:r>
            <a:endParaRPr lang="en-US" sz="2800" b="1" u="sng" dirty="0" smtClean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pPr algn="ctr"/>
            <a:r>
              <a:rPr lang="en-US" sz="3200" dirty="0" err="1" smtClean="0"/>
              <a:t>মোঃ</a:t>
            </a:r>
            <a:r>
              <a:rPr lang="en-US" sz="3200" dirty="0" smtClean="0"/>
              <a:t> </a:t>
            </a:r>
            <a:r>
              <a:rPr lang="en-US" sz="3200" dirty="0" err="1" smtClean="0"/>
              <a:t>শামসুদ্দিন</a:t>
            </a:r>
            <a:r>
              <a:rPr lang="en-US" sz="3200" dirty="0" smtClean="0"/>
              <a:t> </a:t>
            </a:r>
            <a:r>
              <a:rPr lang="en-US" sz="3200" dirty="0" err="1" smtClean="0"/>
              <a:t>ইলিয়াস</a:t>
            </a:r>
            <a:endParaRPr lang="en-US" sz="3200" dirty="0" smtClean="0"/>
          </a:p>
          <a:p>
            <a:pPr algn="ctr"/>
            <a:r>
              <a:rPr lang="en-US" sz="3200" dirty="0" err="1" smtClean="0"/>
              <a:t>সহকারি</a:t>
            </a:r>
            <a:r>
              <a:rPr lang="en-US" sz="3200" dirty="0" smtClean="0"/>
              <a:t> </a:t>
            </a:r>
            <a:r>
              <a:rPr lang="en-US" sz="3200" dirty="0" err="1" smtClean="0"/>
              <a:t>শিক্ষক</a:t>
            </a:r>
            <a:endParaRPr lang="en-US" sz="3200" dirty="0" smtClean="0"/>
          </a:p>
          <a:p>
            <a:pPr algn="ctr"/>
            <a:r>
              <a:rPr lang="en-US" sz="2800" dirty="0" err="1" smtClean="0"/>
              <a:t>মনাইউল্লাহ</a:t>
            </a:r>
            <a:r>
              <a:rPr lang="en-US" sz="2800" dirty="0" smtClean="0"/>
              <a:t> </a:t>
            </a:r>
            <a:r>
              <a:rPr lang="en-US" sz="2800" dirty="0" err="1" smtClean="0"/>
              <a:t>আদর্শ</a:t>
            </a:r>
            <a:r>
              <a:rPr lang="en-US" sz="2800" dirty="0" smtClean="0"/>
              <a:t> </a:t>
            </a:r>
            <a:r>
              <a:rPr lang="en-US" sz="2800" dirty="0" err="1" smtClean="0"/>
              <a:t>উচ্চ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বিদ্যালয়</a:t>
            </a:r>
            <a:r>
              <a:rPr lang="en-US" sz="3200" dirty="0" smtClean="0"/>
              <a:t>,</a:t>
            </a:r>
          </a:p>
          <a:p>
            <a:pPr algn="ctr"/>
            <a:r>
              <a:rPr lang="en-US" sz="3200" dirty="0" err="1" smtClean="0"/>
              <a:t>শ্রীমঙ্গল</a:t>
            </a:r>
            <a:r>
              <a:rPr lang="en-US" sz="3200" dirty="0" smtClean="0"/>
              <a:t>, </a:t>
            </a:r>
            <a:r>
              <a:rPr lang="en-US" sz="3200" dirty="0" err="1" smtClean="0"/>
              <a:t>মৌলভীবাজার</a:t>
            </a:r>
            <a:r>
              <a:rPr lang="en-US" sz="3200" dirty="0" smtClean="0"/>
              <a:t>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794" y="1066800"/>
            <a:ext cx="3376612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1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6743" y="228600"/>
            <a:ext cx="6172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কাজ</a:t>
            </a:r>
          </a:p>
          <a:p>
            <a:pPr algn="ctr"/>
            <a:r>
              <a:rPr lang="bn-BD" sz="44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কর্মপত্র</a:t>
            </a:r>
            <a:endParaRPr lang="en-US" sz="44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711530"/>
              </p:ext>
            </p:extLst>
          </p:nvPr>
        </p:nvGraphicFramePr>
        <p:xfrm>
          <a:off x="526143" y="1981200"/>
          <a:ext cx="8153400" cy="4053840"/>
        </p:xfrm>
        <a:graphic>
          <a:graphicData uri="http://schemas.openxmlformats.org/drawingml/2006/table">
            <a:tbl>
              <a:tblPr firstRow="1" bandRow="1"/>
              <a:tblGrid>
                <a:gridCol w="1600201"/>
                <a:gridCol w="2819400"/>
                <a:gridCol w="3733799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সমাসের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নাম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800" dirty="0" smtClean="0">
                          <a:solidFill>
                            <a:schemeClr val="accent4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অর্থপ্রাধান্য</a:t>
                      </a:r>
                      <a:endParaRPr lang="en-US" sz="2800" dirty="0">
                        <a:solidFill>
                          <a:schemeClr val="accent4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উদাহরণ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দ্বন্দ্ব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---------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পড়া ও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লেখা=পড়ালেখা।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কর্মধারয়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----------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সিং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হ চিহ্নিত আসন=সিংহাসন।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তৎপুরুষ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---------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দেশের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সেবা=দেশসেবা।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বহুব্রীহি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----------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বহু ব্রীহি (ধান) আছে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যার=বহুব্রীহি।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দ্বিগু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-----------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শত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অব্দের সমাহার=শতাব্দী।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অব্যয়ীভাব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-------------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শহরের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সদৃশ=উপশহর।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73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810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092414"/>
              </p:ext>
            </p:extLst>
          </p:nvPr>
        </p:nvGraphicFramePr>
        <p:xfrm>
          <a:off x="495300" y="1524000"/>
          <a:ext cx="8153400" cy="4053840"/>
        </p:xfrm>
        <a:graphic>
          <a:graphicData uri="http://schemas.openxmlformats.org/drawingml/2006/table">
            <a:tbl>
              <a:tblPr firstRow="1" bandRow="1"/>
              <a:tblGrid>
                <a:gridCol w="1600201"/>
                <a:gridCol w="2819400"/>
                <a:gridCol w="3733799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সমাসের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নাম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অর্থপ্রাধান্য</a:t>
                      </a:r>
                      <a:r>
                        <a:rPr lang="bn-BD" sz="280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উদাহরণ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দ্বন্দ্ব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উভয়পদের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পড়া ও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লেখা=পড়ালেখা।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কর্মধারয়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পরপদের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সিং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হ চিহ্নিত আসন=সিংহাসন।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তৎপুরুষ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পরপদের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দেশের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সেবা=দেশসেবা।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বহুব্রীহি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ভিন্নপদের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বহু ব্রীহি (ধান) আছে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যার=বহুব্রীহি।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দ্বিগু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পুর্বপদের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শত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অব্দের সমাহার=শতাব্দী।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অব্যয়ীভাব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পুর্বপদের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শহরের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সদৃশ=উপশহর।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19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4542" y="1041231"/>
            <a:ext cx="556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799" y="3200400"/>
            <a:ext cx="8229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ব্যাসবাক্যসহ সমাস নির্ণয় করঃ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দম্পতি,ধানক্ষেত,প্রগতি,বেতার,সহশিক্ষা,অনুগমন,ধামাধরা,অসুর,কদাচার,উদ্বেল।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81400" y="1041231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54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06600" y="533009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13716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9624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১।অর্থপ্রাধান্য বিচারে সমাস চার প্রকার,যুক্তিসহকারে লিখ।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07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7400" y="0"/>
            <a:ext cx="16002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66800" y="4572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96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055889"/>
            <a:ext cx="7434943" cy="447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50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4971" y="515257"/>
            <a:ext cx="8839200" cy="502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    শ্রেণিঃনবম।     </a:t>
            </a:r>
          </a:p>
          <a:p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    মোট শিক্ষার্থীঃ৫০জন।</a:t>
            </a:r>
          </a:p>
          <a:p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    বিষয়ঃবাংলা ভাষার ব্যাকরণ।</a:t>
            </a:r>
          </a:p>
          <a:p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    অধ্যায়ঃতৃতীয়,ষষ্ঠ পরিচ্ছেদ।</a:t>
            </a:r>
          </a:p>
          <a:p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    সময়ঃ৫০ মিনিট।             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24200" y="22860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Edited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133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329874"/>
              </p:ext>
            </p:extLst>
          </p:nvPr>
        </p:nvGraphicFramePr>
        <p:xfrm>
          <a:off x="81887" y="1371600"/>
          <a:ext cx="8991600" cy="3063240"/>
        </p:xfrm>
        <a:graphic>
          <a:graphicData uri="http://schemas.openxmlformats.org/drawingml/2006/table">
            <a:tbl>
              <a:tblPr firstRow="1" bandRow="1"/>
              <a:tblGrid>
                <a:gridCol w="914400"/>
                <a:gridCol w="1219200"/>
                <a:gridCol w="3962400"/>
                <a:gridCol w="990600"/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ক্রমিক নং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ধাপ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কার্যক্রম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সময়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উপকরণ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প্রস্তুতি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কুশল</a:t>
                      </a:r>
                      <a:r>
                        <a:rPr lang="bn-BD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বিনিময়,শ্রেনিবিন্যাস,মনযোগ আকর্ষণ ও পাঠ ঘোষণা।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৫ মিঃ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D.C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শিখন-১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সংক্ষিপ্ত</a:t>
                      </a:r>
                      <a:r>
                        <a:rPr lang="bn-BD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আলোচনা ও প্রদর্শণ।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১৫ মিঃ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D.C </a:t>
                      </a:r>
                      <a:r>
                        <a:rPr lang="bn-BD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ও</a:t>
                      </a:r>
                      <a:r>
                        <a:rPr lang="bn-BD" baseline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বোর্ড।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3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শিখন-৩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দলীয় কাজ।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১৫ মিঃ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বোর্ড</a:t>
                      </a:r>
                      <a:r>
                        <a:rPr lang="bn-BD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কর্মপত্র।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4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মূল্যায়ন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সংক্ষিপ্ত প্রশ্নাবলী।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১২ মিঃ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D.C </a:t>
                      </a:r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ও </a:t>
                      </a:r>
                      <a:r>
                        <a:rPr lang="bn-BD" sz="240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চকবোর্ড।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বাড়িরকাজ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MCQ</a:t>
                      </a:r>
                      <a:r>
                        <a:rPr lang="bn-BD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প্রশ্ন।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 মিঃ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D.C </a:t>
                      </a:r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ও</a:t>
                      </a:r>
                      <a:r>
                        <a:rPr lang="bn-BD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চকবোর্ড।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সমাপ্তি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ধন্যবাদ</a:t>
                      </a:r>
                      <a:r>
                        <a:rPr lang="bn-BD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 জ্ঞাপণ।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 মীঃ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D.C</a:t>
                      </a:r>
                      <a:endParaRPr lang="en-US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613302"/>
              </p:ext>
            </p:extLst>
          </p:nvPr>
        </p:nvGraphicFramePr>
        <p:xfrm>
          <a:off x="968991" y="4640239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867590"/>
              </p:ext>
            </p:extLst>
          </p:nvPr>
        </p:nvGraphicFramePr>
        <p:xfrm>
          <a:off x="1045191" y="4640239"/>
          <a:ext cx="8098809" cy="388961"/>
        </p:xfrm>
        <a:graphic>
          <a:graphicData uri="http://schemas.openxmlformats.org/drawingml/2006/table">
            <a:tbl>
              <a:tblPr/>
              <a:tblGrid>
                <a:gridCol w="8098809"/>
              </a:tblGrid>
              <a:tr h="3889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90800" y="6096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 পরিকল্পনা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64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482163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6941" y="3865588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 ও বাবা =মা-বাবা।</a:t>
            </a:r>
            <a:endParaRPr lang="en-US" sz="72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6941" y="5638800"/>
            <a:ext cx="8650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এভাবে একাধীক পদের মিলনের নাম কী?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5628" y="201385"/>
            <a:ext cx="2129972" cy="26919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814" y="529335"/>
            <a:ext cx="2129972" cy="250371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300" y="536592"/>
            <a:ext cx="2129972" cy="252730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217" y="494863"/>
            <a:ext cx="1421493" cy="252730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442" y="529335"/>
            <a:ext cx="1502229" cy="250371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1839686" y="3051439"/>
            <a:ext cx="1475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9600" y="3022163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বাবা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0" y="3051439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মা-বাবা।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47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0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1524000"/>
            <a:ext cx="9144000" cy="2286000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2609" y="256283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সমাস ও তার প্রকারভেদ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9686" y="1858833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01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12800"/>
            <a:ext cx="7467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/>
              <a:t>শিখনফল</a:t>
            </a:r>
          </a:p>
          <a:p>
            <a:r>
              <a:rPr lang="bn-BD" sz="2800" dirty="0" smtClean="0">
                <a:solidFill>
                  <a:srgbClr val="00B050"/>
                </a:solidFill>
              </a:rPr>
              <a:t>এ পাঠ শেষে শিক্ষার্থীরা-</a:t>
            </a:r>
            <a:r>
              <a:rPr lang="bn-BD" sz="2800" dirty="0" smtClean="0"/>
              <a:t>------</a:t>
            </a:r>
          </a:p>
          <a:p>
            <a:endParaRPr lang="bn-BD" dirty="0" smtClean="0">
              <a:solidFill>
                <a:srgbClr val="0070C0"/>
              </a:solidFill>
            </a:endParaRPr>
          </a:p>
          <a:p>
            <a:r>
              <a:rPr lang="bn-BD" sz="2800" dirty="0" smtClean="0">
                <a:solidFill>
                  <a:srgbClr val="0070C0"/>
                </a:solidFill>
              </a:rPr>
              <a:t>১।</a:t>
            </a: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সমাসের</a:t>
            </a:r>
            <a:r>
              <a:rPr lang="bn-BD" sz="2800" dirty="0" smtClean="0">
                <a:solidFill>
                  <a:srgbClr val="0070C0"/>
                </a:solidFill>
              </a:rPr>
              <a:t> সংগা বলতে পারবে।</a:t>
            </a:r>
          </a:p>
          <a:p>
            <a:r>
              <a:rPr lang="bn-BD" sz="2800" dirty="0" smtClean="0">
                <a:solidFill>
                  <a:srgbClr val="0070C0"/>
                </a:solidFill>
              </a:rPr>
              <a:t>২।সমাসের গঠন সম্পর্কে বলতে পারবে।</a:t>
            </a:r>
          </a:p>
          <a:p>
            <a:r>
              <a:rPr lang="bn-BD" sz="2800" dirty="0">
                <a:solidFill>
                  <a:srgbClr val="0070C0"/>
                </a:solidFill>
              </a:rPr>
              <a:t>৩</a:t>
            </a:r>
            <a:r>
              <a:rPr lang="bn-BD" sz="2800" dirty="0" smtClean="0">
                <a:solidFill>
                  <a:srgbClr val="0070C0"/>
                </a:solidFill>
              </a:rPr>
              <a:t>।সমাসের প্রকারভেদ বলতে পারবে।</a:t>
            </a:r>
          </a:p>
          <a:p>
            <a:r>
              <a:rPr lang="bn-BD" sz="2800" dirty="0" smtClean="0">
                <a:solidFill>
                  <a:srgbClr val="0070C0"/>
                </a:solidFill>
              </a:rPr>
              <a:t>৩।সমাস নির্নয় ও ব্যাসবাক্য গঠন করতে পারবে।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2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23256" y="45028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সেবা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BD" sz="6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দেশসেবা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029896"/>
            <a:ext cx="1371600" cy="584775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এখানে-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23256" y="3332019"/>
            <a:ext cx="24819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দেশের সেবা=?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দেশসেবা=?</a:t>
            </a:r>
          </a:p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দেশের=?</a:t>
            </a:r>
          </a:p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সেবা=?</a:t>
            </a:r>
          </a:p>
          <a:p>
            <a:pPr algn="ctr"/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      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57896" y="3304411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ব্যাসবাক্য।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সমস্ত পদ।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পূর্বপদ।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পরপদ।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25338" y="6005413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92D050"/>
                </a:solidFill>
              </a:rPr>
              <a:t>সমাস মানে সংক্ষেপণ।</a:t>
            </a:r>
            <a:endParaRPr lang="en-US" sz="2800" dirty="0">
              <a:solidFill>
                <a:srgbClr val="92D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91194" y="615211"/>
            <a:ext cx="6179324" cy="6858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63842" y="3381245"/>
            <a:ext cx="2104573" cy="2154656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15306" y="3388788"/>
            <a:ext cx="2113979" cy="214711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406952" y="5907345"/>
            <a:ext cx="4065344" cy="762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9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3" grpId="0"/>
      <p:bldP spid="14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06284" y="2217041"/>
            <a:ext cx="1905000" cy="1964140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TextBox 4"/>
          <p:cNvSpPr txBox="1"/>
          <p:nvPr/>
        </p:nvSpPr>
        <p:spPr>
          <a:xfrm>
            <a:off x="3092399" y="2729153"/>
            <a:ext cx="25043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674816" y="1783075"/>
            <a:ext cx="1685427" cy="9144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Oval 6"/>
          <p:cNvSpPr/>
          <p:nvPr/>
        </p:nvSpPr>
        <p:spPr>
          <a:xfrm>
            <a:off x="5425584" y="1945132"/>
            <a:ext cx="1428466" cy="97837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Oval 7"/>
          <p:cNvSpPr/>
          <p:nvPr/>
        </p:nvSpPr>
        <p:spPr>
          <a:xfrm>
            <a:off x="5349384" y="3573184"/>
            <a:ext cx="1580866" cy="9144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Oval 8"/>
          <p:cNvSpPr/>
          <p:nvPr/>
        </p:nvSpPr>
        <p:spPr>
          <a:xfrm>
            <a:off x="3579712" y="925619"/>
            <a:ext cx="1559838" cy="103695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Oval 9"/>
          <p:cNvSpPr/>
          <p:nvPr/>
        </p:nvSpPr>
        <p:spPr>
          <a:xfrm>
            <a:off x="1947050" y="3214981"/>
            <a:ext cx="1430488" cy="100588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" name="Oval 10"/>
          <p:cNvSpPr/>
          <p:nvPr/>
        </p:nvSpPr>
        <p:spPr>
          <a:xfrm>
            <a:off x="3615550" y="4545304"/>
            <a:ext cx="1695734" cy="9144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TextBox 14"/>
          <p:cNvSpPr txBox="1"/>
          <p:nvPr/>
        </p:nvSpPr>
        <p:spPr>
          <a:xfrm>
            <a:off x="3767950" y="1001366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দ্বন্দ্ব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41913" y="2127046"/>
            <a:ext cx="1352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কর্মধারয়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55617" y="3781071"/>
            <a:ext cx="1352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dirty="0" smtClean="0">
                <a:solidFill>
                  <a:srgbClr val="C00000"/>
                </a:solidFill>
              </a:rPr>
              <a:t>তৎপুরুষ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65550" y="4740894"/>
            <a:ext cx="129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বহুব্রীহি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0794" y="3482378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দ্বিগু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28800" y="1962575"/>
            <a:ext cx="1419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অব্যয়ীভাব</a:t>
            </a:r>
            <a:endParaRPr lang="en-US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0794" y="69140"/>
            <a:ext cx="5326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সমাস কত প্রকার?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46942" y="-32792"/>
            <a:ext cx="4332617" cy="92333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" name="TextBox 11"/>
          <p:cNvSpPr txBox="1"/>
          <p:nvPr/>
        </p:nvSpPr>
        <p:spPr>
          <a:xfrm>
            <a:off x="2291717" y="5688764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সমাস ছয় প্রকার।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57930" y="5850094"/>
            <a:ext cx="4343400" cy="5334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1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5" grpId="0"/>
      <p:bldP spid="16" grpId="0"/>
      <p:bldP spid="17" grpId="0"/>
      <p:bldP spid="18" grpId="0"/>
      <p:bldP spid="20" grpId="0"/>
      <p:bldP spid="21" grpId="0"/>
      <p:bldP spid="3" grpId="0"/>
      <p:bldP spid="4" grpId="0" animBg="1"/>
      <p:bldP spid="12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19200"/>
            <a:ext cx="2057400" cy="382642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219200"/>
            <a:ext cx="2362200" cy="38332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657" y="1219200"/>
            <a:ext cx="2990850" cy="38264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72457" y="5871865"/>
            <a:ext cx="7639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সিংহ চিহ্নিত আসন=সিংহাসন</a:t>
            </a:r>
            <a:r>
              <a:rPr lang="bn-BD" sz="4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113991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সিংহ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62300" y="5045622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আসন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85114" y="5052435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সিংহাসন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7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bangla 2 somas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bangla 2 somas1</Template>
  <TotalTime>12</TotalTime>
  <Words>337</Words>
  <Application>Microsoft Office PowerPoint</Application>
  <PresentationFormat>On-screen Show (4:3)</PresentationFormat>
  <Paragraphs>147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bangla 2 somas1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Windows User</cp:lastModifiedBy>
  <cp:revision>7</cp:revision>
  <dcterms:created xsi:type="dcterms:W3CDTF">2014-09-20T07:36:46Z</dcterms:created>
  <dcterms:modified xsi:type="dcterms:W3CDTF">2020-11-20T17:37:22Z</dcterms:modified>
</cp:coreProperties>
</file>