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99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F8F35-C5BF-46A2-B774-AD06CA4FDAAD}" type="datetimeFigureOut">
              <a:rPr lang="en-US" smtClean="0"/>
              <a:pPr/>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EEFA5-F547-46E3-9571-56B15DD1BF38}" type="slidenum">
              <a:rPr lang="en-US" smtClean="0"/>
              <a:pPr/>
              <a:t>‹#›</a:t>
            </a:fld>
            <a:endParaRPr lang="en-US"/>
          </a:p>
        </p:txBody>
      </p:sp>
    </p:spTree>
    <p:extLst>
      <p:ext uri="{BB962C8B-B14F-4D97-AF65-F5344CB8AC3E}">
        <p14:creationId xmlns:p14="http://schemas.microsoft.com/office/powerpoint/2010/main" val="323558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শিক্ষার্থীদের</a:t>
            </a:r>
            <a:r>
              <a:rPr lang="bn-BD" b="1" baseline="0" dirty="0" smtClean="0"/>
              <a:t> সাথে কুশল বিনিময়ের পর শিক্ষক স্রেণী বিন্যাসের দিকে নজর দিতে পারে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2</a:t>
            </a:fld>
            <a:endParaRPr lang="en-US"/>
          </a:p>
        </p:txBody>
      </p:sp>
    </p:spTree>
    <p:extLst>
      <p:ext uri="{BB962C8B-B14F-4D97-AF65-F5344CB8AC3E}">
        <p14:creationId xmlns:p14="http://schemas.microsoft.com/office/powerpoint/2010/main" val="332198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13</a:t>
            </a:fld>
            <a:endParaRPr lang="en-US"/>
          </a:p>
        </p:txBody>
      </p:sp>
    </p:spTree>
    <p:extLst>
      <p:ext uri="{BB962C8B-B14F-4D97-AF65-F5344CB8AC3E}">
        <p14:creationId xmlns:p14="http://schemas.microsoft.com/office/powerpoint/2010/main" val="335346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14</a:t>
            </a:fld>
            <a:endParaRPr lang="en-US"/>
          </a:p>
        </p:txBody>
      </p:sp>
    </p:spTree>
    <p:extLst>
      <p:ext uri="{BB962C8B-B14F-4D97-AF65-F5344CB8AC3E}">
        <p14:creationId xmlns:p14="http://schemas.microsoft.com/office/powerpoint/2010/main" val="217287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15</a:t>
            </a:fld>
            <a:endParaRPr lang="en-US"/>
          </a:p>
        </p:txBody>
      </p:sp>
    </p:spTree>
    <p:extLst>
      <p:ext uri="{BB962C8B-B14F-4D97-AF65-F5344CB8AC3E}">
        <p14:creationId xmlns:p14="http://schemas.microsoft.com/office/powerpoint/2010/main" val="62169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16</a:t>
            </a:fld>
            <a:endParaRPr lang="en-US"/>
          </a:p>
        </p:txBody>
      </p:sp>
    </p:spTree>
    <p:extLst>
      <p:ext uri="{BB962C8B-B14F-4D97-AF65-F5344CB8AC3E}">
        <p14:creationId xmlns:p14="http://schemas.microsoft.com/office/powerpoint/2010/main" val="114007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17</a:t>
            </a:fld>
            <a:endParaRPr lang="en-US"/>
          </a:p>
        </p:txBody>
      </p:sp>
    </p:spTree>
    <p:extLst>
      <p:ext uri="{BB962C8B-B14F-4D97-AF65-F5344CB8AC3E}">
        <p14:creationId xmlns:p14="http://schemas.microsoft.com/office/powerpoint/2010/main" val="327744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18</a:t>
            </a:fld>
            <a:endParaRPr lang="en-US"/>
          </a:p>
        </p:txBody>
      </p:sp>
    </p:spTree>
    <p:extLst>
      <p:ext uri="{BB962C8B-B14F-4D97-AF65-F5344CB8AC3E}">
        <p14:creationId xmlns:p14="http://schemas.microsoft.com/office/powerpoint/2010/main" val="142889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19</a:t>
            </a:fld>
            <a:endParaRPr lang="en-US"/>
          </a:p>
        </p:txBody>
      </p:sp>
    </p:spTree>
    <p:extLst>
      <p:ext uri="{BB962C8B-B14F-4D97-AF65-F5344CB8AC3E}">
        <p14:creationId xmlns:p14="http://schemas.microsoft.com/office/powerpoint/2010/main" val="97953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জোড়ায় কাজে</a:t>
            </a:r>
            <a:r>
              <a:rPr lang="bn-BD" b="1" baseline="0" dirty="0" smtClean="0"/>
              <a:t> সময় ২/৩ মিঃ দেয়া যেতে পারে । কাজ শিক্ষক নিজে তদারকী করবেন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20</a:t>
            </a:fld>
            <a:endParaRPr lang="en-US"/>
          </a:p>
        </p:txBody>
      </p:sp>
    </p:spTree>
    <p:extLst>
      <p:ext uri="{BB962C8B-B14F-4D97-AF65-F5344CB8AC3E}">
        <p14:creationId xmlns:p14="http://schemas.microsoft.com/office/powerpoint/2010/main" val="386809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21</a:t>
            </a:fld>
            <a:endParaRPr lang="en-US"/>
          </a:p>
        </p:txBody>
      </p:sp>
    </p:spTree>
    <p:extLst>
      <p:ext uri="{BB962C8B-B14F-4D97-AF65-F5344CB8AC3E}">
        <p14:creationId xmlns:p14="http://schemas.microsoft.com/office/powerpoint/2010/main" val="336197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দলীয় কাজে</a:t>
            </a:r>
            <a:r>
              <a:rPr lang="bn-BD" b="1" baseline="0" dirty="0" smtClean="0">
                <a:latin typeface="NikoshBAN" pitchFamily="2" charset="0"/>
                <a:cs typeface="NikoshBAN" pitchFamily="2" charset="0"/>
              </a:rPr>
              <a:t> সময় ৪/৫মিঃ দেয়া যেতে পারে । কাজ শিক্ষক নিজে তদারকী করবেন এবং তাদের স্বক্রিয়তা যাচাই করবেন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5C06C5D-EE8F-416E-99F0-7675A19B7DD4}" type="slidenum">
              <a:rPr lang="en-US" smtClean="0"/>
              <a:t>22</a:t>
            </a:fld>
            <a:endParaRPr lang="en-US"/>
          </a:p>
        </p:txBody>
      </p:sp>
    </p:spTree>
    <p:extLst>
      <p:ext uri="{BB962C8B-B14F-4D97-AF65-F5344CB8AC3E}">
        <p14:creationId xmlns:p14="http://schemas.microsoft.com/office/powerpoint/2010/main" val="303168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পাঠশিরুণাম</a:t>
            </a:r>
            <a:r>
              <a:rPr lang="bn-BD" b="1" baseline="0" dirty="0" smtClean="0">
                <a:latin typeface="NikoshBAN" pitchFamily="2" charset="0"/>
                <a:cs typeface="NikoshBAN" pitchFamily="2" charset="0"/>
              </a:rPr>
              <a:t> </a:t>
            </a:r>
            <a:r>
              <a:rPr lang="bn-BD" b="1" dirty="0" smtClean="0">
                <a:latin typeface="NikoshBAN" pitchFamily="2" charset="0"/>
                <a:cs typeface="NikoshBAN" pitchFamily="2" charset="0"/>
              </a:rPr>
              <a:t>শিক্ষার্থীরা</a:t>
            </a:r>
            <a:r>
              <a:rPr lang="bn-BD" b="1" baseline="0" dirty="0" smtClean="0">
                <a:latin typeface="NikoshBAN" pitchFamily="2" charset="0"/>
                <a:cs typeface="NikoshBAN" pitchFamily="2" charset="0"/>
              </a:rPr>
              <a:t> খাতায় লিখবেন ।</a:t>
            </a:r>
            <a:endParaRPr lang="en-US" b="1" dirty="0" smtClean="0">
              <a:latin typeface="NikoshBAN" pitchFamily="2" charset="0"/>
              <a:cs typeface="NikoshBAN" pitchFamily="2" charset="0"/>
            </a:endParaRPr>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53E220B-8B44-4089-B6D7-1EDC3A6A392E}" type="datetime8">
              <a:rPr lang="bn-BD" smtClean="0"/>
              <a:pPr>
                <a:defRPr/>
              </a:pPr>
              <a:t>20 নভেম্বর., 20</a:t>
            </a:fld>
            <a:endParaRPr lang="en-US"/>
          </a:p>
        </p:txBody>
      </p:sp>
      <p:sp>
        <p:nvSpPr>
          <p:cNvPr id="6" name="Footer Placeholder 5"/>
          <p:cNvSpPr>
            <a:spLocks noGrp="1"/>
          </p:cNvSpPr>
          <p:nvPr>
            <p:ph type="ftr" sz="quarter" idx="12"/>
          </p:nvPr>
        </p:nvSpPr>
        <p:spPr/>
        <p:txBody>
          <a:bodyPr/>
          <a:lstStyle/>
          <a:p>
            <a:pPr>
              <a:defRPr/>
            </a:pPr>
            <a:r>
              <a:rPr lang="bn-BD" smtClean="0"/>
              <a:t>মোঃ সাইফুল ইসলাম। সহকারী শিক্ষক, সোনামুখী উচ্চ বিদ্যালয়।</a:t>
            </a:r>
            <a:endParaRPr lang="en-US"/>
          </a:p>
        </p:txBody>
      </p:sp>
      <p:sp>
        <p:nvSpPr>
          <p:cNvPr id="7" name="Slide Number Placeholder 6"/>
          <p:cNvSpPr>
            <a:spLocks noGrp="1"/>
          </p:cNvSpPr>
          <p:nvPr>
            <p:ph type="sldNum" sz="quarter" idx="13"/>
          </p:nvPr>
        </p:nvSpPr>
        <p:spPr/>
        <p:txBody>
          <a:bodyPr/>
          <a:lstStyle/>
          <a:p>
            <a:pPr>
              <a:defRPr/>
            </a:pPr>
            <a:fld id="{F2374795-7E59-4877-A38F-1FA50284965F}" type="slidenum">
              <a:rPr lang="en-US" smtClean="0"/>
              <a:pPr>
                <a:defRPr/>
              </a:pPr>
              <a:t>5</a:t>
            </a:fld>
            <a:endParaRPr lang="en-US"/>
          </a:p>
        </p:txBody>
      </p:sp>
    </p:spTree>
    <p:extLst>
      <p:ext uri="{BB962C8B-B14F-4D97-AF65-F5344CB8AC3E}">
        <p14:creationId xmlns:p14="http://schemas.microsoft.com/office/powerpoint/2010/main" val="106739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23</a:t>
            </a:fld>
            <a:endParaRPr lang="en-US"/>
          </a:p>
        </p:txBody>
      </p:sp>
    </p:spTree>
    <p:extLst>
      <p:ext uri="{BB962C8B-B14F-4D97-AF65-F5344CB8AC3E}">
        <p14:creationId xmlns:p14="http://schemas.microsoft.com/office/powerpoint/2010/main" val="227222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F7F1E60-DE10-4F3A-BF97-DDD523E02F4D}" type="slidenum">
              <a:rPr lang="en-US" smtClean="0"/>
              <a:t>24</a:t>
            </a:fld>
            <a:endParaRPr lang="en-US"/>
          </a:p>
        </p:txBody>
      </p:sp>
    </p:spTree>
    <p:extLst>
      <p:ext uri="{BB962C8B-B14F-4D97-AF65-F5344CB8AC3E}">
        <p14:creationId xmlns:p14="http://schemas.microsoft.com/office/powerpoint/2010/main" val="91217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anose="02000000000000000000" pitchFamily="2" charset="0"/>
                <a:cs typeface="NikoshBAN" panose="02000000000000000000" pitchFamily="2" charset="0"/>
              </a:rPr>
              <a:t>মূল্যায়</a:t>
            </a:r>
            <a:r>
              <a:rPr lang="en-US" b="1" dirty="0" err="1" smtClean="0">
                <a:latin typeface="NikoshBAN" panose="02000000000000000000" pitchFamily="2" charset="0"/>
                <a:cs typeface="NikoshBAN" panose="02000000000000000000" pitchFamily="2" charset="0"/>
              </a:rPr>
              <a:t>নে</a:t>
            </a:r>
            <a:r>
              <a:rPr lang="bn-BD" b="1" dirty="0" smtClean="0">
                <a:latin typeface="NikoshBAN" panose="02000000000000000000" pitchFamily="2" charset="0"/>
                <a:cs typeface="NikoshBAN" panose="02000000000000000000" pitchFamily="2" charset="0"/>
              </a:rPr>
              <a:t>র</a:t>
            </a:r>
            <a:r>
              <a:rPr lang="bn-BD" b="1" baseline="0" dirty="0" smtClean="0">
                <a:latin typeface="NikoshBAN" panose="02000000000000000000" pitchFamily="2" charset="0"/>
                <a:cs typeface="NikoshBAN" panose="02000000000000000000" pitchFamily="2" charset="0"/>
              </a:rPr>
              <a:t> জন্য শিক্ষক ব্লুটুথ মাউস শিক্ষার্থীদের কাছে দিয়ে</a:t>
            </a:r>
            <a:r>
              <a:rPr lang="en-US" b="1" baseline="0" dirty="0" smtClean="0">
                <a:latin typeface="NikoshBAN" panose="02000000000000000000" pitchFamily="2" charset="0"/>
                <a:cs typeface="NikoshBAN" panose="02000000000000000000" pitchFamily="2" charset="0"/>
              </a:rPr>
              <a:t>/</a:t>
            </a:r>
            <a:r>
              <a:rPr lang="en-US" b="1" baseline="0" dirty="0" err="1" smtClean="0">
                <a:latin typeface="NikoshBAN" panose="02000000000000000000" pitchFamily="2" charset="0"/>
                <a:cs typeface="NikoshBAN" panose="02000000000000000000" pitchFamily="2" charset="0"/>
              </a:rPr>
              <a:t>অথবা</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ল্যাপটপের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কাছে</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ডেকে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bn-BD" b="1" baseline="0" dirty="0" smtClean="0">
                <a:latin typeface="NikoshBAN" panose="02000000000000000000" pitchFamily="2" charset="0"/>
                <a:cs typeface="NikoshBAN" panose="02000000000000000000" pitchFamily="2" charset="0"/>
              </a:rPr>
              <a:t> রেডিও বাটনের উপর ক্লিক করে সঠিক উত্তরটি বের কর</a:t>
            </a:r>
            <a:r>
              <a:rPr lang="en-US" b="1" baseline="0" dirty="0" err="1" smtClean="0">
                <a:latin typeface="NikoshBAN" panose="02000000000000000000" pitchFamily="2" charset="0"/>
                <a:cs typeface="NikoshBAN" panose="02000000000000000000" pitchFamily="2" charset="0"/>
              </a:rPr>
              <a:t>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bn-BD"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যদি</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ব্লুটুথ</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তাহলে</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শিক্ষার্থীদের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মধ্য</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থেকে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কয়েকজনকে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সামনে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এনে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মাউস</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ক্লিক</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উত্তর</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প্রদানে</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সহায়তা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করতে</a:t>
            </a:r>
            <a:r>
              <a:rPr lang="en-US" b="1" baseline="0" dirty="0" smtClean="0">
                <a:latin typeface="NikoshBAN" panose="02000000000000000000" pitchFamily="2" charset="0"/>
                <a:cs typeface="NikoshBAN" panose="02000000000000000000" pitchFamily="2" charset="0"/>
              </a:rPr>
              <a:t> </a:t>
            </a:r>
            <a:r>
              <a:rPr lang="en-US" b="1" baseline="0" dirty="0" err="1" smtClean="0">
                <a:latin typeface="NikoshBAN" panose="02000000000000000000" pitchFamily="2" charset="0"/>
                <a:cs typeface="NikoshBAN" panose="02000000000000000000" pitchFamily="2" charset="0"/>
              </a:rPr>
              <a:t>পারেন</a:t>
            </a:r>
            <a:r>
              <a:rPr lang="en-US" b="1" baseline="0" dirty="0" smtClean="0">
                <a:latin typeface="NikoshBAN" panose="02000000000000000000" pitchFamily="2" charset="0"/>
                <a:cs typeface="NikoshBAN" panose="02000000000000000000" pitchFamily="2" charset="0"/>
              </a:rPr>
              <a:t>।</a:t>
            </a:r>
            <a:endParaRPr lang="en-AU" b="1" dirty="0" smtClean="0">
              <a:latin typeface="NikoshBAN" panose="02000000000000000000" pitchFamily="2" charset="0"/>
              <a:cs typeface="NikoshBAN" panose="02000000000000000000" pitchFamily="2" charset="0"/>
            </a:endParaRPr>
          </a:p>
          <a:p>
            <a:endParaRPr lang="en-US" b="1" dirty="0" smtClean="0">
              <a:latin typeface="NikoshBAN" panose="02000000000000000000" pitchFamily="2" charset="0"/>
              <a:cs typeface="NikoshBAN" panose="02000000000000000000" pitchFamily="2" charset="0"/>
            </a:endParaRPr>
          </a:p>
          <a:p>
            <a:endParaRPr lang="en-US" b="1" dirty="0" smtClean="0">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87E27171-8A6B-438F-A212-6FDA70569D50}" type="slidenum">
              <a:rPr lang="en-US" smtClean="0"/>
              <a:t>25</a:t>
            </a:fld>
            <a:endParaRPr lang="en-US"/>
          </a:p>
        </p:txBody>
      </p:sp>
    </p:spTree>
    <p:extLst>
      <p:ext uri="{BB962C8B-B14F-4D97-AF65-F5344CB8AC3E}">
        <p14:creationId xmlns:p14="http://schemas.microsoft.com/office/powerpoint/2010/main" val="20652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বাড়ির কাজ</a:t>
            </a:r>
            <a:r>
              <a:rPr lang="bn-BD" b="1" baseline="0" dirty="0" smtClean="0"/>
              <a:t> শিক্ষার্থীদেরকে নিজ নিজ খাতায় লিখতে বলবেন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26</a:t>
            </a:fld>
            <a:endParaRPr lang="en-US"/>
          </a:p>
        </p:txBody>
      </p:sp>
    </p:spTree>
    <p:extLst>
      <p:ext uri="{BB962C8B-B14F-4D97-AF65-F5344CB8AC3E}">
        <p14:creationId xmlns:p14="http://schemas.microsoft.com/office/powerpoint/2010/main" val="384413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শিক্ষার্থীদেরকে</a:t>
            </a:r>
            <a:r>
              <a:rPr lang="bn-BD" b="1" baseline="0" dirty="0" smtClean="0"/>
              <a:t> ধন্যবাদ জানায়ে শিক্ষক শ্রেণী ত্যাগ করবেন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27</a:t>
            </a:fld>
            <a:endParaRPr lang="en-US"/>
          </a:p>
        </p:txBody>
      </p:sp>
    </p:spTree>
    <p:extLst>
      <p:ext uri="{BB962C8B-B14F-4D97-AF65-F5344CB8AC3E}">
        <p14:creationId xmlns:p14="http://schemas.microsoft.com/office/powerpoint/2010/main" val="41813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latin typeface="NikoshBAN" pitchFamily="2" charset="0"/>
                <a:cs typeface="NikoshBAN" pitchFamily="2" charset="0"/>
              </a:rPr>
              <a:t>শিক্ষার্থীরা</a:t>
            </a:r>
            <a:r>
              <a:rPr lang="bn-BD" b="1" baseline="0" dirty="0" smtClean="0">
                <a:latin typeface="NikoshBAN" pitchFamily="2" charset="0"/>
                <a:cs typeface="NikoshBAN" pitchFamily="2" charset="0"/>
              </a:rPr>
              <a:t> মনোযোগ সহকারে শিখনফল শুনবেন ।</a:t>
            </a:r>
            <a:endParaRPr lang="en-US" b="1"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5C06C5D-EE8F-416E-99F0-7675A19B7DD4}" type="slidenum">
              <a:rPr lang="en-US" smtClean="0"/>
              <a:t>6</a:t>
            </a:fld>
            <a:endParaRPr lang="en-US"/>
          </a:p>
        </p:txBody>
      </p:sp>
    </p:spTree>
    <p:extLst>
      <p:ext uri="{BB962C8B-B14F-4D97-AF65-F5344CB8AC3E}">
        <p14:creationId xmlns:p14="http://schemas.microsoft.com/office/powerpoint/2010/main" val="258061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t>কারণ সম্পর্কে</a:t>
            </a:r>
            <a:r>
              <a:rPr lang="bn-BD" b="1" baseline="0" dirty="0" smtClean="0"/>
              <a:t> আরও ব্যাখ্যা করতে পারেন ।</a:t>
            </a:r>
            <a:endParaRPr lang="en-US" b="1" dirty="0"/>
          </a:p>
        </p:txBody>
      </p:sp>
      <p:sp>
        <p:nvSpPr>
          <p:cNvPr id="4" name="Slide Number Placeholder 3"/>
          <p:cNvSpPr>
            <a:spLocks noGrp="1"/>
          </p:cNvSpPr>
          <p:nvPr>
            <p:ph type="sldNum" sz="quarter" idx="10"/>
          </p:nvPr>
        </p:nvSpPr>
        <p:spPr/>
        <p:txBody>
          <a:bodyPr/>
          <a:lstStyle/>
          <a:p>
            <a:fld id="{05C06C5D-EE8F-416E-99F0-7675A19B7DD4}" type="slidenum">
              <a:rPr lang="en-US" smtClean="0"/>
              <a:t>7</a:t>
            </a:fld>
            <a:endParaRPr lang="en-US"/>
          </a:p>
        </p:txBody>
      </p:sp>
    </p:spTree>
    <p:extLst>
      <p:ext uri="{BB962C8B-B14F-4D97-AF65-F5344CB8AC3E}">
        <p14:creationId xmlns:p14="http://schemas.microsoft.com/office/powerpoint/2010/main" val="255681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t>মক্কা বিজয়ের কারণ</a:t>
            </a:r>
            <a:r>
              <a:rPr lang="bn-BD" b="1" baseline="0" dirty="0" smtClean="0"/>
              <a:t> সম্পর্কে আরও ব্যাখ্যা করতে পারেন ।</a:t>
            </a:r>
            <a:endParaRPr lang="bn-BD"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8</a:t>
            </a:fld>
            <a:endParaRPr lang="en-US"/>
          </a:p>
        </p:txBody>
      </p:sp>
    </p:spTree>
    <p:extLst>
      <p:ext uri="{BB962C8B-B14F-4D97-AF65-F5344CB8AC3E}">
        <p14:creationId xmlns:p14="http://schemas.microsoft.com/office/powerpoint/2010/main" val="401209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একক কাজে</a:t>
            </a:r>
            <a:r>
              <a:rPr lang="bn-BD" b="1" baseline="0" dirty="0" smtClean="0"/>
              <a:t> সময় ২/৩ মিঃ দেয়া যেতে পারে । কাজ শিক্ষক নিজে তদারকী করবেন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9</a:t>
            </a:fld>
            <a:endParaRPr lang="en-US"/>
          </a:p>
        </p:txBody>
      </p:sp>
    </p:spTree>
    <p:extLst>
      <p:ext uri="{BB962C8B-B14F-4D97-AF65-F5344CB8AC3E}">
        <p14:creationId xmlns:p14="http://schemas.microsoft.com/office/powerpoint/2010/main" val="136200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1" dirty="0" smtClean="0"/>
              <a:t>ভাষণের</a:t>
            </a:r>
            <a:r>
              <a:rPr lang="bn-BD" b="1" baseline="0" dirty="0" smtClean="0"/>
              <a:t> ধারাগুলো কিছু ব্যাখ্যা দিতে পারেন ।</a:t>
            </a:r>
            <a:endParaRPr lang="en-US" b="1" dirty="0"/>
          </a:p>
        </p:txBody>
      </p:sp>
      <p:sp>
        <p:nvSpPr>
          <p:cNvPr id="4" name="Slide Number Placeholder 3"/>
          <p:cNvSpPr>
            <a:spLocks noGrp="1"/>
          </p:cNvSpPr>
          <p:nvPr>
            <p:ph type="sldNum" sz="quarter" idx="10"/>
          </p:nvPr>
        </p:nvSpPr>
        <p:spPr/>
        <p:txBody>
          <a:bodyPr/>
          <a:lstStyle/>
          <a:p>
            <a:fld id="{05C06C5D-EE8F-416E-99F0-7675A19B7DD4}" type="slidenum">
              <a:rPr lang="en-US" smtClean="0"/>
              <a:t>10</a:t>
            </a:fld>
            <a:endParaRPr lang="en-US"/>
          </a:p>
        </p:txBody>
      </p:sp>
    </p:spTree>
    <p:extLst>
      <p:ext uri="{BB962C8B-B14F-4D97-AF65-F5344CB8AC3E}">
        <p14:creationId xmlns:p14="http://schemas.microsoft.com/office/powerpoint/2010/main" val="403431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11</a:t>
            </a:fld>
            <a:endParaRPr lang="en-US"/>
          </a:p>
        </p:txBody>
      </p:sp>
    </p:spTree>
    <p:extLst>
      <p:ext uri="{BB962C8B-B14F-4D97-AF65-F5344CB8AC3E}">
        <p14:creationId xmlns:p14="http://schemas.microsoft.com/office/powerpoint/2010/main" val="59232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1" dirty="0" smtClean="0"/>
              <a:t>ভাষণের</a:t>
            </a:r>
            <a:r>
              <a:rPr lang="bn-BD" b="1" baseline="0" dirty="0" smtClean="0"/>
              <a:t> ধারাগুলো কিছু ব্যাখ্যা দিতে পারেন ।</a:t>
            </a:r>
            <a:endParaRPr lang="en-US" b="1" dirty="0" smtClean="0"/>
          </a:p>
        </p:txBody>
      </p:sp>
      <p:sp>
        <p:nvSpPr>
          <p:cNvPr id="4" name="Slide Number Placeholder 3"/>
          <p:cNvSpPr>
            <a:spLocks noGrp="1"/>
          </p:cNvSpPr>
          <p:nvPr>
            <p:ph type="sldNum" sz="quarter" idx="10"/>
          </p:nvPr>
        </p:nvSpPr>
        <p:spPr/>
        <p:txBody>
          <a:bodyPr/>
          <a:lstStyle/>
          <a:p>
            <a:fld id="{05C06C5D-EE8F-416E-99F0-7675A19B7DD4}" type="slidenum">
              <a:rPr lang="en-US" smtClean="0"/>
              <a:t>12</a:t>
            </a:fld>
            <a:endParaRPr lang="en-US"/>
          </a:p>
        </p:txBody>
      </p:sp>
    </p:spTree>
    <p:extLst>
      <p:ext uri="{BB962C8B-B14F-4D97-AF65-F5344CB8AC3E}">
        <p14:creationId xmlns:p14="http://schemas.microsoft.com/office/powerpoint/2010/main" val="272809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9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827605" y="6381690"/>
            <a:ext cx="7413675" cy="400110"/>
          </a:xfrm>
          <a:prstGeom prst="rect">
            <a:avLst/>
          </a:prstGeom>
          <a:blipFill>
            <a:blip r:embed="rId2"/>
            <a:tile tx="0" ty="0" sx="100000" sy="100000" flip="none" algn="tl"/>
          </a:blipFill>
          <a:ln>
            <a:solidFill>
              <a:schemeClr val="tx1"/>
            </a:solidFill>
            <a:prstDash val="lg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20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মোঃ রফিকুল ইসলাম, শিক্ষক  জনার কেঁওচিয়া আদর্শ উচ্চ বিদ্যালয়। সাতকানিয়া,চট্টগ্রাম ।</a:t>
            </a:r>
            <a:endParaRPr lang="en-US" sz="20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flowerruler.gif"/>
          <p:cNvPicPr>
            <a:picLocks noChangeAspect="1"/>
          </p:cNvPicPr>
          <p:nvPr userDrawn="1"/>
        </p:nvPicPr>
        <p:blipFill>
          <a:blip r:embed="rId3"/>
          <a:stretch>
            <a:fillRect/>
          </a:stretch>
        </p:blipFill>
        <p:spPr>
          <a:xfrm rot="16200000">
            <a:off x="8821566" y="3297555"/>
            <a:ext cx="6458006" cy="282866"/>
          </a:xfrm>
          <a:prstGeom prst="rect">
            <a:avLst/>
          </a:prstGeom>
          <a:ln>
            <a:solidFill>
              <a:srgbClr val="FF0000"/>
            </a:solidFill>
          </a:ln>
        </p:spPr>
      </p:pic>
      <p:pic>
        <p:nvPicPr>
          <p:cNvPr id="7" name="Picture 6" descr="flowerruler.gif"/>
          <p:cNvPicPr>
            <a:picLocks noChangeAspect="1"/>
          </p:cNvPicPr>
          <p:nvPr userDrawn="1"/>
        </p:nvPicPr>
        <p:blipFill>
          <a:blip r:embed="rId3"/>
          <a:stretch>
            <a:fillRect/>
          </a:stretch>
        </p:blipFill>
        <p:spPr>
          <a:xfrm rot="16200000">
            <a:off x="-3126594" y="3230419"/>
            <a:ext cx="6458006" cy="282866"/>
          </a:xfrm>
          <a:prstGeom prst="rect">
            <a:avLst/>
          </a:prstGeom>
          <a:ln w="12700">
            <a:solidFill>
              <a:srgbClr val="FF0000"/>
            </a:solidFill>
          </a:ln>
        </p:spPr>
      </p:pic>
      <p:pic>
        <p:nvPicPr>
          <p:cNvPr id="8" name="Picture 7" descr="flowerruler.gif"/>
          <p:cNvPicPr>
            <a:picLocks noChangeAspect="1"/>
          </p:cNvPicPr>
          <p:nvPr userDrawn="1"/>
        </p:nvPicPr>
        <p:blipFill>
          <a:blip r:embed="rId3"/>
          <a:stretch>
            <a:fillRect/>
          </a:stretch>
        </p:blipFill>
        <p:spPr>
          <a:xfrm>
            <a:off x="274322" y="1416"/>
            <a:ext cx="11665293" cy="208570"/>
          </a:xfrm>
          <a:prstGeom prst="rect">
            <a:avLst/>
          </a:prstGeom>
          <a:ln w="12700">
            <a:solidFill>
              <a:srgbClr val="FF0000"/>
            </a:solidFill>
          </a:ln>
        </p:spPr>
      </p:pic>
      <p:pic>
        <p:nvPicPr>
          <p:cNvPr id="9" name="Picture 8" descr="flowerruler.gif"/>
          <p:cNvPicPr>
            <a:picLocks noChangeAspect="1"/>
          </p:cNvPicPr>
          <p:nvPr userDrawn="1"/>
        </p:nvPicPr>
        <p:blipFill>
          <a:blip r:embed="rId3"/>
          <a:stretch>
            <a:fillRect/>
          </a:stretch>
        </p:blipFill>
        <p:spPr>
          <a:xfrm>
            <a:off x="262179" y="6633730"/>
            <a:ext cx="11665293" cy="208570"/>
          </a:xfrm>
          <a:prstGeom prst="rect">
            <a:avLst/>
          </a:prstGeom>
          <a:ln w="12700">
            <a:solidFill>
              <a:srgbClr val="FF0000"/>
            </a:solid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95855-0F3E-4DC9-868C-67799B006E94}"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D792E-CDFD-458F-9605-F54243C514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95855-0F3E-4DC9-868C-67799B006E94}" type="datetimeFigureOut">
              <a:rPr lang="en-US" smtClean="0"/>
              <a:pPr/>
              <a:t>11/20/2020</a:t>
            </a:fld>
            <a:endParaRPr lang="en-US"/>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D792E-CDFD-458F-9605-F54243C514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21" Type="http://schemas.openxmlformats.org/officeDocument/2006/relationships/image" Target="../media/image34.png"/><Relationship Id="rId7" Type="http://schemas.openxmlformats.org/officeDocument/2006/relationships/image" Target="../media/image21.jpeg"/><Relationship Id="rId12" Type="http://schemas.openxmlformats.org/officeDocument/2006/relationships/image" Target="../media/image26.jpg"/><Relationship Id="rId17" Type="http://schemas.openxmlformats.org/officeDocument/2006/relationships/image" Target="../media/image31.jpeg"/><Relationship Id="rId2" Type="http://schemas.openxmlformats.org/officeDocument/2006/relationships/notesSlide" Target="../notesSlides/notesSlide9.xml"/><Relationship Id="rId16" Type="http://schemas.openxmlformats.org/officeDocument/2006/relationships/image" Target="../media/image30.jpg"/><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9.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notesSlide" Target="../notesSlides/notesSlide12.xml"/><Relationship Id="rId16"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jpg"/></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38.jpg"/><Relationship Id="rId7"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2.jpeg"/></Relationships>
</file>

<file path=ppt/slides/_rels/slide1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1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729238"/>
            <a:ext cx="9926319" cy="1223189"/>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600" b="1" dirty="0" err="1">
                <a:solidFill>
                  <a:srgbClr val="002060"/>
                </a:solidFill>
                <a:latin typeface="NikoshBAN" panose="02000000000000000000" pitchFamily="2" charset="0"/>
                <a:cs typeface="NikoshBAN" panose="02000000000000000000" pitchFamily="2" charset="0"/>
              </a:rPr>
              <a:t>এই</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স্লাইডটি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সম্মানিত</a:t>
            </a:r>
            <a:r>
              <a:rPr lang="en-US" sz="3600" b="1" dirty="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শিক্ষকবৃন্দের</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জন্য</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a:solidFill>
                  <a:srgbClr val="002060"/>
                </a:solidFill>
                <a:latin typeface="NikoshBAN" panose="02000000000000000000" pitchFamily="2" charset="0"/>
                <a:cs typeface="NikoshBAN" panose="02000000000000000000" pitchFamily="2" charset="0"/>
              </a:rPr>
              <a:t/>
            </a:r>
            <a:br>
              <a:rPr lang="en-US" sz="3600" b="1" dirty="0">
                <a:solidFill>
                  <a:srgbClr val="002060"/>
                </a:solidFill>
                <a:latin typeface="NikoshBAN" panose="02000000000000000000" pitchFamily="2" charset="0"/>
                <a:cs typeface="NikoshBAN" panose="02000000000000000000" pitchFamily="2" charset="0"/>
              </a:rPr>
            </a:br>
            <a:r>
              <a:rPr lang="en-US" sz="3600" b="1" dirty="0" err="1">
                <a:solidFill>
                  <a:srgbClr val="002060"/>
                </a:solidFill>
                <a:latin typeface="NikoshBAN" panose="02000000000000000000" pitchFamily="2" charset="0"/>
                <a:cs typeface="NikoshBAN" panose="02000000000000000000" pitchFamily="2" charset="0"/>
              </a:rPr>
              <a:t>তাই</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স্লাইডটি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হাইড</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অবস্থায়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অছে</a:t>
            </a:r>
            <a:r>
              <a:rPr lang="en-US" sz="3600" b="1" dirty="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endParaRPr>
          </a:p>
        </p:txBody>
      </p:sp>
      <p:sp>
        <p:nvSpPr>
          <p:cNvPr id="3" name="Rectangle 2"/>
          <p:cNvSpPr/>
          <p:nvPr/>
        </p:nvSpPr>
        <p:spPr>
          <a:xfrm>
            <a:off x="1286043" y="1906707"/>
            <a:ext cx="9889956"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smtClean="0">
                <a:latin typeface="NikoshBAN" pitchFamily="2" charset="0"/>
                <a:cs typeface="NikoshBAN" pitchFamily="2" charset="0"/>
              </a:rPr>
              <a:t>F</a:t>
            </a:r>
            <a:r>
              <a:rPr lang="en-US" sz="2800" b="1" dirty="0" smtClean="0">
                <a:latin typeface="Arial" pitchFamily="34" charset="0"/>
                <a:cs typeface="NikoshBAN" pitchFamily="2" charset="0"/>
              </a:rPr>
              <a:t>5 </a:t>
            </a:r>
            <a:r>
              <a:rPr lang="bn-BD" sz="3600" b="1" dirty="0">
                <a:latin typeface="NikoshBAN" pitchFamily="2" charset="0"/>
                <a:cs typeface="NikoshBAN" pitchFamily="2" charset="0"/>
              </a:rPr>
              <a:t>চেপে উপস্থাপন শুরু করা যেতে পারে ।</a:t>
            </a:r>
            <a:r>
              <a:rPr lang="en-US" sz="3600" b="1" dirty="0">
                <a:latin typeface="NikoshBAN" pitchFamily="2" charset="0"/>
                <a:cs typeface="NikoshBAN" pitchFamily="2" charset="0"/>
              </a:rPr>
              <a:t> </a:t>
            </a:r>
            <a:r>
              <a:rPr lang="bn-BD" sz="3600" b="1" dirty="0">
                <a:latin typeface="NikoshBAN" pitchFamily="2" charset="0"/>
                <a:cs typeface="NikoshBAN" pitchFamily="2" charset="0"/>
              </a:rPr>
              <a:t>তাহলে </a:t>
            </a:r>
            <a:r>
              <a:rPr lang="en-US" sz="3600" b="1" dirty="0">
                <a:latin typeface="NikoshBAN" pitchFamily="2" charset="0"/>
                <a:cs typeface="NikoshBAN" pitchFamily="2" charset="0"/>
              </a:rPr>
              <a:t>Hide slide show </a:t>
            </a:r>
            <a:r>
              <a:rPr lang="bn-BD" sz="3600" b="1" dirty="0">
                <a:latin typeface="NikoshBAN" pitchFamily="2" charset="0"/>
                <a:cs typeface="NikoshBAN" pitchFamily="2" charset="0"/>
              </a:rPr>
              <a:t>করবে না । </a:t>
            </a:r>
            <a:endParaRPr lang="en-US" sz="3600" b="1" dirty="0">
              <a:latin typeface="NikoshBAN" pitchFamily="2" charset="0"/>
              <a:cs typeface="NikoshBAN" pitchFamily="2" charset="0"/>
            </a:endParaRPr>
          </a:p>
          <a:p>
            <a:pPr algn="ctr"/>
            <a:r>
              <a:rPr lang="en-US" sz="3600" b="1" dirty="0" err="1" smtClean="0">
                <a:latin typeface="NikoshBAN" pitchFamily="2" charset="0"/>
                <a:cs typeface="NikoshBAN" pitchFamily="2" charset="0"/>
              </a:rPr>
              <a:t>হবে</a:t>
            </a:r>
            <a:r>
              <a:rPr lang="en-US" sz="3600" b="1" dirty="0" smtClean="0">
                <a:latin typeface="NikoshBAN" pitchFamily="2" charset="0"/>
                <a:cs typeface="NikoshBAN" pitchFamily="2" charset="0"/>
              </a:rPr>
              <a:t> ।  </a:t>
            </a:r>
            <a:endParaRPr lang="en-US" sz="3600" b="1" dirty="0"/>
          </a:p>
        </p:txBody>
      </p:sp>
      <p:sp>
        <p:nvSpPr>
          <p:cNvPr id="4" name="Rectangle 3"/>
          <p:cNvSpPr/>
          <p:nvPr/>
        </p:nvSpPr>
        <p:spPr>
          <a:xfrm>
            <a:off x="1219200" y="3073886"/>
            <a:ext cx="1009048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3600" b="1" dirty="0">
                <a:latin typeface="NikoshBAN" pitchFamily="2" charset="0"/>
                <a:cs typeface="NikoshBAN" pitchFamily="2" charset="0"/>
              </a:rPr>
              <a:t>পাঠটি শ্রেণিকক্ষে উপস্থাপনের </a:t>
            </a:r>
            <a:r>
              <a:rPr lang="en-US" sz="3600" b="1" dirty="0" err="1">
                <a:latin typeface="NikoshBAN" pitchFamily="2" charset="0"/>
                <a:cs typeface="NikoshBAN" pitchFamily="2" charset="0"/>
              </a:rPr>
              <a:t>প্রয়োজনীয়</a:t>
            </a:r>
            <a:r>
              <a:rPr lang="en-US" sz="3600" b="1" dirty="0">
                <a:latin typeface="NikoshBAN" pitchFamily="2" charset="0"/>
                <a:cs typeface="NikoshBAN" pitchFamily="2" charset="0"/>
              </a:rPr>
              <a:t> </a:t>
            </a:r>
            <a:r>
              <a:rPr lang="bn-BD" sz="3600" b="1" dirty="0">
                <a:latin typeface="NikoshBAN" pitchFamily="2" charset="0"/>
                <a:cs typeface="NikoshBAN" pitchFamily="2" charset="0"/>
              </a:rPr>
              <a:t>পরামর্শ ও দিক-</a:t>
            </a:r>
            <a:r>
              <a:rPr lang="en-US" sz="3600" b="1" dirty="0" err="1">
                <a:latin typeface="NikoshBAN" pitchFamily="2" charset="0"/>
                <a:cs typeface="NikoshBAN" pitchFamily="2" charset="0"/>
              </a:rPr>
              <a:t>নির্দেশনা</a:t>
            </a:r>
            <a:r>
              <a:rPr lang="en-US" sz="3600" b="1" dirty="0">
                <a:latin typeface="NikoshBAN" pitchFamily="2" charset="0"/>
                <a:cs typeface="NikoshBAN" pitchFamily="2" charset="0"/>
              </a:rPr>
              <a:t> Slide Note </a:t>
            </a:r>
            <a:r>
              <a:rPr lang="bn-BD" sz="3600" b="1" dirty="0">
                <a:latin typeface="NikoshBAN" pitchFamily="2" charset="0"/>
                <a:cs typeface="NikoshBAN" pitchFamily="2" charset="0"/>
              </a:rPr>
              <a:t>এ দেয়া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আছে</a:t>
            </a:r>
            <a:r>
              <a:rPr lang="en-US" sz="3600" b="1" dirty="0">
                <a:latin typeface="NikoshBAN" pitchFamily="2" charset="0"/>
                <a:cs typeface="NikoshBAN" pitchFamily="2" charset="0"/>
              </a:rPr>
              <a:t>।</a:t>
            </a:r>
            <a:r>
              <a:rPr lang="bn-BD" sz="3600" b="1" dirty="0">
                <a:latin typeface="NikoshBAN" pitchFamily="2" charset="0"/>
                <a:cs typeface="NikoshBAN" pitchFamily="2" charset="0"/>
              </a:rPr>
              <a:t> </a:t>
            </a:r>
            <a:r>
              <a:rPr lang="en-US" sz="3600" b="1" dirty="0" err="1">
                <a:latin typeface="NikoshBAN" pitchFamily="2" charset="0"/>
                <a:cs typeface="NikoshBAN" pitchFamily="2" charset="0"/>
              </a:rPr>
              <a:t>উপস্থাপনের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পূর্বে</a:t>
            </a:r>
            <a:r>
              <a:rPr lang="en-US" sz="3600" b="1" dirty="0">
                <a:latin typeface="NikoshBAN" pitchFamily="2" charset="0"/>
                <a:cs typeface="NikoshBAN" pitchFamily="2" charset="0"/>
              </a:rPr>
              <a:t> </a:t>
            </a:r>
            <a:r>
              <a:rPr lang="bn-BD" sz="3600" b="1" dirty="0">
                <a:latin typeface="NikoshBAN" pitchFamily="2" charset="0"/>
                <a:cs typeface="NikoshBAN" pitchFamily="2" charset="0"/>
              </a:rPr>
              <a:t>সম্মানিত শিক্ষকগণ </a:t>
            </a:r>
            <a:r>
              <a:rPr lang="en-US" sz="3600" b="1" dirty="0">
                <a:latin typeface="NikoshBAN" pitchFamily="2" charset="0"/>
                <a:cs typeface="NikoshBAN" pitchFamily="2" charset="0"/>
              </a:rPr>
              <a:t>'</a:t>
            </a:r>
            <a:r>
              <a:rPr lang="en-US" sz="3600" b="1" dirty="0" err="1">
                <a:latin typeface="NikoshBAN" pitchFamily="2" charset="0"/>
                <a:cs typeface="NikoshBAN" pitchFamily="2" charset="0"/>
              </a:rPr>
              <a:t>স্লাইড-নোটগুলো</a:t>
            </a:r>
            <a:r>
              <a:rPr lang="bn-BD" sz="3600" b="1" dirty="0">
                <a:latin typeface="NikoshBAN" pitchFamily="2" charset="0"/>
                <a:cs typeface="NikoshBAN" pitchFamily="2" charset="0"/>
              </a:rPr>
              <a:t>'</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দেখে</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a:t>
            </a:r>
            <a:r>
              <a:rPr lang="bn-BD" sz="3600" b="1" dirty="0">
                <a:latin typeface="NikoshBAN" pitchFamily="2" charset="0"/>
                <a:cs typeface="NikoshBAN" pitchFamily="2" charset="0"/>
              </a:rPr>
              <a:t>বেন </a:t>
            </a:r>
            <a:r>
              <a:rPr lang="en-US" sz="3600" b="1" dirty="0" err="1">
                <a:latin typeface="NikoshBAN" pitchFamily="2" charset="0"/>
                <a:cs typeface="NikoshBAN" pitchFamily="2" charset="0"/>
              </a:rPr>
              <a:t>এবং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প্রয়োজনে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নিজের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মত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ছবি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ভিডিও</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প্রশ্ন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সংযোজন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বিয়োজন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করতে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পারেন</a:t>
            </a:r>
            <a:r>
              <a:rPr lang="en-US" sz="3600" b="1" dirty="0" smtClean="0">
                <a:latin typeface="NikoshBAN" pitchFamily="2" charset="0"/>
                <a:cs typeface="NikoshBAN" pitchFamily="2" charset="0"/>
              </a:rPr>
              <a:t>। </a:t>
            </a:r>
            <a:endParaRPr lang="en-US" sz="3600" b="1" dirty="0"/>
          </a:p>
        </p:txBody>
      </p:sp>
      <p:sp>
        <p:nvSpPr>
          <p:cNvPr id="5" name="Rectangle 4"/>
          <p:cNvSpPr/>
          <p:nvPr/>
        </p:nvSpPr>
        <p:spPr>
          <a:xfrm>
            <a:off x="850232" y="314024"/>
            <a:ext cx="10498677" cy="5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Rectangle 5"/>
          <p:cNvSpPr/>
          <p:nvPr/>
        </p:nvSpPr>
        <p:spPr>
          <a:xfrm>
            <a:off x="843738" y="336883"/>
            <a:ext cx="45719" cy="6112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6"/>
          <p:cNvSpPr/>
          <p:nvPr/>
        </p:nvSpPr>
        <p:spPr>
          <a:xfrm flipV="1">
            <a:off x="850232" y="6446521"/>
            <a:ext cx="1050517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p:cNvSpPr/>
          <p:nvPr/>
        </p:nvSpPr>
        <p:spPr>
          <a:xfrm>
            <a:off x="11309686" y="314024"/>
            <a:ext cx="45719" cy="6134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p:cNvSpPr/>
          <p:nvPr/>
        </p:nvSpPr>
        <p:spPr>
          <a:xfrm>
            <a:off x="1286043" y="533401"/>
            <a:ext cx="995679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p:cNvSpPr/>
          <p:nvPr/>
        </p:nvSpPr>
        <p:spPr>
          <a:xfrm>
            <a:off x="1153979" y="533400"/>
            <a:ext cx="60959" cy="57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p:cNvSpPr/>
          <p:nvPr/>
        </p:nvSpPr>
        <p:spPr>
          <a:xfrm>
            <a:off x="1214938" y="6281879"/>
            <a:ext cx="993057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p:cNvSpPr/>
          <p:nvPr/>
        </p:nvSpPr>
        <p:spPr>
          <a:xfrm flipH="1">
            <a:off x="11145514" y="556260"/>
            <a:ext cx="60961" cy="5725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Frame 12"/>
          <p:cNvSpPr/>
          <p:nvPr/>
        </p:nvSpPr>
        <p:spPr>
          <a:xfrm>
            <a:off x="11955" y="-4181"/>
            <a:ext cx="12180047" cy="6853517"/>
          </a:xfrm>
          <a:prstGeom prst="frame">
            <a:avLst>
              <a:gd name="adj1" fmla="val 2886"/>
            </a:avLst>
          </a:prstGeom>
          <a:ln>
            <a:solidFill>
              <a:srgbClr val="FFFF00"/>
            </a:solidFill>
          </a:ln>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a:solidFill>
                <a:schemeClr val="tx1"/>
              </a:solidFill>
              <a:latin typeface="NikoshBAN" pitchFamily="2" charset="0"/>
              <a:cs typeface="NikoshBAN" pitchFamily="2" charset="0"/>
            </a:endParaRPr>
          </a:p>
        </p:txBody>
      </p:sp>
      <p:sp>
        <p:nvSpPr>
          <p:cNvPr id="14" name="Date Placeholder 13"/>
          <p:cNvSpPr>
            <a:spLocks noGrp="1"/>
          </p:cNvSpPr>
          <p:nvPr>
            <p:ph type="dt" sz="half" idx="4294967295"/>
          </p:nvPr>
        </p:nvSpPr>
        <p:spPr>
          <a:xfrm>
            <a:off x="0" y="6356350"/>
            <a:ext cx="2844800" cy="365125"/>
          </a:xfrm>
          <a:prstGeom prst="rect">
            <a:avLst/>
          </a:prstGeom>
        </p:spPr>
        <p:txBody>
          <a:bodyPr/>
          <a:lstStyle/>
          <a:p>
            <a:fld id="{12993AF2-952D-4B19-A1A1-867A517848E9}" type="datetime12">
              <a:rPr lang="bn-BD" b="1" smtClean="0"/>
              <a:t>20/11/2020 6:29 AM</a:t>
            </a:fld>
            <a:endParaRPr lang="en-US" b="1"/>
          </a:p>
        </p:txBody>
      </p:sp>
      <p:sp>
        <p:nvSpPr>
          <p:cNvPr id="15" name="Slide Number Placeholder 14"/>
          <p:cNvSpPr>
            <a:spLocks noGrp="1"/>
          </p:cNvSpPr>
          <p:nvPr>
            <p:ph type="sldNum" sz="quarter" idx="4294967295"/>
          </p:nvPr>
        </p:nvSpPr>
        <p:spPr>
          <a:xfrm>
            <a:off x="9347200" y="6356350"/>
            <a:ext cx="2844800" cy="365125"/>
          </a:xfrm>
          <a:prstGeom prst="rect">
            <a:avLst/>
          </a:prstGeom>
        </p:spPr>
        <p:txBody>
          <a:bodyPr/>
          <a:lstStyle/>
          <a:p>
            <a:fld id="{F66E699D-9554-49A3-A845-77BEE828BD88}" type="slidenum">
              <a:rPr lang="en-US" smtClean="0"/>
              <a:t>1</a:t>
            </a:fld>
            <a:endParaRPr lang="en-US"/>
          </a:p>
        </p:txBody>
      </p:sp>
    </p:spTree>
    <p:extLst>
      <p:ext uri="{BB962C8B-B14F-4D97-AF65-F5344CB8AC3E}">
        <p14:creationId xmlns:p14="http://schemas.microsoft.com/office/powerpoint/2010/main" val="1684689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Rectangle 5"/>
          <p:cNvSpPr/>
          <p:nvPr/>
        </p:nvSpPr>
        <p:spPr>
          <a:xfrm>
            <a:off x="4572000" y="228601"/>
            <a:ext cx="2743200"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  </a:t>
            </a:r>
            <a:endParaRPr lang="en-US" sz="1100" b="1" dirty="0">
              <a:latin typeface="NikoshBAN" pitchFamily="2" charset="0"/>
              <a:cs typeface="NikoshBAN" pitchFamily="2" charset="0"/>
            </a:endParaRPr>
          </a:p>
        </p:txBody>
      </p:sp>
      <p:pic>
        <p:nvPicPr>
          <p:cNvPr id="7" name="Picture 6" descr="WATCH LIVE HAJJ FROM SAUDI ARABIA HD QUALITY TELECAST.jpg"/>
          <p:cNvPicPr>
            <a:picLocks noChangeAspect="1"/>
          </p:cNvPicPr>
          <p:nvPr/>
        </p:nvPicPr>
        <p:blipFill>
          <a:blip r:embed="rId3" cstate="print"/>
          <a:stretch>
            <a:fillRect/>
          </a:stretch>
        </p:blipFill>
        <p:spPr>
          <a:xfrm>
            <a:off x="1207730" y="813375"/>
            <a:ext cx="9753599" cy="3494276"/>
          </a:xfrm>
          <a:prstGeom prst="rect">
            <a:avLst/>
          </a:prstGeom>
        </p:spPr>
      </p:pic>
      <p:sp>
        <p:nvSpPr>
          <p:cNvPr id="8" name="Rectangle 7"/>
          <p:cNvSpPr/>
          <p:nvPr/>
        </p:nvSpPr>
        <p:spPr>
          <a:xfrm>
            <a:off x="144208" y="4521485"/>
            <a:ext cx="11336593" cy="1384995"/>
          </a:xfrm>
          <a:prstGeom prst="rect">
            <a:avLst/>
          </a:prstGeom>
        </p:spPr>
        <p:txBody>
          <a:bodyPr wrap="square">
            <a:spAutoFit/>
          </a:bodyPr>
          <a:lstStyle/>
          <a:p>
            <a:pPr algn="ctr"/>
            <a:r>
              <a:rPr lang="bn-BD" sz="2800" b="1" dirty="0">
                <a:ln w="11430"/>
                <a:effectLst>
                  <a:outerShdw blurRad="50800" dist="39000" dir="5460000" algn="tl">
                    <a:srgbClr val="000000">
                      <a:alpha val="38000"/>
                    </a:srgbClr>
                  </a:outerShdw>
                </a:effectLst>
                <a:latin typeface="NikoshBAN" pitchFamily="2" charset="0"/>
                <a:cs typeface="NikoshBAN" pitchFamily="2" charset="0"/>
              </a:rPr>
              <a:t>মহানবী (সাঃ) ৬৩২ খ্রীঃ ১০ম হিঃ হজ করার ইচ্ছাপোষণ করলেন এবং লক্ষাধিক ছাহাবীও তাঁর সহধর্মিনীগণ নিয়ে হজ  করতে গেলেন । উল্লেখ্য এই হজ তাঁর জীবনের সর্বশেষ হজ ছিল । তাই ঐতিহাসিক ভাবে এই হজকে ‘বিদায় হজ’ বলা হয় </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9" name="Rectangle 8"/>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0" name="Rectangle 9"/>
          <p:cNvSpPr/>
          <p:nvPr/>
        </p:nvSpPr>
        <p:spPr>
          <a:xfrm>
            <a:off x="4009923" y="76201"/>
            <a:ext cx="3860800"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800" y="609601"/>
            <a:ext cx="6604000" cy="3260943"/>
          </a:xfrm>
          <a:prstGeom prst="rect">
            <a:avLst/>
          </a:prstGeom>
        </p:spPr>
      </p:pic>
      <p:sp>
        <p:nvSpPr>
          <p:cNvPr id="12" name="Rectangle 11"/>
          <p:cNvSpPr/>
          <p:nvPr/>
        </p:nvSpPr>
        <p:spPr>
          <a:xfrm>
            <a:off x="226144" y="609601"/>
            <a:ext cx="6220376" cy="2554545"/>
          </a:xfrm>
          <a:prstGeom prst="rect">
            <a:avLst/>
          </a:prstGeom>
          <a:solidFill>
            <a:schemeClr val="accent6">
              <a:lumMod val="20000"/>
              <a:lumOff val="80000"/>
            </a:schemeClr>
          </a:solidFill>
        </p:spPr>
        <p:txBody>
          <a:bodyPr wrap="square">
            <a:spAutoFit/>
          </a:bodyPr>
          <a:lstStyle/>
          <a:p>
            <a:pPr algn="ctr"/>
            <a:r>
              <a:rPr lang="bn-BD" sz="3200" b="1" dirty="0" smtClean="0">
                <a:latin typeface="NikoshBAN" pitchFamily="2" charset="0"/>
                <a:cs typeface="NikoshBAN" pitchFamily="2" charset="0"/>
              </a:rPr>
              <a:t>তিনি এই বিদায় হজের সময় আরাফাতের ময়দানে গিয়ে উপস্থিত জনসমুদ্রের উদ্দেশ্যে এক যুগান্তকারী  দিকনির্দেশনা মূলক ঐতিহাসিক ভাষণ দান করেন</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 তার কিছু সারসংক্ষেপ নিন্মে উল্লেখ করা হল ।   </a:t>
            </a:r>
            <a:endParaRPr lang="bn-BD" sz="3200" b="1" dirty="0">
              <a:latin typeface="NikoshBAN" pitchFamily="2" charset="0"/>
              <a:cs typeface="NikoshBAN" pitchFamily="2" charset="0"/>
            </a:endParaRPr>
          </a:p>
        </p:txBody>
      </p:sp>
      <p:sp>
        <p:nvSpPr>
          <p:cNvPr id="13" name="Rectangle 12"/>
          <p:cNvSpPr/>
          <p:nvPr/>
        </p:nvSpPr>
        <p:spPr>
          <a:xfrm>
            <a:off x="347408" y="3886201"/>
            <a:ext cx="11641392" cy="1077218"/>
          </a:xfrm>
          <a:prstGeom prst="rect">
            <a:avLst/>
          </a:prstGeom>
          <a:solidFill>
            <a:schemeClr val="accent3">
              <a:lumMod val="60000"/>
              <a:lumOff val="40000"/>
            </a:schemeClr>
          </a:solidFill>
        </p:spPr>
        <p:txBody>
          <a:bodyPr wrap="square">
            <a:spAutoFit/>
          </a:bodyPr>
          <a:lstStyle/>
          <a:p>
            <a:r>
              <a:rPr lang="bn-BD" sz="3200" b="1" dirty="0" smtClean="0">
                <a:latin typeface="NikoshBAN" pitchFamily="2" charset="0"/>
                <a:cs typeface="NikoshBAN" pitchFamily="2" charset="0"/>
              </a:rPr>
              <a:t>১- হে মানব সকল আমার কথা মনযোগ দিয়ে শুনবে। কারণ আগামী বছর তোমাদের সাথে এখানে সমবেত হতে পারব কিনা জানিনা ।</a:t>
            </a:r>
          </a:p>
        </p:txBody>
      </p:sp>
      <p:sp>
        <p:nvSpPr>
          <p:cNvPr id="14" name="Rectangle 13"/>
          <p:cNvSpPr/>
          <p:nvPr/>
        </p:nvSpPr>
        <p:spPr>
          <a:xfrm>
            <a:off x="367072" y="4840308"/>
            <a:ext cx="11474408" cy="1077218"/>
          </a:xfrm>
          <a:prstGeom prst="rect">
            <a:avLst/>
          </a:prstGeom>
          <a:solidFill>
            <a:schemeClr val="bg2">
              <a:lumMod val="90000"/>
            </a:schemeClr>
          </a:solidFill>
        </p:spPr>
        <p:txBody>
          <a:bodyPr wrap="square">
            <a:spAutoFit/>
          </a:bodyPr>
          <a:lstStyle/>
          <a:p>
            <a:pPr algn="ctr"/>
            <a:r>
              <a:rPr lang="bn-BD" sz="3200" b="1" dirty="0" smtClean="0">
                <a:latin typeface="NikoshBAN" pitchFamily="2" charset="0"/>
                <a:cs typeface="NikoshBAN" pitchFamily="2" charset="0"/>
              </a:rPr>
              <a:t>২- আজকের দিন,এ স্থান, এ মাস যেমন পবিত্র তেমনি তোমাদের জীবন ও সম্পদ পরস্পরের নিকট পবিত্র ।</a:t>
            </a:r>
          </a:p>
        </p:txBody>
      </p:sp>
      <p:sp>
        <p:nvSpPr>
          <p:cNvPr id="15" name="Rectangle 14"/>
          <p:cNvSpPr/>
          <p:nvPr/>
        </p:nvSpPr>
        <p:spPr>
          <a:xfrm>
            <a:off x="376903" y="5715001"/>
            <a:ext cx="11464577" cy="1077218"/>
          </a:xfrm>
          <a:prstGeom prst="rect">
            <a:avLst/>
          </a:prstGeom>
          <a:solidFill>
            <a:schemeClr val="accent1">
              <a:lumMod val="60000"/>
              <a:lumOff val="40000"/>
            </a:schemeClr>
          </a:solidFill>
        </p:spPr>
        <p:txBody>
          <a:bodyPr wrap="square">
            <a:spAutoFit/>
          </a:bodyPr>
          <a:lstStyle/>
          <a:p>
            <a:r>
              <a:rPr lang="bn-BD" sz="3200" b="1" dirty="0" smtClean="0">
                <a:latin typeface="NikoshBAN" pitchFamily="2" charset="0"/>
                <a:cs typeface="NikoshBAN" pitchFamily="2" charset="0"/>
              </a:rPr>
              <a:t>৩- মনে রাখবে অবশ্যই একদিন সকলকে আল্লাহর নিকট উপস্থিত হতে হবে। সেদিন নিজ নিজ কাজের জন্য হিসাব দিতে হবে । </a:t>
            </a:r>
            <a:endParaRPr lang="bn-BD" sz="3200" b="1" dirty="0">
              <a:latin typeface="NikoshBAN" pitchFamily="2" charset="0"/>
              <a:cs typeface="NikoshBAN" pitchFamily="2" charset="0"/>
            </a:endParaRPr>
          </a:p>
        </p:txBody>
      </p:sp>
    </p:spTree>
    <p:extLst>
      <p:ext uri="{BB962C8B-B14F-4D97-AF65-F5344CB8AC3E}">
        <p14:creationId xmlns:p14="http://schemas.microsoft.com/office/powerpoint/2010/main" val="2317457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6" presetClass="exit" presetSubtype="21" fill="hold" grpId="1" nodeType="withEffect">
                                  <p:stCondLst>
                                    <p:cond delay="0"/>
                                  </p:stCondLst>
                                  <p:iterate type="lt">
                                    <p:tmPct val="0"/>
                                  </p:iterate>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6" presetClass="exit" presetSubtype="21" fill="hold" grpId="0" nodeType="withEffect">
                                  <p:stCondLst>
                                    <p:cond delay="0"/>
                                  </p:stCondLst>
                                  <p:childTnLst>
                                    <p:animEffect transition="out" filter="barn(inVertical)">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10" grpId="0"/>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5" name="Picture 2"/>
          <p:cNvPicPr>
            <a:picLocks noChangeAspect="1" noChangeArrowheads="1"/>
          </p:cNvPicPr>
          <p:nvPr/>
        </p:nvPicPr>
        <p:blipFill>
          <a:blip r:embed="rId3"/>
          <a:srcRect/>
          <a:stretch>
            <a:fillRect/>
          </a:stretch>
        </p:blipFill>
        <p:spPr bwMode="auto">
          <a:xfrm>
            <a:off x="304800" y="838200"/>
            <a:ext cx="3911600" cy="3074542"/>
          </a:xfrm>
          <a:prstGeom prst="rect">
            <a:avLst/>
          </a:prstGeom>
          <a:noFill/>
          <a:ln w="28575">
            <a:solidFill>
              <a:srgbClr val="7030A0"/>
            </a:solidFill>
            <a:miter lim="800000"/>
            <a:headEnd/>
            <a:tailEnd/>
          </a:ln>
          <a:effectLst/>
        </p:spPr>
      </p:pic>
      <p:pic>
        <p:nvPicPr>
          <p:cNvPr id="1026" name="Picture 2" descr="C:\Users\Computer City\Pictures\16266150_1206336996128243_808306164910008968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285" y="813376"/>
            <a:ext cx="3012255" cy="3149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mputer City\Pictures\17343051_701048633416874_2521067866464449111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872" y="813375"/>
            <a:ext cx="4814529" cy="31490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2125" y="4419600"/>
            <a:ext cx="11176000" cy="1200329"/>
          </a:xfrm>
          <a:prstGeom prst="rect">
            <a:avLst/>
          </a:prstGeom>
        </p:spPr>
        <p:txBody>
          <a:bodyPr wrap="square">
            <a:spAutoFit/>
          </a:bodyPr>
          <a:lstStyle/>
          <a:p>
            <a:pPr algn="ctr"/>
            <a:r>
              <a:rPr lang="bn-BD" sz="3600" b="1" dirty="0" smtClean="0">
                <a:latin typeface="NikoshBAN" pitchFamily="2" charset="0"/>
                <a:cs typeface="NikoshBAN" pitchFamily="2" charset="0"/>
              </a:rPr>
              <a:t>৪- স্ত্রীদের সাথে সদয় ব্যবহার করবে তাদের উপর তোমাদের যেমন অধিকার আছে তেমনই তোমাদের উপরও তাদের অধিকার আছে ।</a:t>
            </a:r>
            <a:endParaRPr lang="bn-BD" sz="3600" b="1" dirty="0">
              <a:latin typeface="NikoshBAN" pitchFamily="2" charset="0"/>
              <a:cs typeface="NikoshBAN" pitchFamily="2" charset="0"/>
            </a:endParaRPr>
          </a:p>
        </p:txBody>
      </p:sp>
    </p:spTree>
    <p:extLst>
      <p:ext uri="{BB962C8B-B14F-4D97-AF65-F5344CB8AC3E}">
        <p14:creationId xmlns:p14="http://schemas.microsoft.com/office/powerpoint/2010/main" val="103068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 calcmode="lin" valueType="num">
                                      <p:cBhvr>
                                        <p:cTn id="2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152400"/>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4" name="Picture 3" descr="ddd.jpg"/>
          <p:cNvPicPr>
            <a:picLocks noChangeAspect="1"/>
          </p:cNvPicPr>
          <p:nvPr/>
        </p:nvPicPr>
        <p:blipFill>
          <a:blip r:embed="rId3"/>
          <a:stretch>
            <a:fillRect/>
          </a:stretch>
        </p:blipFill>
        <p:spPr>
          <a:xfrm>
            <a:off x="1258529" y="3333135"/>
            <a:ext cx="3055235" cy="1622030"/>
          </a:xfrm>
          <a:prstGeom prst="rect">
            <a:avLst/>
          </a:prstGeom>
        </p:spPr>
      </p:pic>
      <p:pic>
        <p:nvPicPr>
          <p:cNvPr id="5" name="Picture 4" descr="m.jpg"/>
          <p:cNvPicPr>
            <a:picLocks noChangeAspect="1"/>
          </p:cNvPicPr>
          <p:nvPr/>
        </p:nvPicPr>
        <p:blipFill>
          <a:blip r:embed="rId4"/>
          <a:stretch>
            <a:fillRect/>
          </a:stretch>
        </p:blipFill>
        <p:spPr>
          <a:xfrm>
            <a:off x="4284268" y="3200400"/>
            <a:ext cx="3463553" cy="1828800"/>
          </a:xfrm>
          <a:prstGeom prst="rect">
            <a:avLst/>
          </a:prstGeom>
        </p:spPr>
      </p:pic>
      <p:pic>
        <p:nvPicPr>
          <p:cNvPr id="6" name="Picture 5" descr="imaages.jpg"/>
          <p:cNvPicPr>
            <a:picLocks noChangeAspect="1"/>
          </p:cNvPicPr>
          <p:nvPr/>
        </p:nvPicPr>
        <p:blipFill>
          <a:blip r:embed="rId5"/>
          <a:stretch>
            <a:fillRect/>
          </a:stretch>
        </p:blipFill>
        <p:spPr>
          <a:xfrm>
            <a:off x="1219200" y="685800"/>
            <a:ext cx="2918661" cy="2636489"/>
          </a:xfrm>
          <a:prstGeom prst="rect">
            <a:avLst/>
          </a:prstGeom>
        </p:spPr>
      </p:pic>
      <p:pic>
        <p:nvPicPr>
          <p:cNvPr id="7" name="Picture 6" descr="izndex.jpg"/>
          <p:cNvPicPr>
            <a:picLocks noChangeAspect="1"/>
          </p:cNvPicPr>
          <p:nvPr/>
        </p:nvPicPr>
        <p:blipFill>
          <a:blip r:embed="rId6"/>
          <a:stretch>
            <a:fillRect/>
          </a:stretch>
        </p:blipFill>
        <p:spPr>
          <a:xfrm>
            <a:off x="4261325" y="727782"/>
            <a:ext cx="3680056" cy="2561162"/>
          </a:xfrm>
          <a:prstGeom prst="rect">
            <a:avLst/>
          </a:prstGeom>
        </p:spPr>
      </p:pic>
      <p:sp>
        <p:nvSpPr>
          <p:cNvPr id="8" name="Rounded Rectangle 7"/>
          <p:cNvSpPr/>
          <p:nvPr/>
        </p:nvSpPr>
        <p:spPr>
          <a:xfrm>
            <a:off x="4552714" y="2004043"/>
            <a:ext cx="2926657"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IN" sz="4000" b="1" dirty="0" smtClean="0">
                <a:solidFill>
                  <a:srgbClr val="7030A0"/>
                </a:solidFill>
                <a:latin typeface="NikoshBAN" pitchFamily="2" charset="0"/>
                <a:cs typeface="NikoshBAN" pitchFamily="2" charset="0"/>
              </a:rPr>
              <a:t>আমানত</a:t>
            </a:r>
            <a:endParaRPr lang="en-US" sz="4000" b="1" dirty="0" smtClean="0">
              <a:solidFill>
                <a:srgbClr val="7030A0"/>
              </a:solidFill>
              <a:latin typeface="NikoshBAN" pitchFamily="2" charset="0"/>
              <a:cs typeface="NikoshBAN" pitchFamily="2" charset="0"/>
            </a:endParaRPr>
          </a:p>
        </p:txBody>
      </p:sp>
      <p:pic>
        <p:nvPicPr>
          <p:cNvPr id="2050" name="Picture 2" descr="C:\Users\Computer City\Pictures\17309255_1309497522476017_6676564648089235933_n.jpg"/>
          <p:cNvPicPr>
            <a:picLocks noChangeAspect="1" noChangeArrowheads="1"/>
          </p:cNvPicPr>
          <p:nvPr/>
        </p:nvPicPr>
        <p:blipFill rotWithShape="1">
          <a:blip r:embed="rId7">
            <a:extLst>
              <a:ext uri="{28A0092B-C50C-407E-A947-70E740481C1C}">
                <a14:useLocalDpi xmlns:a14="http://schemas.microsoft.com/office/drawing/2010/main" val="0"/>
              </a:ext>
            </a:extLst>
          </a:blip>
          <a:srcRect t="14073"/>
          <a:stretch/>
        </p:blipFill>
        <p:spPr bwMode="auto">
          <a:xfrm>
            <a:off x="7918959" y="777198"/>
            <a:ext cx="2743200" cy="25117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ndexui.jpg"/>
          <p:cNvPicPr>
            <a:picLocks noChangeAspect="1"/>
          </p:cNvPicPr>
          <p:nvPr/>
        </p:nvPicPr>
        <p:blipFill>
          <a:blip r:embed="rId8"/>
          <a:stretch>
            <a:fillRect/>
          </a:stretch>
        </p:blipFill>
        <p:spPr>
          <a:xfrm>
            <a:off x="7747820" y="3288944"/>
            <a:ext cx="2914339" cy="1740256"/>
          </a:xfrm>
          <a:prstGeom prst="rect">
            <a:avLst/>
          </a:prstGeom>
        </p:spPr>
      </p:pic>
      <p:sp>
        <p:nvSpPr>
          <p:cNvPr id="15" name="Rectangle 14"/>
          <p:cNvSpPr/>
          <p:nvPr/>
        </p:nvSpPr>
        <p:spPr>
          <a:xfrm>
            <a:off x="2396133" y="5428120"/>
            <a:ext cx="7495977" cy="646331"/>
          </a:xfrm>
          <a:prstGeom prst="rect">
            <a:avLst/>
          </a:prstGeom>
        </p:spPr>
        <p:txBody>
          <a:bodyPr wrap="square">
            <a:spAutoFit/>
          </a:bodyPr>
          <a:lstStyle/>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5- সর্বদা অন্যের আমানত রক্ষা করবে।</a:t>
            </a:r>
            <a:endParaRPr lang="bn-BD" sz="3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descr="gas.jpg"/>
          <p:cNvPicPr>
            <a:picLocks noChangeAspect="1"/>
          </p:cNvPicPr>
          <p:nvPr/>
        </p:nvPicPr>
        <p:blipFill>
          <a:blip r:embed="rId9"/>
          <a:stretch>
            <a:fillRect/>
          </a:stretch>
        </p:blipFill>
        <p:spPr>
          <a:xfrm>
            <a:off x="304800" y="980510"/>
            <a:ext cx="2985667" cy="1889691"/>
          </a:xfrm>
          <a:prstGeom prst="rect">
            <a:avLst/>
          </a:prstGeom>
        </p:spPr>
      </p:pic>
      <p:sp>
        <p:nvSpPr>
          <p:cNvPr id="18" name="TextBox 17"/>
          <p:cNvSpPr txBox="1"/>
          <p:nvPr/>
        </p:nvSpPr>
        <p:spPr>
          <a:xfrm>
            <a:off x="959673" y="2125196"/>
            <a:ext cx="1227849" cy="830997"/>
          </a:xfrm>
          <a:prstGeom prst="rect">
            <a:avLst/>
          </a:prstGeom>
          <a:noFill/>
        </p:spPr>
        <p:txBody>
          <a:bodyPr wrap="square" rtlCol="0">
            <a:spAutoFit/>
          </a:bodyPr>
          <a:lstStyle/>
          <a:p>
            <a:pPr algn="ctr"/>
            <a:r>
              <a:rPr lang="bn-BD" sz="4800" b="1" dirty="0" smtClean="0">
                <a:latin typeface="NikoshBAN" pitchFamily="2" charset="0"/>
                <a:cs typeface="NikoshBAN" pitchFamily="2" charset="0"/>
              </a:rPr>
              <a:t>ঘুষ</a:t>
            </a:r>
            <a:endParaRPr lang="en-US" sz="4800" b="1" dirty="0">
              <a:latin typeface="NikoshBAN" pitchFamily="2" charset="0"/>
              <a:cs typeface="NikoshBAN" pitchFamily="2" charset="0"/>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1335" y="936120"/>
            <a:ext cx="2880987" cy="1869100"/>
          </a:xfrm>
          <a:prstGeom prst="rect">
            <a:avLst/>
          </a:prstGeom>
        </p:spPr>
      </p:pic>
      <p:sp>
        <p:nvSpPr>
          <p:cNvPr id="20" name="TextBox 19"/>
          <p:cNvSpPr txBox="1"/>
          <p:nvPr/>
        </p:nvSpPr>
        <p:spPr>
          <a:xfrm>
            <a:off x="3573136" y="2221475"/>
            <a:ext cx="1942357" cy="646331"/>
          </a:xfrm>
          <a:prstGeom prst="rect">
            <a:avLst/>
          </a:prstGeom>
          <a:noFill/>
        </p:spPr>
        <p:txBody>
          <a:bodyPr wrap="square" rtlCol="0">
            <a:spAutoFit/>
          </a:bodyPr>
          <a:lstStyle/>
          <a:p>
            <a:pPr algn="ctr"/>
            <a:r>
              <a:rPr lang="bn-BD" sz="3600" b="1" dirty="0" smtClean="0">
                <a:solidFill>
                  <a:schemeClr val="bg1"/>
                </a:solidFill>
                <a:latin typeface="NikoshBAN" pitchFamily="2" charset="0"/>
                <a:cs typeface="NikoshBAN" pitchFamily="2" charset="0"/>
              </a:rPr>
              <a:t>অশ্লীলতা</a:t>
            </a:r>
            <a:endParaRPr lang="en-US" sz="3600" b="1" dirty="0">
              <a:solidFill>
                <a:schemeClr val="bg1"/>
              </a:solidFill>
              <a:latin typeface="NikoshBAN" pitchFamily="2" charset="0"/>
              <a:cs typeface="NikoshBAN" pitchFamily="2" charset="0"/>
            </a:endParaRPr>
          </a:p>
        </p:txBody>
      </p:sp>
      <p:pic>
        <p:nvPicPr>
          <p:cNvPr id="21" name="Picture 2" descr="C:\Users\Yunus\Desktop\Zamima\5__ID_10089829_52386128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4735" y="944171"/>
            <a:ext cx="2924007" cy="19260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526310" y="2324021"/>
            <a:ext cx="2462557" cy="584775"/>
          </a:xfrm>
          <a:prstGeom prst="rect">
            <a:avLst/>
          </a:prstGeom>
          <a:noFill/>
        </p:spPr>
        <p:txBody>
          <a:bodyPr wrap="square" rtlCol="0">
            <a:spAutoFit/>
          </a:bodyPr>
          <a:lstStyle/>
          <a:p>
            <a:pPr algn="ctr"/>
            <a:r>
              <a:rPr lang="bn-BD" sz="3200" b="1" dirty="0" smtClean="0">
                <a:solidFill>
                  <a:schemeClr val="bg1"/>
                </a:solidFill>
                <a:latin typeface="NikoshBAN" pitchFamily="2" charset="0"/>
                <a:cs typeface="NikoshBAN" pitchFamily="2" charset="0"/>
              </a:rPr>
              <a:t>গালি দেওয়া </a:t>
            </a:r>
            <a:endParaRPr lang="en-US" sz="3200" b="1" dirty="0">
              <a:solidFill>
                <a:schemeClr val="bg1"/>
              </a:solidFill>
              <a:latin typeface="NikoshBAN" pitchFamily="2" charset="0"/>
              <a:cs typeface="NikoshBAN" pitchFamily="2" charset="0"/>
            </a:endParaRPr>
          </a:p>
        </p:txBody>
      </p:sp>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6570" y="2788253"/>
            <a:ext cx="2617325" cy="156263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3675874" y="3559400"/>
            <a:ext cx="2324341" cy="707886"/>
          </a:xfrm>
          <a:prstGeom prst="rect">
            <a:avLst/>
          </a:prstGeom>
          <a:noFill/>
        </p:spPr>
        <p:txBody>
          <a:bodyPr wrap="square" rtlCol="0">
            <a:spAutoFit/>
          </a:bodyPr>
          <a:lstStyle/>
          <a:p>
            <a:pPr algn="ctr"/>
            <a:r>
              <a:rPr lang="bn-BD" sz="4000" b="1" dirty="0" smtClean="0">
                <a:solidFill>
                  <a:schemeClr val="bg1"/>
                </a:solidFill>
                <a:latin typeface="NikoshBAN" pitchFamily="2" charset="0"/>
                <a:cs typeface="NikoshBAN" pitchFamily="2" charset="0"/>
              </a:rPr>
              <a:t>বিশৃঙ্খলা</a:t>
            </a:r>
            <a:endParaRPr lang="en-US" sz="4000" b="1" dirty="0">
              <a:solidFill>
                <a:schemeClr val="bg1"/>
              </a:solidFill>
              <a:latin typeface="NikoshBAN" pitchFamily="2" charset="0"/>
              <a:cs typeface="NikoshBAN" pitchFamily="2" charset="0"/>
            </a:endParaRPr>
          </a:p>
        </p:txBody>
      </p:sp>
      <p:pic>
        <p:nvPicPr>
          <p:cNvPr id="25" name="Picture 24"/>
          <p:cNvPicPr>
            <a:picLocks noChangeAspect="1"/>
          </p:cNvPicPr>
          <p:nvPr/>
        </p:nvPicPr>
        <p:blipFill rotWithShape="1">
          <a:blip r:embed="rId13">
            <a:extLst>
              <a:ext uri="{28A0092B-C50C-407E-A947-70E740481C1C}">
                <a14:useLocalDpi xmlns:a14="http://schemas.microsoft.com/office/drawing/2010/main" val="0"/>
              </a:ext>
            </a:extLst>
          </a:blip>
          <a:srcRect b="6998"/>
          <a:stretch/>
        </p:blipFill>
        <p:spPr>
          <a:xfrm>
            <a:off x="6121089" y="2790408"/>
            <a:ext cx="2874576" cy="1495774"/>
          </a:xfrm>
          <a:prstGeom prst="rect">
            <a:avLst/>
          </a:prstGeom>
        </p:spPr>
      </p:pic>
      <p:sp>
        <p:nvSpPr>
          <p:cNvPr id="26" name="TextBox 25"/>
          <p:cNvSpPr txBox="1"/>
          <p:nvPr/>
        </p:nvSpPr>
        <p:spPr>
          <a:xfrm>
            <a:off x="6258012" y="3765914"/>
            <a:ext cx="2324341" cy="707886"/>
          </a:xfrm>
          <a:prstGeom prst="rect">
            <a:avLst/>
          </a:prstGeom>
          <a:noFill/>
        </p:spPr>
        <p:txBody>
          <a:bodyPr wrap="square" rtlCol="0">
            <a:spAutoFit/>
          </a:bodyPr>
          <a:lstStyle/>
          <a:p>
            <a:pPr algn="ctr"/>
            <a:r>
              <a:rPr lang="bn-BD" sz="4000" b="1" dirty="0" smtClean="0">
                <a:solidFill>
                  <a:srgbClr val="002060"/>
                </a:solidFill>
                <a:latin typeface="NikoshBAN" pitchFamily="2" charset="0"/>
                <a:cs typeface="NikoshBAN" pitchFamily="2" charset="0"/>
              </a:rPr>
              <a:t>সন্ত্রাস</a:t>
            </a:r>
            <a:endParaRPr lang="en-US" sz="4000" b="1" dirty="0">
              <a:solidFill>
                <a:srgbClr val="002060"/>
              </a:solidFill>
              <a:latin typeface="NikoshBAN" pitchFamily="2" charset="0"/>
              <a:cs typeface="NikoshBAN" pitchFamily="2" charset="0"/>
            </a:endParaRPr>
          </a:p>
        </p:txBody>
      </p:sp>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3638" y="2790408"/>
            <a:ext cx="2690951" cy="1495775"/>
          </a:xfrm>
          <a:prstGeom prst="rect">
            <a:avLst/>
          </a:prstGeom>
        </p:spPr>
      </p:pic>
      <p:sp>
        <p:nvSpPr>
          <p:cNvPr id="28" name="TextBox 27"/>
          <p:cNvSpPr txBox="1"/>
          <p:nvPr/>
        </p:nvSpPr>
        <p:spPr>
          <a:xfrm>
            <a:off x="9162759" y="3747209"/>
            <a:ext cx="2592677"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ইভটিজিং</a:t>
            </a:r>
            <a:endParaRPr lang="en-US" sz="3600" b="1" dirty="0">
              <a:latin typeface="NikoshBAN" pitchFamily="2" charset="0"/>
              <a:cs typeface="NikoshBAN" pitchFamily="2" charset="0"/>
            </a:endParaRPr>
          </a:p>
        </p:txBody>
      </p:sp>
      <p:pic>
        <p:nvPicPr>
          <p:cNvPr id="29" name="Picture 28"/>
          <p:cNvPicPr>
            <a:picLocks noChangeAspect="1"/>
          </p:cNvPicPr>
          <p:nvPr/>
        </p:nvPicPr>
        <p:blipFill rotWithShape="1">
          <a:blip r:embed="rId15" cstate="print">
            <a:extLst>
              <a:ext uri="{28A0092B-C50C-407E-A947-70E740481C1C}">
                <a14:useLocalDpi xmlns:a14="http://schemas.microsoft.com/office/drawing/2010/main" val="0"/>
              </a:ext>
            </a:extLst>
          </a:blip>
          <a:srcRect l="864" t="-296" r="1119" b="13066"/>
          <a:stretch/>
        </p:blipFill>
        <p:spPr>
          <a:xfrm>
            <a:off x="416042" y="2876022"/>
            <a:ext cx="2961089" cy="1495774"/>
          </a:xfrm>
          <a:prstGeom prst="rect">
            <a:avLst/>
          </a:prstGeom>
        </p:spPr>
      </p:pic>
      <p:sp>
        <p:nvSpPr>
          <p:cNvPr id="30" name="TextBox 29"/>
          <p:cNvSpPr txBox="1"/>
          <p:nvPr/>
        </p:nvSpPr>
        <p:spPr>
          <a:xfrm>
            <a:off x="982347" y="3697364"/>
            <a:ext cx="2044648" cy="707886"/>
          </a:xfrm>
          <a:prstGeom prst="rect">
            <a:avLst/>
          </a:prstGeom>
          <a:noFill/>
        </p:spPr>
        <p:txBody>
          <a:bodyPr wrap="square" rtlCol="0">
            <a:spAutoFit/>
          </a:bodyPr>
          <a:lstStyle/>
          <a:p>
            <a:pPr algn="ctr"/>
            <a:r>
              <a:rPr lang="bn-BD" sz="4000" b="1" dirty="0" smtClean="0">
                <a:solidFill>
                  <a:schemeClr val="bg1"/>
                </a:solidFill>
                <a:latin typeface="NikoshBAN" pitchFamily="2" charset="0"/>
                <a:cs typeface="NikoshBAN" pitchFamily="2" charset="0"/>
              </a:rPr>
              <a:t>চুরি করা</a:t>
            </a:r>
            <a:endParaRPr lang="en-US" sz="4000" b="1" dirty="0">
              <a:solidFill>
                <a:schemeClr val="bg1"/>
              </a:solidFill>
              <a:latin typeface="NikoshBAN" pitchFamily="2" charset="0"/>
              <a:cs typeface="NikoshBAN" pitchFamily="2" charset="0"/>
            </a:endParaRPr>
          </a:p>
        </p:txBody>
      </p:sp>
      <p:pic>
        <p:nvPicPr>
          <p:cNvPr id="31" name="Picture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94260" y="4400372"/>
            <a:ext cx="2815125" cy="1531541"/>
          </a:xfrm>
          <a:prstGeom prst="rect">
            <a:avLst/>
          </a:prstGeom>
        </p:spPr>
      </p:pic>
      <p:sp>
        <p:nvSpPr>
          <p:cNvPr id="32" name="TextBox 31"/>
          <p:cNvSpPr txBox="1"/>
          <p:nvPr/>
        </p:nvSpPr>
        <p:spPr>
          <a:xfrm>
            <a:off x="2811535" y="4841654"/>
            <a:ext cx="2999079"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পিতামাতার অবাধ্যতা</a:t>
            </a:r>
            <a:endParaRPr lang="en-US" sz="3200" b="1" dirty="0">
              <a:latin typeface="NikoshBAN" pitchFamily="2" charset="0"/>
              <a:cs typeface="NikoshBAN" pitchFamily="2" charset="0"/>
            </a:endParaRPr>
          </a:p>
        </p:txBody>
      </p:sp>
      <p:pic>
        <p:nvPicPr>
          <p:cNvPr id="33" name="Picture 2" descr="D:\936316_566267796739855_2043417244_n.jpg"/>
          <p:cNvPicPr>
            <a:picLocks noChangeAspect="1" noChangeArrowheads="1"/>
          </p:cNvPicPr>
          <p:nvPr/>
        </p:nvPicPr>
        <p:blipFill rotWithShape="1">
          <a:blip r:embed="rId17">
            <a:extLst>
              <a:ext uri="{28A0092B-C50C-407E-A947-70E740481C1C}">
                <a14:useLocalDpi xmlns:a14="http://schemas.microsoft.com/office/drawing/2010/main" val="0"/>
              </a:ext>
            </a:extLst>
          </a:blip>
          <a:srcRect r="34288" b="18773"/>
          <a:stretch/>
        </p:blipFill>
        <p:spPr bwMode="auto">
          <a:xfrm>
            <a:off x="6050893" y="4272588"/>
            <a:ext cx="2841959" cy="158866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128138" y="5208696"/>
            <a:ext cx="2783103" cy="707886"/>
          </a:xfrm>
          <a:prstGeom prst="rect">
            <a:avLst/>
          </a:prstGeom>
          <a:noFill/>
        </p:spPr>
        <p:txBody>
          <a:bodyPr wrap="square" rtlCol="0">
            <a:spAutoFit/>
          </a:bodyPr>
          <a:lstStyle/>
          <a:p>
            <a:pPr algn="ctr"/>
            <a:r>
              <a:rPr lang="bn-BD" sz="4000" b="1" dirty="0" smtClean="0">
                <a:solidFill>
                  <a:srgbClr val="002060"/>
                </a:solidFill>
                <a:latin typeface="NikoshBAN" pitchFamily="2" charset="0"/>
                <a:cs typeface="NikoshBAN" pitchFamily="2" charset="0"/>
              </a:rPr>
              <a:t>শিরক করা</a:t>
            </a:r>
            <a:endParaRPr lang="en-US" sz="4000" b="1" dirty="0">
              <a:solidFill>
                <a:srgbClr val="002060"/>
              </a:solidFill>
              <a:latin typeface="NikoshBAN" pitchFamily="2" charset="0"/>
              <a:cs typeface="NikoshBAN" pitchFamily="2" charset="0"/>
            </a:endParaRPr>
          </a:p>
        </p:txBody>
      </p:sp>
      <p:pic>
        <p:nvPicPr>
          <p:cNvPr id="35" name="Picture 34"/>
          <p:cNvPicPr>
            <a:picLocks noChangeAspect="1"/>
          </p:cNvPicPr>
          <p:nvPr/>
        </p:nvPicPr>
        <p:blipFill rotWithShape="1">
          <a:blip r:embed="rId18">
            <a:extLst>
              <a:ext uri="{28A0092B-C50C-407E-A947-70E740481C1C}">
                <a14:useLocalDpi xmlns:a14="http://schemas.microsoft.com/office/drawing/2010/main" val="0"/>
              </a:ext>
            </a:extLst>
          </a:blip>
          <a:srcRect t="12960"/>
          <a:stretch/>
        </p:blipFill>
        <p:spPr>
          <a:xfrm>
            <a:off x="8720572" y="4272077"/>
            <a:ext cx="3086771" cy="1604527"/>
          </a:xfrm>
          <a:prstGeom prst="rect">
            <a:avLst/>
          </a:prstGeom>
        </p:spPr>
      </p:pic>
      <p:sp>
        <p:nvSpPr>
          <p:cNvPr id="36" name="TextBox 35"/>
          <p:cNvSpPr txBox="1"/>
          <p:nvPr/>
        </p:nvSpPr>
        <p:spPr>
          <a:xfrm>
            <a:off x="9263452" y="5249830"/>
            <a:ext cx="2324341" cy="707886"/>
          </a:xfrm>
          <a:prstGeom prst="rect">
            <a:avLst/>
          </a:prstGeom>
          <a:noFill/>
        </p:spPr>
        <p:txBody>
          <a:bodyPr wrap="square" rtlCol="0">
            <a:spAutoFit/>
          </a:bodyPr>
          <a:lstStyle/>
          <a:p>
            <a:pPr algn="ctr"/>
            <a:r>
              <a:rPr lang="bn-BD" sz="4000" b="1" dirty="0" smtClean="0">
                <a:solidFill>
                  <a:schemeClr val="bg1"/>
                </a:solidFill>
                <a:latin typeface="NikoshBAN" pitchFamily="2" charset="0"/>
                <a:cs typeface="NikoshBAN" pitchFamily="2" charset="0"/>
              </a:rPr>
              <a:t>প্রতারণা</a:t>
            </a:r>
            <a:endParaRPr lang="en-US" sz="4000" b="1" dirty="0">
              <a:solidFill>
                <a:schemeClr val="bg1"/>
              </a:solidFill>
              <a:latin typeface="NikoshBAN" pitchFamily="2" charset="0"/>
              <a:cs typeface="NikoshBAN" pitchFamily="2" charset="0"/>
            </a:endParaRPr>
          </a:p>
        </p:txBody>
      </p:sp>
      <p:pic>
        <p:nvPicPr>
          <p:cNvPr id="38" name="Picture 3" descr="D:\mecca pic\407908_2696298486383_1224232041_32339899_344973861_n.jpg"/>
          <p:cNvPicPr>
            <a:picLocks noChangeAspect="1" noChangeArrowheads="1"/>
          </p:cNvPicPr>
          <p:nvPr/>
        </p:nvPicPr>
        <p:blipFill>
          <a:blip r:embed="rId19"/>
          <a:srcRect/>
          <a:stretch>
            <a:fillRect/>
          </a:stretch>
        </p:blipFill>
        <p:spPr bwMode="auto">
          <a:xfrm>
            <a:off x="366157" y="4319852"/>
            <a:ext cx="2870720" cy="1612061"/>
          </a:xfrm>
          <a:prstGeom prst="rect">
            <a:avLst/>
          </a:prstGeom>
          <a:noFill/>
          <a:ln w="28575">
            <a:solidFill>
              <a:srgbClr val="7030A0"/>
            </a:solidFill>
          </a:ln>
        </p:spPr>
      </p:pic>
      <p:sp>
        <p:nvSpPr>
          <p:cNvPr id="39" name="TextBox 38"/>
          <p:cNvSpPr txBox="1"/>
          <p:nvPr/>
        </p:nvSpPr>
        <p:spPr>
          <a:xfrm>
            <a:off x="416035" y="5249830"/>
            <a:ext cx="2324341"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হত্যা</a:t>
            </a:r>
            <a:endParaRPr lang="en-US" sz="4000" b="1" dirty="0">
              <a:latin typeface="NikoshBAN" pitchFamily="2" charset="0"/>
              <a:cs typeface="NikoshBAN" pitchFamily="2" charset="0"/>
            </a:endParaRPr>
          </a:p>
        </p:txBody>
      </p:sp>
      <p:pic>
        <p:nvPicPr>
          <p:cNvPr id="40" name="Picture 3" descr="C:\Users\Computer City\Pictures\18814178_1322769891171296_5209037182765580071_n.jpg"/>
          <p:cNvPicPr>
            <a:picLocks noChangeAspect="1" noChangeArrowheads="1"/>
          </p:cNvPicPr>
          <p:nvPr/>
        </p:nvPicPr>
        <p:blipFill rotWithShape="1">
          <a:blip r:embed="rId20">
            <a:extLst>
              <a:ext uri="{28A0092B-C50C-407E-A947-70E740481C1C}">
                <a14:useLocalDpi xmlns:a14="http://schemas.microsoft.com/office/drawing/2010/main" val="0"/>
              </a:ext>
            </a:extLst>
          </a:blip>
          <a:srcRect t="47110"/>
          <a:stretch/>
        </p:blipFill>
        <p:spPr bwMode="auto">
          <a:xfrm>
            <a:off x="8939033" y="985045"/>
            <a:ext cx="2823852" cy="17489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209335" y="1955802"/>
            <a:ext cx="2462557"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ঝগড়া করা</a:t>
            </a:r>
            <a:endParaRPr lang="en-US" sz="3200" b="1" dirty="0">
              <a:latin typeface="NikoshBAN" pitchFamily="2" charset="0"/>
              <a:cs typeface="NikoshBAN" pitchFamily="2" charset="0"/>
            </a:endParaRPr>
          </a:p>
        </p:txBody>
      </p:sp>
      <p:sp>
        <p:nvSpPr>
          <p:cNvPr id="42" name="Rectangle 41"/>
          <p:cNvSpPr/>
          <p:nvPr/>
        </p:nvSpPr>
        <p:spPr>
          <a:xfrm>
            <a:off x="1705360" y="5981063"/>
            <a:ext cx="7433381" cy="646331"/>
          </a:xfrm>
          <a:prstGeom prst="rect">
            <a:avLst/>
          </a:prstGeom>
        </p:spPr>
        <p:txBody>
          <a:bodyPr wrap="square">
            <a:spAutoFit/>
          </a:bodyPr>
          <a:lstStyle/>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 এবং পাপ কাজ থেকে বিরত থাকবে । </a:t>
            </a:r>
            <a:endParaRPr lang="bn-BD" sz="3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43" name="Picture 3" descr="D:\mecca pic\mecca-pic.png"/>
          <p:cNvPicPr>
            <a:picLocks noChangeAspect="1" noChangeArrowheads="1"/>
          </p:cNvPicPr>
          <p:nvPr/>
        </p:nvPicPr>
        <p:blipFill>
          <a:blip r:embed="rId21"/>
          <a:srcRect/>
          <a:stretch>
            <a:fillRect/>
          </a:stretch>
        </p:blipFill>
        <p:spPr bwMode="auto">
          <a:xfrm>
            <a:off x="2080834" y="1364312"/>
            <a:ext cx="8797044" cy="4129376"/>
          </a:xfrm>
          <a:prstGeom prst="rect">
            <a:avLst/>
          </a:prstGeom>
          <a:noFill/>
          <a:ln w="38100">
            <a:solidFill>
              <a:srgbClr val="7030A0"/>
            </a:solidFill>
          </a:ln>
        </p:spPr>
      </p:pic>
      <p:sp>
        <p:nvSpPr>
          <p:cNvPr id="44" name="Rectangle 43"/>
          <p:cNvSpPr/>
          <p:nvPr/>
        </p:nvSpPr>
        <p:spPr>
          <a:xfrm>
            <a:off x="5080000" y="5906870"/>
            <a:ext cx="3149600" cy="646331"/>
          </a:xfrm>
          <a:prstGeom prst="rect">
            <a:avLst/>
          </a:prstGeom>
        </p:spPr>
        <p:txBody>
          <a:bodyPr wrap="square">
            <a:spAutoFit/>
          </a:bodyPr>
          <a:lstStyle/>
          <a:p>
            <a:pPr algn="ct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সূদ খাবেনা  </a:t>
            </a:r>
            <a:endParaRPr lang="bn-BD" sz="36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19425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5"/>
                                        </p:tgtEl>
                                        <p:attrNameLst>
                                          <p:attrName>ppt_y</p:attrName>
                                        </p:attrNameLst>
                                      </p:cBhvr>
                                      <p:tavLst>
                                        <p:tav tm="0">
                                          <p:val>
                                            <p:strVal val="#ppt_y"/>
                                          </p:val>
                                        </p:tav>
                                        <p:tav tm="100000">
                                          <p:val>
                                            <p:strVal val="#ppt_y"/>
                                          </p:val>
                                        </p:tav>
                                      </p:tavLst>
                                    </p:anim>
                                    <p:anim calcmode="lin" valueType="num">
                                      <p:cBhvr>
                                        <p:cTn id="4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nodeType="clickEffect">
                                  <p:stCondLst>
                                    <p:cond delay="0"/>
                                  </p:stCondLst>
                                  <p:childTnLst>
                                    <p:animEffect transition="out" filter="barn(inVertical)">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6" presetClass="exit" presetSubtype="21" fill="hold" grpId="1" nodeType="withEffect">
                                  <p:stCondLst>
                                    <p:cond delay="0"/>
                                  </p:stCondLst>
                                  <p:childTnLst>
                                    <p:animEffect transition="out" filter="barn(inVertic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6" presetClass="exit" presetSubtype="21" fill="hold" nodeType="withEffect">
                                  <p:stCondLst>
                                    <p:cond delay="0"/>
                                  </p:stCondLst>
                                  <p:childTnLst>
                                    <p:animEffect transition="out" filter="barn(inVertical)">
                                      <p:cBhvr>
                                        <p:cTn id="61" dur="500"/>
                                        <p:tgtEl>
                                          <p:spTgt spid="2050"/>
                                        </p:tgtEl>
                                      </p:cBhvr>
                                    </p:animEffect>
                                    <p:set>
                                      <p:cBhvr>
                                        <p:cTn id="62" dur="1" fill="hold">
                                          <p:stCondLst>
                                            <p:cond delay="499"/>
                                          </p:stCondLst>
                                        </p:cTn>
                                        <p:tgtEl>
                                          <p:spTgt spid="2050"/>
                                        </p:tgtEl>
                                        <p:attrNameLst>
                                          <p:attrName>style.visibility</p:attrName>
                                        </p:attrNameLst>
                                      </p:cBhvr>
                                      <p:to>
                                        <p:strVal val="hidden"/>
                                      </p:to>
                                    </p:set>
                                  </p:childTnLst>
                                </p:cTn>
                              </p:par>
                              <p:par>
                                <p:cTn id="63" presetID="16" presetClass="exit" presetSubtype="21" fill="hold" nodeType="withEffect">
                                  <p:stCondLst>
                                    <p:cond delay="0"/>
                                  </p:stCondLst>
                                  <p:childTnLst>
                                    <p:animEffect transition="out" filter="barn(inVertical)">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6" presetClass="exit" presetSubtype="21" fill="hold" nodeType="withEffect">
                                  <p:stCondLst>
                                    <p:cond delay="0"/>
                                  </p:stCondLst>
                                  <p:childTnLst>
                                    <p:animEffect transition="out" filter="barn(inVertical)">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6" presetClass="exit" presetSubtype="21" fill="hold" nodeType="withEffect">
                                  <p:stCondLst>
                                    <p:cond delay="0"/>
                                  </p:stCondLst>
                                  <p:childTnLst>
                                    <p:animEffect transition="out" filter="barn(inVertical)">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6" presetClass="exit" presetSubtype="21" fill="hold" grpId="1" nodeType="withEffect">
                                  <p:stCondLst>
                                    <p:cond delay="0"/>
                                  </p:stCondLst>
                                  <p:iterate type="lt">
                                    <p:tmPct val="0"/>
                                  </p:iterate>
                                  <p:childTnLst>
                                    <p:animEffect transition="out" filter="barn(inVertical)">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16"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par>
                                <p:cTn id="97" presetID="53" presetClass="entr" presetSubtype="16" fill="hold"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par>
                                <p:cTn id="107" presetID="53" presetClass="entr" presetSubtype="16" fill="hold"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500" fill="hold"/>
                                        <p:tgtEl>
                                          <p:spTgt spid="24"/>
                                        </p:tgtEl>
                                        <p:attrNameLst>
                                          <p:attrName>ppt_w</p:attrName>
                                        </p:attrNameLst>
                                      </p:cBhvr>
                                      <p:tavLst>
                                        <p:tav tm="0">
                                          <p:val>
                                            <p:fltVal val="0"/>
                                          </p:val>
                                        </p:tav>
                                        <p:tav tm="100000">
                                          <p:val>
                                            <p:strVal val="#ppt_w"/>
                                          </p:val>
                                        </p:tav>
                                      </p:tavLst>
                                    </p:anim>
                                    <p:anim calcmode="lin" valueType="num">
                                      <p:cBhvr>
                                        <p:cTn id="115" dur="500" fill="hold"/>
                                        <p:tgtEl>
                                          <p:spTgt spid="24"/>
                                        </p:tgtEl>
                                        <p:attrNameLst>
                                          <p:attrName>ppt_h</p:attrName>
                                        </p:attrNameLst>
                                      </p:cBhvr>
                                      <p:tavLst>
                                        <p:tav tm="0">
                                          <p:val>
                                            <p:fltVal val="0"/>
                                          </p:val>
                                        </p:tav>
                                        <p:tav tm="100000">
                                          <p:val>
                                            <p:strVal val="#ppt_h"/>
                                          </p:val>
                                        </p:tav>
                                      </p:tavLst>
                                    </p:anim>
                                    <p:animEffect transition="in" filter="fade">
                                      <p:cBhvr>
                                        <p:cTn id="116" dur="500"/>
                                        <p:tgtEl>
                                          <p:spTgt spid="24"/>
                                        </p:tgtEl>
                                      </p:cBhvr>
                                    </p:animEffect>
                                  </p:childTnLst>
                                </p:cTn>
                              </p:par>
                              <p:par>
                                <p:cTn id="117" presetID="53" presetClass="entr" presetSubtype="16" fill="hold"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Effect transition="in" filter="fade">
                                      <p:cBhvr>
                                        <p:cTn id="121" dur="500"/>
                                        <p:tgtEl>
                                          <p:spTgt spid="25"/>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p:cTn id="124" dur="500" fill="hold"/>
                                        <p:tgtEl>
                                          <p:spTgt spid="26"/>
                                        </p:tgtEl>
                                        <p:attrNameLst>
                                          <p:attrName>ppt_w</p:attrName>
                                        </p:attrNameLst>
                                      </p:cBhvr>
                                      <p:tavLst>
                                        <p:tav tm="0">
                                          <p:val>
                                            <p:fltVal val="0"/>
                                          </p:val>
                                        </p:tav>
                                        <p:tav tm="100000">
                                          <p:val>
                                            <p:strVal val="#ppt_w"/>
                                          </p:val>
                                        </p:tav>
                                      </p:tavLst>
                                    </p:anim>
                                    <p:anim calcmode="lin" valueType="num">
                                      <p:cBhvr>
                                        <p:cTn id="125" dur="500" fill="hold"/>
                                        <p:tgtEl>
                                          <p:spTgt spid="26"/>
                                        </p:tgtEl>
                                        <p:attrNameLst>
                                          <p:attrName>ppt_h</p:attrName>
                                        </p:attrNameLst>
                                      </p:cBhvr>
                                      <p:tavLst>
                                        <p:tav tm="0">
                                          <p:val>
                                            <p:fltVal val="0"/>
                                          </p:val>
                                        </p:tav>
                                        <p:tav tm="100000">
                                          <p:val>
                                            <p:strVal val="#ppt_h"/>
                                          </p:val>
                                        </p:tav>
                                      </p:tavLst>
                                    </p:anim>
                                    <p:animEffect transition="in" filter="fade">
                                      <p:cBhvr>
                                        <p:cTn id="126" dur="500"/>
                                        <p:tgtEl>
                                          <p:spTgt spid="26"/>
                                        </p:tgtEl>
                                      </p:cBhvr>
                                    </p:animEffect>
                                  </p:childTnLst>
                                </p:cTn>
                              </p:par>
                              <p:par>
                                <p:cTn id="127" presetID="53" presetClass="entr" presetSubtype="16" fill="hold" nodeType="with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 calcmode="lin" valueType="num">
                                      <p:cBhvr>
                                        <p:cTn id="134" dur="500" fill="hold"/>
                                        <p:tgtEl>
                                          <p:spTgt spid="28"/>
                                        </p:tgtEl>
                                        <p:attrNameLst>
                                          <p:attrName>ppt_w</p:attrName>
                                        </p:attrNameLst>
                                      </p:cBhvr>
                                      <p:tavLst>
                                        <p:tav tm="0">
                                          <p:val>
                                            <p:fltVal val="0"/>
                                          </p:val>
                                        </p:tav>
                                        <p:tav tm="100000">
                                          <p:val>
                                            <p:strVal val="#ppt_w"/>
                                          </p:val>
                                        </p:tav>
                                      </p:tavLst>
                                    </p:anim>
                                    <p:anim calcmode="lin" valueType="num">
                                      <p:cBhvr>
                                        <p:cTn id="135" dur="500" fill="hold"/>
                                        <p:tgtEl>
                                          <p:spTgt spid="28"/>
                                        </p:tgtEl>
                                        <p:attrNameLst>
                                          <p:attrName>ppt_h</p:attrName>
                                        </p:attrNameLst>
                                      </p:cBhvr>
                                      <p:tavLst>
                                        <p:tav tm="0">
                                          <p:val>
                                            <p:fltVal val="0"/>
                                          </p:val>
                                        </p:tav>
                                        <p:tav tm="100000">
                                          <p:val>
                                            <p:strVal val="#ppt_h"/>
                                          </p:val>
                                        </p:tav>
                                      </p:tavLst>
                                    </p:anim>
                                    <p:animEffect transition="in" filter="fade">
                                      <p:cBhvr>
                                        <p:cTn id="136" dur="500"/>
                                        <p:tgtEl>
                                          <p:spTgt spid="28"/>
                                        </p:tgtEl>
                                      </p:cBhvr>
                                    </p:animEffect>
                                  </p:childTnLst>
                                </p:cTn>
                              </p:par>
                              <p:par>
                                <p:cTn id="137" presetID="53" presetClass="entr" presetSubtype="16" fill="hold" nodeType="with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500" fill="hold"/>
                                        <p:tgtEl>
                                          <p:spTgt spid="29"/>
                                        </p:tgtEl>
                                        <p:attrNameLst>
                                          <p:attrName>ppt_w</p:attrName>
                                        </p:attrNameLst>
                                      </p:cBhvr>
                                      <p:tavLst>
                                        <p:tav tm="0">
                                          <p:val>
                                            <p:fltVal val="0"/>
                                          </p:val>
                                        </p:tav>
                                        <p:tav tm="100000">
                                          <p:val>
                                            <p:strVal val="#ppt_w"/>
                                          </p:val>
                                        </p:tav>
                                      </p:tavLst>
                                    </p:anim>
                                    <p:anim calcmode="lin" valueType="num">
                                      <p:cBhvr>
                                        <p:cTn id="140" dur="500" fill="hold"/>
                                        <p:tgtEl>
                                          <p:spTgt spid="29"/>
                                        </p:tgtEl>
                                        <p:attrNameLst>
                                          <p:attrName>ppt_h</p:attrName>
                                        </p:attrNameLst>
                                      </p:cBhvr>
                                      <p:tavLst>
                                        <p:tav tm="0">
                                          <p:val>
                                            <p:fltVal val="0"/>
                                          </p:val>
                                        </p:tav>
                                        <p:tav tm="100000">
                                          <p:val>
                                            <p:strVal val="#ppt_h"/>
                                          </p:val>
                                        </p:tav>
                                      </p:tavLst>
                                    </p:anim>
                                    <p:animEffect transition="in" filter="fade">
                                      <p:cBhvr>
                                        <p:cTn id="141" dur="500"/>
                                        <p:tgtEl>
                                          <p:spTgt spid="29"/>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childTnLst>
                                </p:cTn>
                              </p:par>
                              <p:par>
                                <p:cTn id="147" presetID="53" presetClass="entr" presetSubtype="16"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 calcmode="lin" valueType="num">
                                      <p:cBhvr>
                                        <p:cTn id="149" dur="500" fill="hold"/>
                                        <p:tgtEl>
                                          <p:spTgt spid="31"/>
                                        </p:tgtEl>
                                        <p:attrNameLst>
                                          <p:attrName>ppt_w</p:attrName>
                                        </p:attrNameLst>
                                      </p:cBhvr>
                                      <p:tavLst>
                                        <p:tav tm="0">
                                          <p:val>
                                            <p:fltVal val="0"/>
                                          </p:val>
                                        </p:tav>
                                        <p:tav tm="100000">
                                          <p:val>
                                            <p:strVal val="#ppt_w"/>
                                          </p:val>
                                        </p:tav>
                                      </p:tavLst>
                                    </p:anim>
                                    <p:anim calcmode="lin" valueType="num">
                                      <p:cBhvr>
                                        <p:cTn id="150" dur="500" fill="hold"/>
                                        <p:tgtEl>
                                          <p:spTgt spid="31"/>
                                        </p:tgtEl>
                                        <p:attrNameLst>
                                          <p:attrName>ppt_h</p:attrName>
                                        </p:attrNameLst>
                                      </p:cBhvr>
                                      <p:tavLst>
                                        <p:tav tm="0">
                                          <p:val>
                                            <p:fltVal val="0"/>
                                          </p:val>
                                        </p:tav>
                                        <p:tav tm="100000">
                                          <p:val>
                                            <p:strVal val="#ppt_h"/>
                                          </p:val>
                                        </p:tav>
                                      </p:tavLst>
                                    </p:anim>
                                    <p:animEffect transition="in" filter="fade">
                                      <p:cBhvr>
                                        <p:cTn id="151" dur="500"/>
                                        <p:tgtEl>
                                          <p:spTgt spid="31"/>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500" fill="hold"/>
                                        <p:tgtEl>
                                          <p:spTgt spid="32"/>
                                        </p:tgtEl>
                                        <p:attrNameLst>
                                          <p:attrName>ppt_w</p:attrName>
                                        </p:attrNameLst>
                                      </p:cBhvr>
                                      <p:tavLst>
                                        <p:tav tm="0">
                                          <p:val>
                                            <p:fltVal val="0"/>
                                          </p:val>
                                        </p:tav>
                                        <p:tav tm="100000">
                                          <p:val>
                                            <p:strVal val="#ppt_w"/>
                                          </p:val>
                                        </p:tav>
                                      </p:tavLst>
                                    </p:anim>
                                    <p:anim calcmode="lin" valueType="num">
                                      <p:cBhvr>
                                        <p:cTn id="155" dur="500" fill="hold"/>
                                        <p:tgtEl>
                                          <p:spTgt spid="32"/>
                                        </p:tgtEl>
                                        <p:attrNameLst>
                                          <p:attrName>ppt_h</p:attrName>
                                        </p:attrNameLst>
                                      </p:cBhvr>
                                      <p:tavLst>
                                        <p:tav tm="0">
                                          <p:val>
                                            <p:fltVal val="0"/>
                                          </p:val>
                                        </p:tav>
                                        <p:tav tm="100000">
                                          <p:val>
                                            <p:strVal val="#ppt_h"/>
                                          </p:val>
                                        </p:tav>
                                      </p:tavLst>
                                    </p:anim>
                                    <p:animEffect transition="in" filter="fade">
                                      <p:cBhvr>
                                        <p:cTn id="156" dur="500"/>
                                        <p:tgtEl>
                                          <p:spTgt spid="32"/>
                                        </p:tgtEl>
                                      </p:cBhvr>
                                    </p:animEffect>
                                  </p:childTnLst>
                                </p:cTn>
                              </p:par>
                              <p:par>
                                <p:cTn id="157" presetID="53" presetClass="entr" presetSubtype="16" fill="hold" nodeType="with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500" fill="hold"/>
                                        <p:tgtEl>
                                          <p:spTgt spid="33"/>
                                        </p:tgtEl>
                                        <p:attrNameLst>
                                          <p:attrName>ppt_w</p:attrName>
                                        </p:attrNameLst>
                                      </p:cBhvr>
                                      <p:tavLst>
                                        <p:tav tm="0">
                                          <p:val>
                                            <p:fltVal val="0"/>
                                          </p:val>
                                        </p:tav>
                                        <p:tav tm="100000">
                                          <p:val>
                                            <p:strVal val="#ppt_w"/>
                                          </p:val>
                                        </p:tav>
                                      </p:tavLst>
                                    </p:anim>
                                    <p:anim calcmode="lin" valueType="num">
                                      <p:cBhvr>
                                        <p:cTn id="160" dur="500" fill="hold"/>
                                        <p:tgtEl>
                                          <p:spTgt spid="33"/>
                                        </p:tgtEl>
                                        <p:attrNameLst>
                                          <p:attrName>ppt_h</p:attrName>
                                        </p:attrNameLst>
                                      </p:cBhvr>
                                      <p:tavLst>
                                        <p:tav tm="0">
                                          <p:val>
                                            <p:fltVal val="0"/>
                                          </p:val>
                                        </p:tav>
                                        <p:tav tm="100000">
                                          <p:val>
                                            <p:strVal val="#ppt_h"/>
                                          </p:val>
                                        </p:tav>
                                      </p:tavLst>
                                    </p:anim>
                                    <p:animEffect transition="in" filter="fade">
                                      <p:cBhvr>
                                        <p:cTn id="161" dur="500"/>
                                        <p:tgtEl>
                                          <p:spTgt spid="33"/>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4"/>
                                        </p:tgtEl>
                                        <p:attrNameLst>
                                          <p:attrName>style.visibility</p:attrName>
                                        </p:attrNameLst>
                                      </p:cBhvr>
                                      <p:to>
                                        <p:strVal val="visible"/>
                                      </p:to>
                                    </p:set>
                                    <p:anim calcmode="lin" valueType="num">
                                      <p:cBhvr>
                                        <p:cTn id="164" dur="500" fill="hold"/>
                                        <p:tgtEl>
                                          <p:spTgt spid="34"/>
                                        </p:tgtEl>
                                        <p:attrNameLst>
                                          <p:attrName>ppt_w</p:attrName>
                                        </p:attrNameLst>
                                      </p:cBhvr>
                                      <p:tavLst>
                                        <p:tav tm="0">
                                          <p:val>
                                            <p:fltVal val="0"/>
                                          </p:val>
                                        </p:tav>
                                        <p:tav tm="100000">
                                          <p:val>
                                            <p:strVal val="#ppt_w"/>
                                          </p:val>
                                        </p:tav>
                                      </p:tavLst>
                                    </p:anim>
                                    <p:anim calcmode="lin" valueType="num">
                                      <p:cBhvr>
                                        <p:cTn id="165" dur="500" fill="hold"/>
                                        <p:tgtEl>
                                          <p:spTgt spid="34"/>
                                        </p:tgtEl>
                                        <p:attrNameLst>
                                          <p:attrName>ppt_h</p:attrName>
                                        </p:attrNameLst>
                                      </p:cBhvr>
                                      <p:tavLst>
                                        <p:tav tm="0">
                                          <p:val>
                                            <p:fltVal val="0"/>
                                          </p:val>
                                        </p:tav>
                                        <p:tav tm="100000">
                                          <p:val>
                                            <p:strVal val="#ppt_h"/>
                                          </p:val>
                                        </p:tav>
                                      </p:tavLst>
                                    </p:anim>
                                    <p:animEffect transition="in" filter="fade">
                                      <p:cBhvr>
                                        <p:cTn id="166" dur="500"/>
                                        <p:tgtEl>
                                          <p:spTgt spid="34"/>
                                        </p:tgtEl>
                                      </p:cBhvr>
                                    </p:animEffect>
                                  </p:childTnLst>
                                </p:cTn>
                              </p:par>
                              <p:par>
                                <p:cTn id="167" presetID="53" presetClass="entr" presetSubtype="16" fill="hold" nodeType="with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p:cTn id="169" dur="500" fill="hold"/>
                                        <p:tgtEl>
                                          <p:spTgt spid="35"/>
                                        </p:tgtEl>
                                        <p:attrNameLst>
                                          <p:attrName>ppt_w</p:attrName>
                                        </p:attrNameLst>
                                      </p:cBhvr>
                                      <p:tavLst>
                                        <p:tav tm="0">
                                          <p:val>
                                            <p:fltVal val="0"/>
                                          </p:val>
                                        </p:tav>
                                        <p:tav tm="100000">
                                          <p:val>
                                            <p:strVal val="#ppt_w"/>
                                          </p:val>
                                        </p:tav>
                                      </p:tavLst>
                                    </p:anim>
                                    <p:anim calcmode="lin" valueType="num">
                                      <p:cBhvr>
                                        <p:cTn id="170" dur="500" fill="hold"/>
                                        <p:tgtEl>
                                          <p:spTgt spid="35"/>
                                        </p:tgtEl>
                                        <p:attrNameLst>
                                          <p:attrName>ppt_h</p:attrName>
                                        </p:attrNameLst>
                                      </p:cBhvr>
                                      <p:tavLst>
                                        <p:tav tm="0">
                                          <p:val>
                                            <p:fltVal val="0"/>
                                          </p:val>
                                        </p:tav>
                                        <p:tav tm="100000">
                                          <p:val>
                                            <p:strVal val="#ppt_h"/>
                                          </p:val>
                                        </p:tav>
                                      </p:tavLst>
                                    </p:anim>
                                    <p:animEffect transition="in" filter="fade">
                                      <p:cBhvr>
                                        <p:cTn id="171" dur="500"/>
                                        <p:tgtEl>
                                          <p:spTgt spid="35"/>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p:cTn id="174" dur="500" fill="hold"/>
                                        <p:tgtEl>
                                          <p:spTgt spid="36"/>
                                        </p:tgtEl>
                                        <p:attrNameLst>
                                          <p:attrName>ppt_w</p:attrName>
                                        </p:attrNameLst>
                                      </p:cBhvr>
                                      <p:tavLst>
                                        <p:tav tm="0">
                                          <p:val>
                                            <p:fltVal val="0"/>
                                          </p:val>
                                        </p:tav>
                                        <p:tav tm="100000">
                                          <p:val>
                                            <p:strVal val="#ppt_w"/>
                                          </p:val>
                                        </p:tav>
                                      </p:tavLst>
                                    </p:anim>
                                    <p:anim calcmode="lin" valueType="num">
                                      <p:cBhvr>
                                        <p:cTn id="175" dur="500" fill="hold"/>
                                        <p:tgtEl>
                                          <p:spTgt spid="36"/>
                                        </p:tgtEl>
                                        <p:attrNameLst>
                                          <p:attrName>ppt_h</p:attrName>
                                        </p:attrNameLst>
                                      </p:cBhvr>
                                      <p:tavLst>
                                        <p:tav tm="0">
                                          <p:val>
                                            <p:fltVal val="0"/>
                                          </p:val>
                                        </p:tav>
                                        <p:tav tm="100000">
                                          <p:val>
                                            <p:strVal val="#ppt_h"/>
                                          </p:val>
                                        </p:tav>
                                      </p:tavLst>
                                    </p:anim>
                                    <p:animEffect transition="in" filter="fade">
                                      <p:cBhvr>
                                        <p:cTn id="176" dur="500"/>
                                        <p:tgtEl>
                                          <p:spTgt spid="36"/>
                                        </p:tgtEl>
                                      </p:cBhvr>
                                    </p:animEffect>
                                  </p:childTnLst>
                                </p:cTn>
                              </p:par>
                              <p:par>
                                <p:cTn id="177" presetID="53" presetClass="entr" presetSubtype="16" fill="hold" nodeType="with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p:cTn id="179" dur="500" fill="hold"/>
                                        <p:tgtEl>
                                          <p:spTgt spid="38"/>
                                        </p:tgtEl>
                                        <p:attrNameLst>
                                          <p:attrName>ppt_w</p:attrName>
                                        </p:attrNameLst>
                                      </p:cBhvr>
                                      <p:tavLst>
                                        <p:tav tm="0">
                                          <p:val>
                                            <p:fltVal val="0"/>
                                          </p:val>
                                        </p:tav>
                                        <p:tav tm="100000">
                                          <p:val>
                                            <p:strVal val="#ppt_w"/>
                                          </p:val>
                                        </p:tav>
                                      </p:tavLst>
                                    </p:anim>
                                    <p:anim calcmode="lin" valueType="num">
                                      <p:cBhvr>
                                        <p:cTn id="180" dur="500" fill="hold"/>
                                        <p:tgtEl>
                                          <p:spTgt spid="38"/>
                                        </p:tgtEl>
                                        <p:attrNameLst>
                                          <p:attrName>ppt_h</p:attrName>
                                        </p:attrNameLst>
                                      </p:cBhvr>
                                      <p:tavLst>
                                        <p:tav tm="0">
                                          <p:val>
                                            <p:fltVal val="0"/>
                                          </p:val>
                                        </p:tav>
                                        <p:tav tm="100000">
                                          <p:val>
                                            <p:strVal val="#ppt_h"/>
                                          </p:val>
                                        </p:tav>
                                      </p:tavLst>
                                    </p:anim>
                                    <p:animEffect transition="in" filter="fade">
                                      <p:cBhvr>
                                        <p:cTn id="181" dur="500"/>
                                        <p:tgtEl>
                                          <p:spTgt spid="38"/>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39"/>
                                        </p:tgtEl>
                                        <p:attrNameLst>
                                          <p:attrName>style.visibility</p:attrName>
                                        </p:attrNameLst>
                                      </p:cBhvr>
                                      <p:to>
                                        <p:strVal val="visible"/>
                                      </p:to>
                                    </p:set>
                                    <p:anim calcmode="lin" valueType="num">
                                      <p:cBhvr>
                                        <p:cTn id="184" dur="500" fill="hold"/>
                                        <p:tgtEl>
                                          <p:spTgt spid="39"/>
                                        </p:tgtEl>
                                        <p:attrNameLst>
                                          <p:attrName>ppt_w</p:attrName>
                                        </p:attrNameLst>
                                      </p:cBhvr>
                                      <p:tavLst>
                                        <p:tav tm="0">
                                          <p:val>
                                            <p:fltVal val="0"/>
                                          </p:val>
                                        </p:tav>
                                        <p:tav tm="100000">
                                          <p:val>
                                            <p:strVal val="#ppt_w"/>
                                          </p:val>
                                        </p:tav>
                                      </p:tavLst>
                                    </p:anim>
                                    <p:anim calcmode="lin" valueType="num">
                                      <p:cBhvr>
                                        <p:cTn id="185" dur="500" fill="hold"/>
                                        <p:tgtEl>
                                          <p:spTgt spid="39"/>
                                        </p:tgtEl>
                                        <p:attrNameLst>
                                          <p:attrName>ppt_h</p:attrName>
                                        </p:attrNameLst>
                                      </p:cBhvr>
                                      <p:tavLst>
                                        <p:tav tm="0">
                                          <p:val>
                                            <p:fltVal val="0"/>
                                          </p:val>
                                        </p:tav>
                                        <p:tav tm="100000">
                                          <p:val>
                                            <p:strVal val="#ppt_h"/>
                                          </p:val>
                                        </p:tav>
                                      </p:tavLst>
                                    </p:anim>
                                    <p:animEffect transition="in" filter="fade">
                                      <p:cBhvr>
                                        <p:cTn id="186" dur="500"/>
                                        <p:tgtEl>
                                          <p:spTgt spid="39"/>
                                        </p:tgtEl>
                                      </p:cBhvr>
                                    </p:animEffect>
                                  </p:childTnLst>
                                </p:cTn>
                              </p:par>
                              <p:par>
                                <p:cTn id="187" presetID="53" presetClass="entr" presetSubtype="16" fill="hold" nodeType="withEffect">
                                  <p:stCondLst>
                                    <p:cond delay="0"/>
                                  </p:stCondLst>
                                  <p:childTnLst>
                                    <p:set>
                                      <p:cBhvr>
                                        <p:cTn id="188" dur="1" fill="hold">
                                          <p:stCondLst>
                                            <p:cond delay="0"/>
                                          </p:stCondLst>
                                        </p:cTn>
                                        <p:tgtEl>
                                          <p:spTgt spid="40"/>
                                        </p:tgtEl>
                                        <p:attrNameLst>
                                          <p:attrName>style.visibility</p:attrName>
                                        </p:attrNameLst>
                                      </p:cBhvr>
                                      <p:to>
                                        <p:strVal val="visible"/>
                                      </p:to>
                                    </p:set>
                                    <p:anim calcmode="lin" valueType="num">
                                      <p:cBhvr>
                                        <p:cTn id="189" dur="500" fill="hold"/>
                                        <p:tgtEl>
                                          <p:spTgt spid="40"/>
                                        </p:tgtEl>
                                        <p:attrNameLst>
                                          <p:attrName>ppt_w</p:attrName>
                                        </p:attrNameLst>
                                      </p:cBhvr>
                                      <p:tavLst>
                                        <p:tav tm="0">
                                          <p:val>
                                            <p:fltVal val="0"/>
                                          </p:val>
                                        </p:tav>
                                        <p:tav tm="100000">
                                          <p:val>
                                            <p:strVal val="#ppt_w"/>
                                          </p:val>
                                        </p:tav>
                                      </p:tavLst>
                                    </p:anim>
                                    <p:anim calcmode="lin" valueType="num">
                                      <p:cBhvr>
                                        <p:cTn id="190" dur="500" fill="hold"/>
                                        <p:tgtEl>
                                          <p:spTgt spid="40"/>
                                        </p:tgtEl>
                                        <p:attrNameLst>
                                          <p:attrName>ppt_h</p:attrName>
                                        </p:attrNameLst>
                                      </p:cBhvr>
                                      <p:tavLst>
                                        <p:tav tm="0">
                                          <p:val>
                                            <p:fltVal val="0"/>
                                          </p:val>
                                        </p:tav>
                                        <p:tav tm="100000">
                                          <p:val>
                                            <p:strVal val="#ppt_h"/>
                                          </p:val>
                                        </p:tav>
                                      </p:tavLst>
                                    </p:anim>
                                    <p:animEffect transition="in" filter="fade">
                                      <p:cBhvr>
                                        <p:cTn id="191" dur="500"/>
                                        <p:tgtEl>
                                          <p:spTgt spid="40"/>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41"/>
                                        </p:tgtEl>
                                        <p:attrNameLst>
                                          <p:attrName>style.visibility</p:attrName>
                                        </p:attrNameLst>
                                      </p:cBhvr>
                                      <p:to>
                                        <p:strVal val="visible"/>
                                      </p:to>
                                    </p:set>
                                    <p:anim calcmode="lin" valueType="num">
                                      <p:cBhvr>
                                        <p:cTn id="194" dur="500" fill="hold"/>
                                        <p:tgtEl>
                                          <p:spTgt spid="41"/>
                                        </p:tgtEl>
                                        <p:attrNameLst>
                                          <p:attrName>ppt_w</p:attrName>
                                        </p:attrNameLst>
                                      </p:cBhvr>
                                      <p:tavLst>
                                        <p:tav tm="0">
                                          <p:val>
                                            <p:fltVal val="0"/>
                                          </p:val>
                                        </p:tav>
                                        <p:tav tm="100000">
                                          <p:val>
                                            <p:strVal val="#ppt_w"/>
                                          </p:val>
                                        </p:tav>
                                      </p:tavLst>
                                    </p:anim>
                                    <p:anim calcmode="lin" valueType="num">
                                      <p:cBhvr>
                                        <p:cTn id="195" dur="500" fill="hold"/>
                                        <p:tgtEl>
                                          <p:spTgt spid="41"/>
                                        </p:tgtEl>
                                        <p:attrNameLst>
                                          <p:attrName>ppt_h</p:attrName>
                                        </p:attrNameLst>
                                      </p:cBhvr>
                                      <p:tavLst>
                                        <p:tav tm="0">
                                          <p:val>
                                            <p:fltVal val="0"/>
                                          </p:val>
                                        </p:tav>
                                        <p:tav tm="100000">
                                          <p:val>
                                            <p:strVal val="#ppt_h"/>
                                          </p:val>
                                        </p:tav>
                                      </p:tavLst>
                                    </p:anim>
                                    <p:animEffect transition="in" filter="fade">
                                      <p:cBhvr>
                                        <p:cTn id="196" dur="500"/>
                                        <p:tgtEl>
                                          <p:spTgt spid="41"/>
                                        </p:tgtEl>
                                      </p:cBhvr>
                                    </p:animEffect>
                                  </p:childTnLst>
                                </p:cTn>
                              </p:par>
                            </p:childTnLst>
                          </p:cTn>
                        </p:par>
                      </p:childTnLst>
                    </p:cTn>
                  </p:par>
                  <p:par>
                    <p:cTn id="197" fill="hold">
                      <p:stCondLst>
                        <p:cond delay="indefinite"/>
                      </p:stCondLst>
                      <p:childTnLst>
                        <p:par>
                          <p:cTn id="198" fill="hold">
                            <p:stCondLst>
                              <p:cond delay="0"/>
                            </p:stCondLst>
                            <p:childTnLst>
                              <p:par>
                                <p:cTn id="199" presetID="41" presetClass="entr" presetSubtype="0" fill="hold" grpId="0" nodeType="clickEffect">
                                  <p:stCondLst>
                                    <p:cond delay="0"/>
                                  </p:stCondLst>
                                  <p:iterate type="lt">
                                    <p:tmPct val="10000"/>
                                  </p:iterate>
                                  <p:childTnLst>
                                    <p:set>
                                      <p:cBhvr>
                                        <p:cTn id="200" dur="1" fill="hold">
                                          <p:stCondLst>
                                            <p:cond delay="0"/>
                                          </p:stCondLst>
                                        </p:cTn>
                                        <p:tgtEl>
                                          <p:spTgt spid="42"/>
                                        </p:tgtEl>
                                        <p:attrNameLst>
                                          <p:attrName>style.visibility</p:attrName>
                                        </p:attrNameLst>
                                      </p:cBhvr>
                                      <p:to>
                                        <p:strVal val="visible"/>
                                      </p:to>
                                    </p:set>
                                    <p:anim calcmode="lin" valueType="num">
                                      <p:cBhvr>
                                        <p:cTn id="20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02" dur="500" fill="hold"/>
                                        <p:tgtEl>
                                          <p:spTgt spid="42"/>
                                        </p:tgtEl>
                                        <p:attrNameLst>
                                          <p:attrName>ppt_y</p:attrName>
                                        </p:attrNameLst>
                                      </p:cBhvr>
                                      <p:tavLst>
                                        <p:tav tm="0">
                                          <p:val>
                                            <p:strVal val="#ppt_y"/>
                                          </p:val>
                                        </p:tav>
                                        <p:tav tm="100000">
                                          <p:val>
                                            <p:strVal val="#ppt_y"/>
                                          </p:val>
                                        </p:tav>
                                      </p:tavLst>
                                    </p:anim>
                                    <p:anim calcmode="lin" valueType="num">
                                      <p:cBhvr>
                                        <p:cTn id="20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5" dur="500" tmFilter="0,0; .5, 1; 1, 1"/>
                                        <p:tgtEl>
                                          <p:spTgt spid="42"/>
                                        </p:tgtEl>
                                      </p:cBhvr>
                                    </p:animEffect>
                                  </p:childTnLst>
                                </p:cTn>
                              </p:par>
                            </p:childTnLst>
                          </p:cTn>
                        </p:par>
                      </p:childTnLst>
                    </p:cTn>
                  </p:par>
                  <p:par>
                    <p:cTn id="206" fill="hold">
                      <p:stCondLst>
                        <p:cond delay="indefinite"/>
                      </p:stCondLst>
                      <p:childTnLst>
                        <p:par>
                          <p:cTn id="207" fill="hold">
                            <p:stCondLst>
                              <p:cond delay="0"/>
                            </p:stCondLst>
                            <p:childTnLst>
                              <p:par>
                                <p:cTn id="208" presetID="16" presetClass="exit" presetSubtype="21" fill="hold" nodeType="clickEffect">
                                  <p:stCondLst>
                                    <p:cond delay="0"/>
                                  </p:stCondLst>
                                  <p:childTnLst>
                                    <p:animEffect transition="out" filter="barn(inVertical)">
                                      <p:cBhvr>
                                        <p:cTn id="209" dur="500"/>
                                        <p:tgtEl>
                                          <p:spTgt spid="16"/>
                                        </p:tgtEl>
                                      </p:cBhvr>
                                    </p:animEffect>
                                    <p:set>
                                      <p:cBhvr>
                                        <p:cTn id="210" dur="1" fill="hold">
                                          <p:stCondLst>
                                            <p:cond delay="499"/>
                                          </p:stCondLst>
                                        </p:cTn>
                                        <p:tgtEl>
                                          <p:spTgt spid="16"/>
                                        </p:tgtEl>
                                        <p:attrNameLst>
                                          <p:attrName>style.visibility</p:attrName>
                                        </p:attrNameLst>
                                      </p:cBhvr>
                                      <p:to>
                                        <p:strVal val="hidden"/>
                                      </p:to>
                                    </p:set>
                                  </p:childTnLst>
                                </p:cTn>
                              </p:par>
                              <p:par>
                                <p:cTn id="211" presetID="16" presetClass="exit" presetSubtype="21" fill="hold" grpId="1" nodeType="withEffect">
                                  <p:stCondLst>
                                    <p:cond delay="0"/>
                                  </p:stCondLst>
                                  <p:childTnLst>
                                    <p:animEffect transition="out" filter="barn(inVertical)">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par>
                                <p:cTn id="214" presetID="16" presetClass="exit" presetSubtype="21" fill="hold" nodeType="withEffect">
                                  <p:stCondLst>
                                    <p:cond delay="0"/>
                                  </p:stCondLst>
                                  <p:childTnLst>
                                    <p:animEffect transition="out" filter="barn(inVertical)">
                                      <p:cBhvr>
                                        <p:cTn id="215" dur="500"/>
                                        <p:tgtEl>
                                          <p:spTgt spid="19"/>
                                        </p:tgtEl>
                                      </p:cBhvr>
                                    </p:animEffect>
                                    <p:set>
                                      <p:cBhvr>
                                        <p:cTn id="216" dur="1" fill="hold">
                                          <p:stCondLst>
                                            <p:cond delay="499"/>
                                          </p:stCondLst>
                                        </p:cTn>
                                        <p:tgtEl>
                                          <p:spTgt spid="19"/>
                                        </p:tgtEl>
                                        <p:attrNameLst>
                                          <p:attrName>style.visibility</p:attrName>
                                        </p:attrNameLst>
                                      </p:cBhvr>
                                      <p:to>
                                        <p:strVal val="hidden"/>
                                      </p:to>
                                    </p:set>
                                  </p:childTnLst>
                                </p:cTn>
                              </p:par>
                              <p:par>
                                <p:cTn id="217" presetID="16" presetClass="exit" presetSubtype="21" fill="hold" grpId="1" nodeType="withEffect">
                                  <p:stCondLst>
                                    <p:cond delay="0"/>
                                  </p:stCondLst>
                                  <p:childTnLst>
                                    <p:animEffect transition="out" filter="barn(inVertical)">
                                      <p:cBhvr>
                                        <p:cTn id="218" dur="500"/>
                                        <p:tgtEl>
                                          <p:spTgt spid="20"/>
                                        </p:tgtEl>
                                      </p:cBhvr>
                                    </p:animEffect>
                                    <p:set>
                                      <p:cBhvr>
                                        <p:cTn id="219" dur="1" fill="hold">
                                          <p:stCondLst>
                                            <p:cond delay="499"/>
                                          </p:stCondLst>
                                        </p:cTn>
                                        <p:tgtEl>
                                          <p:spTgt spid="20"/>
                                        </p:tgtEl>
                                        <p:attrNameLst>
                                          <p:attrName>style.visibility</p:attrName>
                                        </p:attrNameLst>
                                      </p:cBhvr>
                                      <p:to>
                                        <p:strVal val="hidden"/>
                                      </p:to>
                                    </p:set>
                                  </p:childTnLst>
                                </p:cTn>
                              </p:par>
                              <p:par>
                                <p:cTn id="220" presetID="16" presetClass="exit" presetSubtype="21" fill="hold" nodeType="withEffect">
                                  <p:stCondLst>
                                    <p:cond delay="0"/>
                                  </p:stCondLst>
                                  <p:childTnLst>
                                    <p:animEffect transition="out" filter="barn(inVertical)">
                                      <p:cBhvr>
                                        <p:cTn id="221" dur="500"/>
                                        <p:tgtEl>
                                          <p:spTgt spid="21"/>
                                        </p:tgtEl>
                                      </p:cBhvr>
                                    </p:animEffect>
                                    <p:set>
                                      <p:cBhvr>
                                        <p:cTn id="222" dur="1" fill="hold">
                                          <p:stCondLst>
                                            <p:cond delay="499"/>
                                          </p:stCondLst>
                                        </p:cTn>
                                        <p:tgtEl>
                                          <p:spTgt spid="21"/>
                                        </p:tgtEl>
                                        <p:attrNameLst>
                                          <p:attrName>style.visibility</p:attrName>
                                        </p:attrNameLst>
                                      </p:cBhvr>
                                      <p:to>
                                        <p:strVal val="hidden"/>
                                      </p:to>
                                    </p:set>
                                  </p:childTnLst>
                                </p:cTn>
                              </p:par>
                              <p:par>
                                <p:cTn id="223" presetID="16" presetClass="exit" presetSubtype="21" fill="hold" grpId="1" nodeType="withEffect">
                                  <p:stCondLst>
                                    <p:cond delay="0"/>
                                  </p:stCondLst>
                                  <p:childTnLst>
                                    <p:animEffect transition="out" filter="barn(inVertical)">
                                      <p:cBhvr>
                                        <p:cTn id="224" dur="500"/>
                                        <p:tgtEl>
                                          <p:spTgt spid="22"/>
                                        </p:tgtEl>
                                      </p:cBhvr>
                                    </p:animEffect>
                                    <p:set>
                                      <p:cBhvr>
                                        <p:cTn id="225" dur="1" fill="hold">
                                          <p:stCondLst>
                                            <p:cond delay="499"/>
                                          </p:stCondLst>
                                        </p:cTn>
                                        <p:tgtEl>
                                          <p:spTgt spid="22"/>
                                        </p:tgtEl>
                                        <p:attrNameLst>
                                          <p:attrName>style.visibility</p:attrName>
                                        </p:attrNameLst>
                                      </p:cBhvr>
                                      <p:to>
                                        <p:strVal val="hidden"/>
                                      </p:to>
                                    </p:set>
                                  </p:childTnLst>
                                </p:cTn>
                              </p:par>
                              <p:par>
                                <p:cTn id="226" presetID="16" presetClass="exit" presetSubtype="21" fill="hold" nodeType="withEffect">
                                  <p:stCondLst>
                                    <p:cond delay="0"/>
                                  </p:stCondLst>
                                  <p:childTnLst>
                                    <p:animEffect transition="out" filter="barn(inVertical)">
                                      <p:cBhvr>
                                        <p:cTn id="227" dur="500"/>
                                        <p:tgtEl>
                                          <p:spTgt spid="23"/>
                                        </p:tgtEl>
                                      </p:cBhvr>
                                    </p:animEffect>
                                    <p:set>
                                      <p:cBhvr>
                                        <p:cTn id="228" dur="1" fill="hold">
                                          <p:stCondLst>
                                            <p:cond delay="499"/>
                                          </p:stCondLst>
                                        </p:cTn>
                                        <p:tgtEl>
                                          <p:spTgt spid="23"/>
                                        </p:tgtEl>
                                        <p:attrNameLst>
                                          <p:attrName>style.visibility</p:attrName>
                                        </p:attrNameLst>
                                      </p:cBhvr>
                                      <p:to>
                                        <p:strVal val="hidden"/>
                                      </p:to>
                                    </p:set>
                                  </p:childTnLst>
                                </p:cTn>
                              </p:par>
                              <p:par>
                                <p:cTn id="229" presetID="16" presetClass="exit" presetSubtype="21" fill="hold" grpId="1" nodeType="withEffect">
                                  <p:stCondLst>
                                    <p:cond delay="0"/>
                                  </p:stCondLst>
                                  <p:childTnLst>
                                    <p:animEffect transition="out" filter="barn(inVertical)">
                                      <p:cBhvr>
                                        <p:cTn id="230" dur="500"/>
                                        <p:tgtEl>
                                          <p:spTgt spid="24"/>
                                        </p:tgtEl>
                                      </p:cBhvr>
                                    </p:animEffect>
                                    <p:set>
                                      <p:cBhvr>
                                        <p:cTn id="231" dur="1" fill="hold">
                                          <p:stCondLst>
                                            <p:cond delay="499"/>
                                          </p:stCondLst>
                                        </p:cTn>
                                        <p:tgtEl>
                                          <p:spTgt spid="24"/>
                                        </p:tgtEl>
                                        <p:attrNameLst>
                                          <p:attrName>style.visibility</p:attrName>
                                        </p:attrNameLst>
                                      </p:cBhvr>
                                      <p:to>
                                        <p:strVal val="hidden"/>
                                      </p:to>
                                    </p:set>
                                  </p:childTnLst>
                                </p:cTn>
                              </p:par>
                              <p:par>
                                <p:cTn id="232" presetID="16" presetClass="exit" presetSubtype="21" fill="hold" nodeType="withEffect">
                                  <p:stCondLst>
                                    <p:cond delay="0"/>
                                  </p:stCondLst>
                                  <p:childTnLst>
                                    <p:animEffect transition="out" filter="barn(inVertical)">
                                      <p:cBhvr>
                                        <p:cTn id="233" dur="500"/>
                                        <p:tgtEl>
                                          <p:spTgt spid="25"/>
                                        </p:tgtEl>
                                      </p:cBhvr>
                                    </p:animEffect>
                                    <p:set>
                                      <p:cBhvr>
                                        <p:cTn id="234" dur="1" fill="hold">
                                          <p:stCondLst>
                                            <p:cond delay="499"/>
                                          </p:stCondLst>
                                        </p:cTn>
                                        <p:tgtEl>
                                          <p:spTgt spid="25"/>
                                        </p:tgtEl>
                                        <p:attrNameLst>
                                          <p:attrName>style.visibility</p:attrName>
                                        </p:attrNameLst>
                                      </p:cBhvr>
                                      <p:to>
                                        <p:strVal val="hidden"/>
                                      </p:to>
                                    </p:set>
                                  </p:childTnLst>
                                </p:cTn>
                              </p:par>
                              <p:par>
                                <p:cTn id="235" presetID="16" presetClass="exit" presetSubtype="21" fill="hold" grpId="1" nodeType="withEffect">
                                  <p:stCondLst>
                                    <p:cond delay="0"/>
                                  </p:stCondLst>
                                  <p:childTnLst>
                                    <p:animEffect transition="out" filter="barn(inVertical)">
                                      <p:cBhvr>
                                        <p:cTn id="236" dur="500"/>
                                        <p:tgtEl>
                                          <p:spTgt spid="26"/>
                                        </p:tgtEl>
                                      </p:cBhvr>
                                    </p:animEffect>
                                    <p:set>
                                      <p:cBhvr>
                                        <p:cTn id="237" dur="1" fill="hold">
                                          <p:stCondLst>
                                            <p:cond delay="499"/>
                                          </p:stCondLst>
                                        </p:cTn>
                                        <p:tgtEl>
                                          <p:spTgt spid="26"/>
                                        </p:tgtEl>
                                        <p:attrNameLst>
                                          <p:attrName>style.visibility</p:attrName>
                                        </p:attrNameLst>
                                      </p:cBhvr>
                                      <p:to>
                                        <p:strVal val="hidden"/>
                                      </p:to>
                                    </p:set>
                                  </p:childTnLst>
                                </p:cTn>
                              </p:par>
                              <p:par>
                                <p:cTn id="238" presetID="16" presetClass="exit" presetSubtype="21" fill="hold" nodeType="withEffect">
                                  <p:stCondLst>
                                    <p:cond delay="0"/>
                                  </p:stCondLst>
                                  <p:childTnLst>
                                    <p:animEffect transition="out" filter="barn(inVertical)">
                                      <p:cBhvr>
                                        <p:cTn id="239" dur="500"/>
                                        <p:tgtEl>
                                          <p:spTgt spid="27"/>
                                        </p:tgtEl>
                                      </p:cBhvr>
                                    </p:animEffect>
                                    <p:set>
                                      <p:cBhvr>
                                        <p:cTn id="240" dur="1" fill="hold">
                                          <p:stCondLst>
                                            <p:cond delay="499"/>
                                          </p:stCondLst>
                                        </p:cTn>
                                        <p:tgtEl>
                                          <p:spTgt spid="27"/>
                                        </p:tgtEl>
                                        <p:attrNameLst>
                                          <p:attrName>style.visibility</p:attrName>
                                        </p:attrNameLst>
                                      </p:cBhvr>
                                      <p:to>
                                        <p:strVal val="hidden"/>
                                      </p:to>
                                    </p:set>
                                  </p:childTnLst>
                                </p:cTn>
                              </p:par>
                              <p:par>
                                <p:cTn id="241" presetID="16" presetClass="exit" presetSubtype="21" fill="hold" grpId="1" nodeType="withEffect">
                                  <p:stCondLst>
                                    <p:cond delay="0"/>
                                  </p:stCondLst>
                                  <p:childTnLst>
                                    <p:animEffect transition="out" filter="barn(inVertical)">
                                      <p:cBhvr>
                                        <p:cTn id="242" dur="500"/>
                                        <p:tgtEl>
                                          <p:spTgt spid="28"/>
                                        </p:tgtEl>
                                      </p:cBhvr>
                                    </p:animEffect>
                                    <p:set>
                                      <p:cBhvr>
                                        <p:cTn id="243" dur="1" fill="hold">
                                          <p:stCondLst>
                                            <p:cond delay="499"/>
                                          </p:stCondLst>
                                        </p:cTn>
                                        <p:tgtEl>
                                          <p:spTgt spid="28"/>
                                        </p:tgtEl>
                                        <p:attrNameLst>
                                          <p:attrName>style.visibility</p:attrName>
                                        </p:attrNameLst>
                                      </p:cBhvr>
                                      <p:to>
                                        <p:strVal val="hidden"/>
                                      </p:to>
                                    </p:set>
                                  </p:childTnLst>
                                </p:cTn>
                              </p:par>
                              <p:par>
                                <p:cTn id="244" presetID="16" presetClass="exit" presetSubtype="21" fill="hold" nodeType="withEffect">
                                  <p:stCondLst>
                                    <p:cond delay="0"/>
                                  </p:stCondLst>
                                  <p:childTnLst>
                                    <p:animEffect transition="out" filter="barn(inVertical)">
                                      <p:cBhvr>
                                        <p:cTn id="245" dur="500"/>
                                        <p:tgtEl>
                                          <p:spTgt spid="29"/>
                                        </p:tgtEl>
                                      </p:cBhvr>
                                    </p:animEffect>
                                    <p:set>
                                      <p:cBhvr>
                                        <p:cTn id="246" dur="1" fill="hold">
                                          <p:stCondLst>
                                            <p:cond delay="499"/>
                                          </p:stCondLst>
                                        </p:cTn>
                                        <p:tgtEl>
                                          <p:spTgt spid="29"/>
                                        </p:tgtEl>
                                        <p:attrNameLst>
                                          <p:attrName>style.visibility</p:attrName>
                                        </p:attrNameLst>
                                      </p:cBhvr>
                                      <p:to>
                                        <p:strVal val="hidden"/>
                                      </p:to>
                                    </p:set>
                                  </p:childTnLst>
                                </p:cTn>
                              </p:par>
                              <p:par>
                                <p:cTn id="247" presetID="16" presetClass="exit" presetSubtype="21" fill="hold" grpId="1" nodeType="withEffect">
                                  <p:stCondLst>
                                    <p:cond delay="0"/>
                                  </p:stCondLst>
                                  <p:childTnLst>
                                    <p:animEffect transition="out" filter="barn(inVertical)">
                                      <p:cBhvr>
                                        <p:cTn id="248" dur="500"/>
                                        <p:tgtEl>
                                          <p:spTgt spid="30"/>
                                        </p:tgtEl>
                                      </p:cBhvr>
                                    </p:animEffect>
                                    <p:set>
                                      <p:cBhvr>
                                        <p:cTn id="249" dur="1" fill="hold">
                                          <p:stCondLst>
                                            <p:cond delay="499"/>
                                          </p:stCondLst>
                                        </p:cTn>
                                        <p:tgtEl>
                                          <p:spTgt spid="30"/>
                                        </p:tgtEl>
                                        <p:attrNameLst>
                                          <p:attrName>style.visibility</p:attrName>
                                        </p:attrNameLst>
                                      </p:cBhvr>
                                      <p:to>
                                        <p:strVal val="hidden"/>
                                      </p:to>
                                    </p:set>
                                  </p:childTnLst>
                                </p:cTn>
                              </p:par>
                              <p:par>
                                <p:cTn id="250" presetID="16" presetClass="exit" presetSubtype="21" fill="hold" nodeType="withEffect">
                                  <p:stCondLst>
                                    <p:cond delay="0"/>
                                  </p:stCondLst>
                                  <p:childTnLst>
                                    <p:animEffect transition="out" filter="barn(inVertical)">
                                      <p:cBhvr>
                                        <p:cTn id="251" dur="500"/>
                                        <p:tgtEl>
                                          <p:spTgt spid="31"/>
                                        </p:tgtEl>
                                      </p:cBhvr>
                                    </p:animEffect>
                                    <p:set>
                                      <p:cBhvr>
                                        <p:cTn id="252" dur="1" fill="hold">
                                          <p:stCondLst>
                                            <p:cond delay="499"/>
                                          </p:stCondLst>
                                        </p:cTn>
                                        <p:tgtEl>
                                          <p:spTgt spid="31"/>
                                        </p:tgtEl>
                                        <p:attrNameLst>
                                          <p:attrName>style.visibility</p:attrName>
                                        </p:attrNameLst>
                                      </p:cBhvr>
                                      <p:to>
                                        <p:strVal val="hidden"/>
                                      </p:to>
                                    </p:set>
                                  </p:childTnLst>
                                </p:cTn>
                              </p:par>
                              <p:par>
                                <p:cTn id="253" presetID="16" presetClass="exit" presetSubtype="21" fill="hold" grpId="1" nodeType="withEffect">
                                  <p:stCondLst>
                                    <p:cond delay="0"/>
                                  </p:stCondLst>
                                  <p:childTnLst>
                                    <p:animEffect transition="out" filter="barn(inVertical)">
                                      <p:cBhvr>
                                        <p:cTn id="254" dur="500"/>
                                        <p:tgtEl>
                                          <p:spTgt spid="32"/>
                                        </p:tgtEl>
                                      </p:cBhvr>
                                    </p:animEffect>
                                    <p:set>
                                      <p:cBhvr>
                                        <p:cTn id="255" dur="1" fill="hold">
                                          <p:stCondLst>
                                            <p:cond delay="499"/>
                                          </p:stCondLst>
                                        </p:cTn>
                                        <p:tgtEl>
                                          <p:spTgt spid="32"/>
                                        </p:tgtEl>
                                        <p:attrNameLst>
                                          <p:attrName>style.visibility</p:attrName>
                                        </p:attrNameLst>
                                      </p:cBhvr>
                                      <p:to>
                                        <p:strVal val="hidden"/>
                                      </p:to>
                                    </p:set>
                                  </p:childTnLst>
                                </p:cTn>
                              </p:par>
                              <p:par>
                                <p:cTn id="256" presetID="16" presetClass="exit" presetSubtype="21" fill="hold" nodeType="withEffect">
                                  <p:stCondLst>
                                    <p:cond delay="0"/>
                                  </p:stCondLst>
                                  <p:childTnLst>
                                    <p:animEffect transition="out" filter="barn(inVertical)">
                                      <p:cBhvr>
                                        <p:cTn id="257" dur="500"/>
                                        <p:tgtEl>
                                          <p:spTgt spid="33"/>
                                        </p:tgtEl>
                                      </p:cBhvr>
                                    </p:animEffect>
                                    <p:set>
                                      <p:cBhvr>
                                        <p:cTn id="258" dur="1" fill="hold">
                                          <p:stCondLst>
                                            <p:cond delay="499"/>
                                          </p:stCondLst>
                                        </p:cTn>
                                        <p:tgtEl>
                                          <p:spTgt spid="33"/>
                                        </p:tgtEl>
                                        <p:attrNameLst>
                                          <p:attrName>style.visibility</p:attrName>
                                        </p:attrNameLst>
                                      </p:cBhvr>
                                      <p:to>
                                        <p:strVal val="hidden"/>
                                      </p:to>
                                    </p:set>
                                  </p:childTnLst>
                                </p:cTn>
                              </p:par>
                              <p:par>
                                <p:cTn id="259" presetID="16" presetClass="exit" presetSubtype="21" fill="hold" grpId="1" nodeType="withEffect">
                                  <p:stCondLst>
                                    <p:cond delay="0"/>
                                  </p:stCondLst>
                                  <p:childTnLst>
                                    <p:animEffect transition="out" filter="barn(inVertical)">
                                      <p:cBhvr>
                                        <p:cTn id="260" dur="500"/>
                                        <p:tgtEl>
                                          <p:spTgt spid="34"/>
                                        </p:tgtEl>
                                      </p:cBhvr>
                                    </p:animEffect>
                                    <p:set>
                                      <p:cBhvr>
                                        <p:cTn id="261" dur="1" fill="hold">
                                          <p:stCondLst>
                                            <p:cond delay="499"/>
                                          </p:stCondLst>
                                        </p:cTn>
                                        <p:tgtEl>
                                          <p:spTgt spid="34"/>
                                        </p:tgtEl>
                                        <p:attrNameLst>
                                          <p:attrName>style.visibility</p:attrName>
                                        </p:attrNameLst>
                                      </p:cBhvr>
                                      <p:to>
                                        <p:strVal val="hidden"/>
                                      </p:to>
                                    </p:set>
                                  </p:childTnLst>
                                </p:cTn>
                              </p:par>
                              <p:par>
                                <p:cTn id="262" presetID="16" presetClass="exit" presetSubtype="21" fill="hold" nodeType="withEffect">
                                  <p:stCondLst>
                                    <p:cond delay="0"/>
                                  </p:stCondLst>
                                  <p:childTnLst>
                                    <p:animEffect transition="out" filter="barn(inVertical)">
                                      <p:cBhvr>
                                        <p:cTn id="263" dur="500"/>
                                        <p:tgtEl>
                                          <p:spTgt spid="35"/>
                                        </p:tgtEl>
                                      </p:cBhvr>
                                    </p:animEffect>
                                    <p:set>
                                      <p:cBhvr>
                                        <p:cTn id="264" dur="1" fill="hold">
                                          <p:stCondLst>
                                            <p:cond delay="499"/>
                                          </p:stCondLst>
                                        </p:cTn>
                                        <p:tgtEl>
                                          <p:spTgt spid="35"/>
                                        </p:tgtEl>
                                        <p:attrNameLst>
                                          <p:attrName>style.visibility</p:attrName>
                                        </p:attrNameLst>
                                      </p:cBhvr>
                                      <p:to>
                                        <p:strVal val="hidden"/>
                                      </p:to>
                                    </p:set>
                                  </p:childTnLst>
                                </p:cTn>
                              </p:par>
                              <p:par>
                                <p:cTn id="265" presetID="16" presetClass="exit" presetSubtype="21" fill="hold" grpId="1" nodeType="withEffect">
                                  <p:stCondLst>
                                    <p:cond delay="0"/>
                                  </p:stCondLst>
                                  <p:childTnLst>
                                    <p:animEffect transition="out" filter="barn(inVertical)">
                                      <p:cBhvr>
                                        <p:cTn id="266" dur="500"/>
                                        <p:tgtEl>
                                          <p:spTgt spid="36"/>
                                        </p:tgtEl>
                                      </p:cBhvr>
                                    </p:animEffect>
                                    <p:set>
                                      <p:cBhvr>
                                        <p:cTn id="267" dur="1" fill="hold">
                                          <p:stCondLst>
                                            <p:cond delay="499"/>
                                          </p:stCondLst>
                                        </p:cTn>
                                        <p:tgtEl>
                                          <p:spTgt spid="36"/>
                                        </p:tgtEl>
                                        <p:attrNameLst>
                                          <p:attrName>style.visibility</p:attrName>
                                        </p:attrNameLst>
                                      </p:cBhvr>
                                      <p:to>
                                        <p:strVal val="hidden"/>
                                      </p:to>
                                    </p:set>
                                  </p:childTnLst>
                                </p:cTn>
                              </p:par>
                              <p:par>
                                <p:cTn id="268" presetID="16" presetClass="exit" presetSubtype="21" fill="hold" nodeType="withEffect">
                                  <p:stCondLst>
                                    <p:cond delay="0"/>
                                  </p:stCondLst>
                                  <p:childTnLst>
                                    <p:animEffect transition="out" filter="barn(inVertical)">
                                      <p:cBhvr>
                                        <p:cTn id="269" dur="500"/>
                                        <p:tgtEl>
                                          <p:spTgt spid="38"/>
                                        </p:tgtEl>
                                      </p:cBhvr>
                                    </p:animEffect>
                                    <p:set>
                                      <p:cBhvr>
                                        <p:cTn id="270" dur="1" fill="hold">
                                          <p:stCondLst>
                                            <p:cond delay="499"/>
                                          </p:stCondLst>
                                        </p:cTn>
                                        <p:tgtEl>
                                          <p:spTgt spid="38"/>
                                        </p:tgtEl>
                                        <p:attrNameLst>
                                          <p:attrName>style.visibility</p:attrName>
                                        </p:attrNameLst>
                                      </p:cBhvr>
                                      <p:to>
                                        <p:strVal val="hidden"/>
                                      </p:to>
                                    </p:set>
                                  </p:childTnLst>
                                </p:cTn>
                              </p:par>
                              <p:par>
                                <p:cTn id="271" presetID="16" presetClass="exit" presetSubtype="21" fill="hold" grpId="1" nodeType="withEffect">
                                  <p:stCondLst>
                                    <p:cond delay="0"/>
                                  </p:stCondLst>
                                  <p:childTnLst>
                                    <p:animEffect transition="out" filter="barn(inVertical)">
                                      <p:cBhvr>
                                        <p:cTn id="272" dur="500"/>
                                        <p:tgtEl>
                                          <p:spTgt spid="39"/>
                                        </p:tgtEl>
                                      </p:cBhvr>
                                    </p:animEffect>
                                    <p:set>
                                      <p:cBhvr>
                                        <p:cTn id="273" dur="1" fill="hold">
                                          <p:stCondLst>
                                            <p:cond delay="499"/>
                                          </p:stCondLst>
                                        </p:cTn>
                                        <p:tgtEl>
                                          <p:spTgt spid="39"/>
                                        </p:tgtEl>
                                        <p:attrNameLst>
                                          <p:attrName>style.visibility</p:attrName>
                                        </p:attrNameLst>
                                      </p:cBhvr>
                                      <p:to>
                                        <p:strVal val="hidden"/>
                                      </p:to>
                                    </p:set>
                                  </p:childTnLst>
                                </p:cTn>
                              </p:par>
                              <p:par>
                                <p:cTn id="274" presetID="16" presetClass="exit" presetSubtype="21" fill="hold" nodeType="withEffect">
                                  <p:stCondLst>
                                    <p:cond delay="0"/>
                                  </p:stCondLst>
                                  <p:childTnLst>
                                    <p:animEffect transition="out" filter="barn(inVertical)">
                                      <p:cBhvr>
                                        <p:cTn id="275" dur="500"/>
                                        <p:tgtEl>
                                          <p:spTgt spid="40"/>
                                        </p:tgtEl>
                                      </p:cBhvr>
                                    </p:animEffect>
                                    <p:set>
                                      <p:cBhvr>
                                        <p:cTn id="276" dur="1" fill="hold">
                                          <p:stCondLst>
                                            <p:cond delay="499"/>
                                          </p:stCondLst>
                                        </p:cTn>
                                        <p:tgtEl>
                                          <p:spTgt spid="40"/>
                                        </p:tgtEl>
                                        <p:attrNameLst>
                                          <p:attrName>style.visibility</p:attrName>
                                        </p:attrNameLst>
                                      </p:cBhvr>
                                      <p:to>
                                        <p:strVal val="hidden"/>
                                      </p:to>
                                    </p:set>
                                  </p:childTnLst>
                                </p:cTn>
                              </p:par>
                              <p:par>
                                <p:cTn id="277" presetID="16" presetClass="exit" presetSubtype="21" fill="hold" grpId="1" nodeType="withEffect">
                                  <p:stCondLst>
                                    <p:cond delay="0"/>
                                  </p:stCondLst>
                                  <p:childTnLst>
                                    <p:animEffect transition="out" filter="barn(inVertical)">
                                      <p:cBhvr>
                                        <p:cTn id="278" dur="500"/>
                                        <p:tgtEl>
                                          <p:spTgt spid="41"/>
                                        </p:tgtEl>
                                      </p:cBhvr>
                                    </p:animEffect>
                                    <p:set>
                                      <p:cBhvr>
                                        <p:cTn id="279" dur="1" fill="hold">
                                          <p:stCondLst>
                                            <p:cond delay="499"/>
                                          </p:stCondLst>
                                        </p:cTn>
                                        <p:tgtEl>
                                          <p:spTgt spid="41"/>
                                        </p:tgtEl>
                                        <p:attrNameLst>
                                          <p:attrName>style.visibility</p:attrName>
                                        </p:attrNameLst>
                                      </p:cBhvr>
                                      <p:to>
                                        <p:strVal val="hidden"/>
                                      </p:to>
                                    </p:set>
                                  </p:childTnLst>
                                </p:cTn>
                              </p:par>
                              <p:par>
                                <p:cTn id="280" presetID="16" presetClass="exit" presetSubtype="21" fill="hold" grpId="1" nodeType="withEffect">
                                  <p:stCondLst>
                                    <p:cond delay="0"/>
                                  </p:stCondLst>
                                  <p:iterate type="lt">
                                    <p:tmPct val="0"/>
                                  </p:iterate>
                                  <p:childTnLst>
                                    <p:animEffect transition="out" filter="barn(inVertical)">
                                      <p:cBhvr>
                                        <p:cTn id="281" dur="500"/>
                                        <p:tgtEl>
                                          <p:spTgt spid="42"/>
                                        </p:tgtEl>
                                      </p:cBhvr>
                                    </p:animEffect>
                                    <p:set>
                                      <p:cBhvr>
                                        <p:cTn id="282" dur="1" fill="hold">
                                          <p:stCondLst>
                                            <p:cond delay="499"/>
                                          </p:stCondLst>
                                        </p:cTn>
                                        <p:tgtEl>
                                          <p:spTgt spid="42"/>
                                        </p:tgtEl>
                                        <p:attrNameLst>
                                          <p:attrName>style.visibility</p:attrName>
                                        </p:attrNameLst>
                                      </p:cBhvr>
                                      <p:to>
                                        <p:strVal val="hidden"/>
                                      </p:to>
                                    </p:set>
                                  </p:childTnLst>
                                </p:cTn>
                              </p:par>
                              <p:par>
                                <p:cTn id="283" presetID="53" presetClass="entr" presetSubtype="16" fill="hold" nodeType="withEffect">
                                  <p:stCondLst>
                                    <p:cond delay="0"/>
                                  </p:stCondLst>
                                  <p:childTnLst>
                                    <p:set>
                                      <p:cBhvr>
                                        <p:cTn id="284" dur="1" fill="hold">
                                          <p:stCondLst>
                                            <p:cond delay="0"/>
                                          </p:stCondLst>
                                        </p:cTn>
                                        <p:tgtEl>
                                          <p:spTgt spid="43"/>
                                        </p:tgtEl>
                                        <p:attrNameLst>
                                          <p:attrName>style.visibility</p:attrName>
                                        </p:attrNameLst>
                                      </p:cBhvr>
                                      <p:to>
                                        <p:strVal val="visible"/>
                                      </p:to>
                                    </p:set>
                                    <p:anim calcmode="lin" valueType="num">
                                      <p:cBhvr>
                                        <p:cTn id="285" dur="500" fill="hold"/>
                                        <p:tgtEl>
                                          <p:spTgt spid="43"/>
                                        </p:tgtEl>
                                        <p:attrNameLst>
                                          <p:attrName>ppt_w</p:attrName>
                                        </p:attrNameLst>
                                      </p:cBhvr>
                                      <p:tavLst>
                                        <p:tav tm="0">
                                          <p:val>
                                            <p:fltVal val="0"/>
                                          </p:val>
                                        </p:tav>
                                        <p:tav tm="100000">
                                          <p:val>
                                            <p:strVal val="#ppt_w"/>
                                          </p:val>
                                        </p:tav>
                                      </p:tavLst>
                                    </p:anim>
                                    <p:anim calcmode="lin" valueType="num">
                                      <p:cBhvr>
                                        <p:cTn id="286" dur="500" fill="hold"/>
                                        <p:tgtEl>
                                          <p:spTgt spid="43"/>
                                        </p:tgtEl>
                                        <p:attrNameLst>
                                          <p:attrName>ppt_h</p:attrName>
                                        </p:attrNameLst>
                                      </p:cBhvr>
                                      <p:tavLst>
                                        <p:tav tm="0">
                                          <p:val>
                                            <p:fltVal val="0"/>
                                          </p:val>
                                        </p:tav>
                                        <p:tav tm="100000">
                                          <p:val>
                                            <p:strVal val="#ppt_h"/>
                                          </p:val>
                                        </p:tav>
                                      </p:tavLst>
                                    </p:anim>
                                    <p:animEffect transition="in" filter="fade">
                                      <p:cBhvr>
                                        <p:cTn id="287" dur="500"/>
                                        <p:tgtEl>
                                          <p:spTgt spid="43"/>
                                        </p:tgtEl>
                                      </p:cBhvr>
                                    </p:animEffect>
                                  </p:childTnLst>
                                </p:cTn>
                              </p:par>
                            </p:childTnLst>
                          </p:cTn>
                        </p:par>
                      </p:childTnLst>
                    </p:cTn>
                  </p:par>
                  <p:par>
                    <p:cTn id="288" fill="hold">
                      <p:stCondLst>
                        <p:cond delay="indefinite"/>
                      </p:stCondLst>
                      <p:childTnLst>
                        <p:par>
                          <p:cTn id="289" fill="hold">
                            <p:stCondLst>
                              <p:cond delay="0"/>
                            </p:stCondLst>
                            <p:childTnLst>
                              <p:par>
                                <p:cTn id="290" presetID="41" presetClass="entr" presetSubtype="0" fill="hold" grpId="0" nodeType="clickEffect">
                                  <p:stCondLst>
                                    <p:cond delay="0"/>
                                  </p:stCondLst>
                                  <p:iterate type="lt">
                                    <p:tmPct val="10000"/>
                                  </p:iterate>
                                  <p:childTnLst>
                                    <p:set>
                                      <p:cBhvr>
                                        <p:cTn id="291" dur="1" fill="hold">
                                          <p:stCondLst>
                                            <p:cond delay="0"/>
                                          </p:stCondLst>
                                        </p:cTn>
                                        <p:tgtEl>
                                          <p:spTgt spid="44"/>
                                        </p:tgtEl>
                                        <p:attrNameLst>
                                          <p:attrName>style.visibility</p:attrName>
                                        </p:attrNameLst>
                                      </p:cBhvr>
                                      <p:to>
                                        <p:strVal val="visible"/>
                                      </p:to>
                                    </p:set>
                                    <p:anim calcmode="lin" valueType="num">
                                      <p:cBhvr>
                                        <p:cTn id="29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93" dur="500" fill="hold"/>
                                        <p:tgtEl>
                                          <p:spTgt spid="44"/>
                                        </p:tgtEl>
                                        <p:attrNameLst>
                                          <p:attrName>ppt_y</p:attrName>
                                        </p:attrNameLst>
                                      </p:cBhvr>
                                      <p:tavLst>
                                        <p:tav tm="0">
                                          <p:val>
                                            <p:strVal val="#ppt_y"/>
                                          </p:val>
                                        </p:tav>
                                        <p:tav tm="100000">
                                          <p:val>
                                            <p:strVal val="#ppt_y"/>
                                          </p:val>
                                        </p:tav>
                                      </p:tavLst>
                                    </p:anim>
                                    <p:anim calcmode="lin" valueType="num">
                                      <p:cBhvr>
                                        <p:cTn id="29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9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96" dur="5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p:bldP spid="15" grpId="1"/>
      <p:bldP spid="18" grpId="0"/>
      <p:bldP spid="18" grpId="1"/>
      <p:bldP spid="20" grpId="0"/>
      <p:bldP spid="20" grpId="1"/>
      <p:bldP spid="22" grpId="0"/>
      <p:bldP spid="22" grpId="1"/>
      <p:bldP spid="24" grpId="0"/>
      <p:bldP spid="24" grpId="1"/>
      <p:bldP spid="26" grpId="0"/>
      <p:bldP spid="26" grpId="1"/>
      <p:bldP spid="28" grpId="0"/>
      <p:bldP spid="28" grpId="1"/>
      <p:bldP spid="30" grpId="0"/>
      <p:bldP spid="30" grpId="1"/>
      <p:bldP spid="32" grpId="0"/>
      <p:bldP spid="32" grpId="1"/>
      <p:bldP spid="34" grpId="0"/>
      <p:bldP spid="34" grpId="1"/>
      <p:bldP spid="36" grpId="0"/>
      <p:bldP spid="36" grpId="1"/>
      <p:bldP spid="39" grpId="0"/>
      <p:bldP spid="39" grpId="1"/>
      <p:bldP spid="41" grpId="0"/>
      <p:bldP spid="41" grpId="1"/>
      <p:bldP spid="42" grpId="0"/>
      <p:bldP spid="42" grpId="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5"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530" y="757012"/>
            <a:ext cx="3211423" cy="2671988"/>
          </a:xfrm>
          <a:prstGeom prst="rect">
            <a:avLst/>
          </a:prstGeom>
        </p:spPr>
      </p:pic>
      <p:sp>
        <p:nvSpPr>
          <p:cNvPr id="6" name="Rectangle 5"/>
          <p:cNvSpPr/>
          <p:nvPr/>
        </p:nvSpPr>
        <p:spPr>
          <a:xfrm>
            <a:off x="9347200" y="757012"/>
            <a:ext cx="2641600" cy="256554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659" y="877286"/>
            <a:ext cx="3070940" cy="954107"/>
          </a:xfrm>
          <a:prstGeom prst="rect">
            <a:avLst/>
          </a:prstGeom>
          <a:solidFill>
            <a:schemeClr val="accent6">
              <a:lumMod val="60000"/>
              <a:lumOff val="40000"/>
            </a:schemeClr>
          </a:solidFill>
        </p:spPr>
        <p:txBody>
          <a:bodyPr wrap="square">
            <a:spAutoFit/>
          </a:bodyPr>
          <a:lstStyle/>
          <a:p>
            <a:pPr algn="ctr"/>
            <a:r>
              <a:rPr lang="bn-BD" sz="2800" b="1" dirty="0" smtClean="0">
                <a:latin typeface="NikoshBAN" pitchFamily="2" charset="0"/>
                <a:cs typeface="NikoshBAN" pitchFamily="2" charset="0"/>
              </a:rPr>
              <a:t>৬.আল্লাহ ছাড়া কাউকে শরীক করবেনা  । </a:t>
            </a:r>
            <a:endParaRPr lang="bn-BD" sz="2800" b="1" dirty="0">
              <a:latin typeface="NikoshBAN" pitchFamily="2" charset="0"/>
              <a:cs typeface="NikoshBAN"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603" y="3768662"/>
            <a:ext cx="2300928" cy="2445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201" y="3778494"/>
            <a:ext cx="2769287" cy="2469906"/>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7951" y="3753914"/>
            <a:ext cx="1917431" cy="24603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694608" y="4038600"/>
            <a:ext cx="2192593" cy="1384995"/>
          </a:xfrm>
          <a:prstGeom prst="rect">
            <a:avLst/>
          </a:prstGeom>
          <a:solidFill>
            <a:schemeClr val="accent5">
              <a:lumMod val="60000"/>
              <a:lumOff val="40000"/>
            </a:schemeClr>
          </a:solidFill>
        </p:spPr>
        <p:txBody>
          <a:bodyPr wrap="square">
            <a:spAutoFit/>
          </a:bodyPr>
          <a:lstStyle/>
          <a:p>
            <a:pPr algn="ctr"/>
            <a:r>
              <a:rPr lang="bn-BD" sz="2800" b="1" dirty="0" smtClean="0">
                <a:latin typeface="NikoshBAN" pitchFamily="2" charset="0"/>
                <a:cs typeface="NikoshBAN" pitchFamily="2" charset="0"/>
              </a:rPr>
              <a:t>অন্যায়ভাবে একে অন্যকে হত্যা করবেনা । </a:t>
            </a:r>
            <a:endParaRPr lang="bn-BD" sz="2800" b="1" dirty="0">
              <a:latin typeface="NikoshBAN" pitchFamily="2" charset="0"/>
              <a:cs typeface="NikoshBAN" pitchFamily="2" charset="0"/>
            </a:endParaRPr>
          </a:p>
        </p:txBody>
      </p:sp>
      <p:pic>
        <p:nvPicPr>
          <p:cNvPr id="12" name="Picture 3" descr="D:\mecca pic\407908_2696298486383_1224232041_32339899_344973861_n.jpg"/>
          <p:cNvPicPr>
            <a:picLocks noChangeAspect="1" noChangeArrowheads="1"/>
          </p:cNvPicPr>
          <p:nvPr/>
        </p:nvPicPr>
        <p:blipFill>
          <a:blip r:embed="rId8"/>
          <a:srcRect/>
          <a:stretch>
            <a:fillRect/>
          </a:stretch>
        </p:blipFill>
        <p:spPr bwMode="auto">
          <a:xfrm>
            <a:off x="7280713" y="3768662"/>
            <a:ext cx="2305799" cy="2445608"/>
          </a:xfrm>
          <a:prstGeom prst="rect">
            <a:avLst/>
          </a:prstGeom>
          <a:noFill/>
          <a:ln w="28575">
            <a:solidFill>
              <a:srgbClr val="7030A0"/>
            </a:solidFill>
          </a:ln>
        </p:spPr>
      </p:pic>
      <p:pic>
        <p:nvPicPr>
          <p:cNvPr id="1026" name="Picture 2" descr="C:\Users\Computer City\Pictures\15356697_714503112033892_6375431959391004443_n.jpg"/>
          <p:cNvPicPr>
            <a:picLocks noChangeAspect="1" noChangeArrowheads="1"/>
          </p:cNvPicPr>
          <p:nvPr/>
        </p:nvPicPr>
        <p:blipFill rotWithShape="1">
          <a:blip r:embed="rId9">
            <a:extLst>
              <a:ext uri="{28A0092B-C50C-407E-A947-70E740481C1C}">
                <a14:useLocalDpi xmlns:a14="http://schemas.microsoft.com/office/drawing/2010/main" val="0"/>
              </a:ext>
            </a:extLst>
          </a:blip>
          <a:srcRect b="16779"/>
          <a:stretch/>
        </p:blipFill>
        <p:spPr bwMode="auto">
          <a:xfrm>
            <a:off x="3149600" y="813376"/>
            <a:ext cx="2934928" cy="258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78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par>
                                <p:cTn id="46" presetID="3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799" y="813375"/>
            <a:ext cx="4036119" cy="1929824"/>
          </a:xfrm>
          <a:prstGeom prst="rect">
            <a:avLst/>
          </a:prstGeom>
        </p:spPr>
      </p:pic>
      <p:pic>
        <p:nvPicPr>
          <p:cNvPr id="5" name="Picture 4" descr="WATCH LIVE HAJJ FROM SAUDI ARABIA HD QUALITY TELECAST.jpg"/>
          <p:cNvPicPr>
            <a:picLocks noChangeAspect="1"/>
          </p:cNvPicPr>
          <p:nvPr/>
        </p:nvPicPr>
        <p:blipFill>
          <a:blip r:embed="rId4" cstate="print"/>
          <a:stretch>
            <a:fillRect/>
          </a:stretch>
        </p:blipFill>
        <p:spPr>
          <a:xfrm>
            <a:off x="7823200" y="813375"/>
            <a:ext cx="4086941" cy="1929825"/>
          </a:xfrm>
          <a:prstGeom prst="rect">
            <a:avLst/>
          </a:prstGeom>
        </p:spPr>
      </p:pic>
      <p:pic>
        <p:nvPicPr>
          <p:cNvPr id="7" name="Picture 2"/>
          <p:cNvPicPr>
            <a:picLocks noChangeAspect="1" noChangeArrowheads="1"/>
          </p:cNvPicPr>
          <p:nvPr/>
        </p:nvPicPr>
        <p:blipFill>
          <a:blip r:embed="rId5"/>
          <a:srcRect/>
          <a:stretch>
            <a:fillRect/>
          </a:stretch>
        </p:blipFill>
        <p:spPr bwMode="auto">
          <a:xfrm>
            <a:off x="508000" y="3662517"/>
            <a:ext cx="3182349" cy="2357283"/>
          </a:xfrm>
          <a:prstGeom prst="rect">
            <a:avLst/>
          </a:prstGeom>
          <a:noFill/>
          <a:ln w="28575">
            <a:solidFill>
              <a:srgbClr val="7030A0"/>
            </a:solidFill>
            <a:miter lim="800000"/>
            <a:headEnd/>
            <a:tailEnd/>
          </a:ln>
          <a:effectLst/>
        </p:spPr>
      </p:pic>
      <p:pic>
        <p:nvPicPr>
          <p:cNvPr id="8" name="Picture 3"/>
          <p:cNvPicPr>
            <a:picLocks noChangeAspect="1" noChangeArrowheads="1"/>
          </p:cNvPicPr>
          <p:nvPr/>
        </p:nvPicPr>
        <p:blipFill rotWithShape="1">
          <a:blip r:embed="rId6"/>
          <a:srcRect b="16013"/>
          <a:stretch/>
        </p:blipFill>
        <p:spPr bwMode="auto">
          <a:xfrm>
            <a:off x="4569224" y="3096207"/>
            <a:ext cx="2554248" cy="3215581"/>
          </a:xfrm>
          <a:prstGeom prst="rect">
            <a:avLst/>
          </a:prstGeom>
          <a:noFill/>
          <a:ln w="28575">
            <a:solidFill>
              <a:srgbClr val="7030A0"/>
            </a:solidFill>
            <a:miter lim="800000"/>
            <a:headEnd/>
            <a:tailEnd/>
          </a:ln>
          <a:effectLst/>
        </p:spPr>
      </p:pic>
      <p:pic>
        <p:nvPicPr>
          <p:cNvPr id="10" name="Picture 3" descr="D:\mecca pic\تقوى-الله.png"/>
          <p:cNvPicPr>
            <a:picLocks noChangeAspect="1" noChangeArrowheads="1"/>
          </p:cNvPicPr>
          <p:nvPr/>
        </p:nvPicPr>
        <p:blipFill>
          <a:blip r:embed="rId7"/>
          <a:srcRect/>
          <a:stretch>
            <a:fillRect/>
          </a:stretch>
        </p:blipFill>
        <p:spPr bwMode="auto">
          <a:xfrm>
            <a:off x="4978401" y="5056239"/>
            <a:ext cx="2145071" cy="946355"/>
          </a:xfrm>
          <a:prstGeom prst="rect">
            <a:avLst/>
          </a:prstGeom>
          <a:noFill/>
        </p:spPr>
      </p:pic>
      <p:sp>
        <p:nvSpPr>
          <p:cNvPr id="11" name="Rectangle 10"/>
          <p:cNvSpPr/>
          <p:nvPr/>
        </p:nvSpPr>
        <p:spPr>
          <a:xfrm>
            <a:off x="121265" y="990601"/>
            <a:ext cx="3536335" cy="1815882"/>
          </a:xfrm>
          <a:prstGeom prst="rect">
            <a:avLst/>
          </a:prstGeom>
          <a:solidFill>
            <a:schemeClr val="accent2">
              <a:lumMod val="60000"/>
              <a:lumOff val="40000"/>
            </a:schemeClr>
          </a:solidFill>
        </p:spPr>
        <p:txBody>
          <a:bodyPr wrap="square">
            <a:spAutoFit/>
          </a:bodyPr>
          <a:lstStyle/>
          <a:p>
            <a:pPr algn="ctr"/>
            <a:r>
              <a:rPr lang="bn-BD" sz="2800" b="1" dirty="0" smtClean="0">
                <a:latin typeface="NikoshBAN" pitchFamily="2" charset="0"/>
                <a:cs typeface="NikoshBAN" pitchFamily="2" charset="0"/>
              </a:rPr>
              <a:t>৭.দেশ, বর্ণ-গোত্র, সম্প্রদায় নির্বিশেষে সকল মুসলমান সমান। আজ থেকে বংশগত শ্রেষ্ঠত্ব বিলুপ্ত হল।</a:t>
            </a:r>
            <a:endParaRPr lang="bn-BD" sz="2800" b="1" dirty="0">
              <a:latin typeface="NikoshBAN" pitchFamily="2" charset="0"/>
              <a:cs typeface="NikoshBAN" pitchFamily="2" charset="0"/>
            </a:endParaRPr>
          </a:p>
        </p:txBody>
      </p:sp>
      <p:sp>
        <p:nvSpPr>
          <p:cNvPr id="12" name="Rectangle 11"/>
          <p:cNvSpPr/>
          <p:nvPr/>
        </p:nvSpPr>
        <p:spPr>
          <a:xfrm>
            <a:off x="7518400" y="3892898"/>
            <a:ext cx="4267200" cy="1384995"/>
          </a:xfrm>
          <a:prstGeom prst="rect">
            <a:avLst/>
          </a:prstGeom>
          <a:solidFill>
            <a:schemeClr val="accent5">
              <a:lumMod val="40000"/>
              <a:lumOff val="60000"/>
            </a:schemeClr>
          </a:solidFill>
        </p:spPr>
        <p:txBody>
          <a:bodyPr wrap="square">
            <a:spAutoFit/>
          </a:bodyPr>
          <a:lstStyle/>
          <a:p>
            <a:pPr algn="ctr"/>
            <a:r>
              <a:rPr lang="bn-BD" sz="2800" b="1" dirty="0" smtClean="0">
                <a:latin typeface="NikoshBAN" pitchFamily="2" charset="0"/>
                <a:cs typeface="NikoshBAN" pitchFamily="2" charset="0"/>
              </a:rPr>
              <a:t>শ্রেষ্ঠত্বের মাপকাঠি আল্লাহভীতি ও সৎকর্ম । আর সেই সেরা যে সৎকর্ম দ্বারা শ্রেষ্ঠত্ব অর্জন করে ।</a:t>
            </a:r>
            <a:endParaRPr lang="bn-BD" sz="2800" b="1" dirty="0">
              <a:latin typeface="NikoshBAN" pitchFamily="2" charset="0"/>
              <a:cs typeface="NikoshBAN" pitchFamily="2" charset="0"/>
            </a:endParaRPr>
          </a:p>
        </p:txBody>
      </p:sp>
    </p:spTree>
    <p:extLst>
      <p:ext uri="{BB962C8B-B14F-4D97-AF65-F5344CB8AC3E}">
        <p14:creationId xmlns:p14="http://schemas.microsoft.com/office/powerpoint/2010/main" val="4253823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2"/>
                                        </p:tgtEl>
                                        <p:attrNameLst>
                                          <p:attrName>ppt_y</p:attrName>
                                        </p:attrNameLst>
                                      </p:cBhvr>
                                      <p:tavLst>
                                        <p:tav tm="0">
                                          <p:val>
                                            <p:strVal val="#ppt_y"/>
                                          </p:val>
                                        </p:tav>
                                        <p:tav tm="100000">
                                          <p:val>
                                            <p:strVal val="#ppt_y"/>
                                          </p:val>
                                        </p:tav>
                                      </p:tavLst>
                                    </p:anim>
                                    <p:anim calcmode="lin" valueType="num">
                                      <p:cBhvr>
                                        <p:cTn id="4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grpSp>
        <p:nvGrpSpPr>
          <p:cNvPr id="4" name="Group 3"/>
          <p:cNvGrpSpPr/>
          <p:nvPr/>
        </p:nvGrpSpPr>
        <p:grpSpPr>
          <a:xfrm>
            <a:off x="3082912" y="1110231"/>
            <a:ext cx="2226536" cy="1970159"/>
            <a:chOff x="4648200" y="0"/>
            <a:chExt cx="4343402" cy="2938852"/>
          </a:xfrm>
        </p:grpSpPr>
        <p:grpSp>
          <p:nvGrpSpPr>
            <p:cNvPr id="5" name="Group 4"/>
            <p:cNvGrpSpPr/>
            <p:nvPr/>
          </p:nvGrpSpPr>
          <p:grpSpPr>
            <a:xfrm>
              <a:off x="4648200" y="0"/>
              <a:ext cx="4343402" cy="2910239"/>
              <a:chOff x="4738251" y="-54119"/>
              <a:chExt cx="4343402" cy="281039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51" y="-54119"/>
                <a:ext cx="4343402" cy="2734177"/>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883" r="13954" b="9646"/>
              <a:stretch/>
            </p:blipFill>
            <p:spPr>
              <a:xfrm>
                <a:off x="7848601" y="1023016"/>
                <a:ext cx="1066799" cy="1733259"/>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3167" y="1371609"/>
              <a:ext cx="1279240" cy="1567243"/>
            </a:xfrm>
            <a:prstGeom prst="ellipse">
              <a:avLst/>
            </a:prstGeom>
            <a:ln>
              <a:noFill/>
            </a:ln>
            <a:effectLst>
              <a:softEdge rad="112500"/>
            </a:effectLst>
          </p:spPr>
        </p:pic>
      </p:grpSp>
      <p:grpSp>
        <p:nvGrpSpPr>
          <p:cNvPr id="9" name="Group 8"/>
          <p:cNvGrpSpPr/>
          <p:nvPr/>
        </p:nvGrpSpPr>
        <p:grpSpPr>
          <a:xfrm>
            <a:off x="5306656" y="1090225"/>
            <a:ext cx="2313344" cy="1990165"/>
            <a:chOff x="-190904" y="197916"/>
            <a:chExt cx="4486208" cy="3242287"/>
          </a:xfrm>
        </p:grpSpPr>
        <p:grpSp>
          <p:nvGrpSpPr>
            <p:cNvPr id="10" name="Group 9"/>
            <p:cNvGrpSpPr/>
            <p:nvPr/>
          </p:nvGrpSpPr>
          <p:grpSpPr>
            <a:xfrm>
              <a:off x="381000" y="199452"/>
              <a:ext cx="3914304" cy="3240751"/>
              <a:chOff x="-280845" y="304800"/>
              <a:chExt cx="4451063" cy="3225388"/>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2236" t="7307" r="30211" b="43722"/>
              <a:stretch/>
            </p:blipFill>
            <p:spPr>
              <a:xfrm>
                <a:off x="-280845" y="304800"/>
                <a:ext cx="3536665" cy="3225388"/>
              </a:xfrm>
              <a:prstGeom prst="rect">
                <a:avLst/>
              </a:prstGeom>
              <a:ln w="28575">
                <a:noFill/>
              </a:ln>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41352" r="6757" b="6410"/>
              <a:stretch/>
            </p:blipFill>
            <p:spPr>
              <a:xfrm>
                <a:off x="3255818" y="1069985"/>
                <a:ext cx="914400" cy="2433637"/>
              </a:xfrm>
              <a:prstGeom prst="rect">
                <a:avLst/>
              </a:prstGeom>
              <a:ln w="28575">
                <a:noFill/>
              </a:ln>
            </p:spPr>
          </p:pic>
        </p:gr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904" y="197916"/>
              <a:ext cx="1676400" cy="1836671"/>
            </a:xfrm>
            <a:prstGeom prst="ellipse">
              <a:avLst/>
            </a:prstGeom>
            <a:ln w="28575">
              <a:noFill/>
            </a:ln>
            <a:effectLst>
              <a:softEdge rad="112500"/>
            </a:effectLst>
          </p:spPr>
        </p:pic>
      </p:grpSp>
      <p:grpSp>
        <p:nvGrpSpPr>
          <p:cNvPr id="14" name="Group 13"/>
          <p:cNvGrpSpPr/>
          <p:nvPr/>
        </p:nvGrpSpPr>
        <p:grpSpPr>
          <a:xfrm>
            <a:off x="7675513" y="1090225"/>
            <a:ext cx="2031999" cy="1955178"/>
            <a:chOff x="138946" y="3780188"/>
            <a:chExt cx="3961831" cy="2971800"/>
          </a:xfrm>
        </p:grpSpPr>
        <p:grpSp>
          <p:nvGrpSpPr>
            <p:cNvPr id="15" name="Group 14"/>
            <p:cNvGrpSpPr/>
            <p:nvPr/>
          </p:nvGrpSpPr>
          <p:grpSpPr>
            <a:xfrm>
              <a:off x="138946" y="3780188"/>
              <a:ext cx="2742623" cy="2971800"/>
              <a:chOff x="-81381" y="37473"/>
              <a:chExt cx="1927499" cy="2590799"/>
            </a:xfrm>
          </p:grpSpPr>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l="6118" r="10227" b="5493"/>
              <a:stretch/>
            </p:blipFill>
            <p:spPr>
              <a:xfrm>
                <a:off x="-81381" y="37473"/>
                <a:ext cx="1705191" cy="2590799"/>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70696" r="4582" b="41594"/>
              <a:stretch/>
            </p:blipFill>
            <p:spPr>
              <a:xfrm>
                <a:off x="661554" y="929951"/>
                <a:ext cx="1184564" cy="1530910"/>
              </a:xfrm>
              <a:prstGeom prst="rect">
                <a:avLst/>
              </a:prstGeom>
            </p:spPr>
          </p:pic>
        </p:grpSp>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22087" t="19364" r="11592"/>
            <a:stretch/>
          </p:blipFill>
          <p:spPr>
            <a:xfrm>
              <a:off x="2881569" y="4696690"/>
              <a:ext cx="1219208" cy="2012313"/>
            </a:xfrm>
            <a:prstGeom prst="rect">
              <a:avLst/>
            </a:prstGeom>
          </p:spPr>
        </p:pic>
      </p:grpSp>
      <p:grpSp>
        <p:nvGrpSpPr>
          <p:cNvPr id="20" name="Group 19"/>
          <p:cNvGrpSpPr/>
          <p:nvPr/>
        </p:nvGrpSpPr>
        <p:grpSpPr>
          <a:xfrm>
            <a:off x="9799166" y="928864"/>
            <a:ext cx="2270940" cy="2151526"/>
            <a:chOff x="4779816" y="3422906"/>
            <a:chExt cx="4381500" cy="3758994"/>
          </a:xfrm>
        </p:grpSpPr>
        <p:grpSp>
          <p:nvGrpSpPr>
            <p:cNvPr id="21" name="Group 20"/>
            <p:cNvGrpSpPr/>
            <p:nvPr/>
          </p:nvGrpSpPr>
          <p:grpSpPr>
            <a:xfrm>
              <a:off x="5024168" y="3422906"/>
              <a:ext cx="4137148" cy="3758994"/>
              <a:chOff x="5024168" y="3422906"/>
              <a:chExt cx="4137148" cy="3758994"/>
            </a:xfrm>
          </p:grpSpPr>
          <p:grpSp>
            <p:nvGrpSpPr>
              <p:cNvPr id="23" name="Group 22"/>
              <p:cNvGrpSpPr/>
              <p:nvPr/>
            </p:nvGrpSpPr>
            <p:grpSpPr>
              <a:xfrm>
                <a:off x="5024168" y="3422906"/>
                <a:ext cx="3269673" cy="3758994"/>
                <a:chOff x="4830205" y="3479995"/>
                <a:chExt cx="3269673" cy="3758994"/>
              </a:xfrm>
            </p:grpSpPr>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0205" y="4190989"/>
                  <a:ext cx="3269673" cy="3048000"/>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6365" y="3479995"/>
                  <a:ext cx="1433513" cy="1400176"/>
                </a:xfrm>
                <a:prstGeom prst="ellipse">
                  <a:avLst/>
                </a:prstGeom>
                <a:ln>
                  <a:noFill/>
                </a:ln>
                <a:effectLst>
                  <a:softEdge rad="112500"/>
                </a:effectLst>
              </p:spPr>
            </p:pic>
          </p:grpSp>
          <p:pic>
            <p:nvPicPr>
              <p:cNvPr id="24" name="Picture 23"/>
              <p:cNvPicPr>
                <a:picLocks noChangeAspect="1"/>
              </p:cNvPicPr>
              <p:nvPr/>
            </p:nvPicPr>
            <p:blipFill rotWithShape="1">
              <a:blip r:embed="rId14">
                <a:extLst>
                  <a:ext uri="{28A0092B-C50C-407E-A947-70E740481C1C}">
                    <a14:useLocalDpi xmlns:a14="http://schemas.microsoft.com/office/drawing/2010/main" val="0"/>
                  </a:ext>
                </a:extLst>
              </a:blip>
              <a:srcRect l="21532" t="14259" r="66611" b="53656"/>
              <a:stretch/>
            </p:blipFill>
            <p:spPr>
              <a:xfrm>
                <a:off x="8293842" y="5365920"/>
                <a:ext cx="867474" cy="1406024"/>
              </a:xfrm>
              <a:prstGeom prst="rect">
                <a:avLst/>
              </a:prstGeom>
            </p:spPr>
          </p:pic>
        </p:grpSp>
        <p:pic>
          <p:nvPicPr>
            <p:cNvPr id="22" name="Picture 21"/>
            <p:cNvPicPr>
              <a:picLocks noChangeAspect="1"/>
            </p:cNvPicPr>
            <p:nvPr/>
          </p:nvPicPr>
          <p:blipFill rotWithShape="1">
            <a:blip r:embed="rId15">
              <a:extLst>
                <a:ext uri="{28A0092B-C50C-407E-A947-70E740481C1C}">
                  <a14:useLocalDpi xmlns:a14="http://schemas.microsoft.com/office/drawing/2010/main" val="0"/>
                </a:ext>
              </a:extLst>
            </a:blip>
            <a:srcRect l="17807" t="23006" r="73482" b="41251"/>
            <a:stretch/>
          </p:blipFill>
          <p:spPr>
            <a:xfrm>
              <a:off x="4779816" y="5227689"/>
              <a:ext cx="637309" cy="1566295"/>
            </a:xfrm>
            <a:prstGeom prst="rect">
              <a:avLst/>
            </a:prstGeom>
          </p:spPr>
        </p:pic>
      </p:grpSp>
      <p:pic>
        <p:nvPicPr>
          <p:cNvPr id="28" name="Picture 2" descr="C:\Documents and Settings\TTC Ctg_TQI_A02\Desktop\Fakhrul\Bahrain.jpg"/>
          <p:cNvPicPr>
            <a:picLocks noChangeAspect="1" noChangeArrowheads="1"/>
          </p:cNvPicPr>
          <p:nvPr/>
        </p:nvPicPr>
        <p:blipFill>
          <a:blip r:embed="rId16"/>
          <a:srcRect/>
          <a:stretch>
            <a:fillRect/>
          </a:stretch>
        </p:blipFill>
        <p:spPr bwMode="auto">
          <a:xfrm>
            <a:off x="3805596" y="4038600"/>
            <a:ext cx="4412105" cy="2450236"/>
          </a:xfrm>
          <a:prstGeom prst="rect">
            <a:avLst/>
          </a:prstGeom>
          <a:noFill/>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0469" y="4038601"/>
            <a:ext cx="3278852" cy="2488235"/>
          </a:xfrm>
          <a:prstGeom prst="rect">
            <a:avLst/>
          </a:prstGeom>
          <a:ln>
            <a:solidFill>
              <a:schemeClr val="accent1"/>
            </a:solidFill>
          </a:ln>
        </p:spPr>
      </p:pic>
      <p:sp>
        <p:nvSpPr>
          <p:cNvPr id="31" name="Rectangle 30"/>
          <p:cNvSpPr/>
          <p:nvPr/>
        </p:nvSpPr>
        <p:spPr>
          <a:xfrm>
            <a:off x="3110215" y="1018978"/>
            <a:ext cx="8959891" cy="2133600"/>
          </a:xfrm>
          <a:prstGeom prst="rect">
            <a:avLst/>
          </a:prstGeom>
          <a:noFill/>
          <a:ln w="1905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2" name="Rectangle 31"/>
          <p:cNvSpPr/>
          <p:nvPr/>
        </p:nvSpPr>
        <p:spPr>
          <a:xfrm>
            <a:off x="203200" y="1053406"/>
            <a:ext cx="2879712" cy="1815882"/>
          </a:xfrm>
          <a:prstGeom prst="rect">
            <a:avLst/>
          </a:prstGeom>
          <a:solidFill>
            <a:schemeClr val="accent6">
              <a:lumMod val="40000"/>
              <a:lumOff val="60000"/>
            </a:schemeClr>
          </a:solidFill>
        </p:spPr>
        <p:txBody>
          <a:bodyPr wrap="square">
            <a:spAutoFit/>
          </a:bodyPr>
          <a:lstStyle/>
          <a:p>
            <a:pPr algn="ctr"/>
            <a:r>
              <a:rPr lang="bn-BD" sz="2800" b="1" dirty="0" smtClean="0">
                <a:latin typeface="NikoshBAN" pitchFamily="2" charset="0"/>
                <a:cs typeface="NikoshBAN" pitchFamily="2" charset="0"/>
              </a:rPr>
              <a:t>৮.ধর্ম নিয়ে বাড়াবাড়ি করোনা। পূর্বের অনেক জাতি এ কারণেই ধবংস হয়েছে । </a:t>
            </a:r>
            <a:endParaRPr lang="bn-BD" sz="2800" b="1" dirty="0">
              <a:latin typeface="NikoshBAN" pitchFamily="2" charset="0"/>
              <a:cs typeface="NikoshBAN" pitchFamily="2" charset="0"/>
            </a:endParaRPr>
          </a:p>
        </p:txBody>
      </p:sp>
      <p:sp>
        <p:nvSpPr>
          <p:cNvPr id="33" name="Rectangle 32"/>
          <p:cNvSpPr/>
          <p:nvPr/>
        </p:nvSpPr>
        <p:spPr>
          <a:xfrm>
            <a:off x="8355700" y="4280067"/>
            <a:ext cx="3547569" cy="1815882"/>
          </a:xfrm>
          <a:prstGeom prst="rect">
            <a:avLst/>
          </a:prstGeom>
          <a:solidFill>
            <a:schemeClr val="bg2">
              <a:lumMod val="75000"/>
            </a:schemeClr>
          </a:solidFill>
        </p:spPr>
        <p:txBody>
          <a:bodyPr wrap="square">
            <a:spAutoFit/>
          </a:bodyPr>
          <a:lstStyle/>
          <a:p>
            <a:pPr algn="ctr"/>
            <a:r>
              <a:rPr lang="bn-BD" sz="2800" b="1" dirty="0" smtClean="0">
                <a:latin typeface="NikoshBAN" pitchFamily="2" charset="0"/>
                <a:cs typeface="NikoshBAN" pitchFamily="2" charset="0"/>
              </a:rPr>
              <a:t>নিজ যোগ্যতা বলে ক্রীতদাস যদি নেতা হয় তার অবাধ্য হবেনা। বরং তার আনুগত্য করবে ।</a:t>
            </a:r>
            <a:endParaRPr lang="bn-BD" sz="2800" b="1" dirty="0">
              <a:latin typeface="NikoshBAN" pitchFamily="2" charset="0"/>
              <a:cs typeface="NikoshBAN" pitchFamily="2" charset="0"/>
            </a:endParaRPr>
          </a:p>
        </p:txBody>
      </p:sp>
    </p:spTree>
    <p:extLst>
      <p:ext uri="{BB962C8B-B14F-4D97-AF65-F5344CB8AC3E}">
        <p14:creationId xmlns:p14="http://schemas.microsoft.com/office/powerpoint/2010/main" val="1371851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anim calcmode="lin" valueType="num">
                                      <p:cBhvr>
                                        <p:cTn id="3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3"/>
                                        </p:tgtEl>
                                        <p:attrNameLst>
                                          <p:attrName>ppt_y</p:attrName>
                                        </p:attrNameLst>
                                      </p:cBhvr>
                                      <p:tavLst>
                                        <p:tav tm="0">
                                          <p:val>
                                            <p:strVal val="#ppt_y"/>
                                          </p:val>
                                        </p:tav>
                                        <p:tav tm="100000">
                                          <p:val>
                                            <p:strVal val="#ppt_y"/>
                                          </p:val>
                                        </p:tav>
                                      </p:tavLst>
                                    </p:anim>
                                    <p:anim calcmode="lin" valueType="num">
                                      <p:cBhvr>
                                        <p:cTn id="5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762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4" name="Picture 4" descr="D:\mecca pic\দাস-প্রথা_Servent.jpg"/>
          <p:cNvPicPr>
            <a:picLocks noChangeAspect="1" noChangeArrowheads="1"/>
          </p:cNvPicPr>
          <p:nvPr/>
        </p:nvPicPr>
        <p:blipFill>
          <a:blip r:embed="rId3"/>
          <a:srcRect/>
          <a:stretch>
            <a:fillRect/>
          </a:stretch>
        </p:blipFill>
        <p:spPr bwMode="auto">
          <a:xfrm>
            <a:off x="7823200" y="609600"/>
            <a:ext cx="3860800" cy="2063262"/>
          </a:xfrm>
          <a:prstGeom prst="rect">
            <a:avLst/>
          </a:prstGeom>
          <a:noFill/>
          <a:ln w="38100">
            <a:solidFill>
              <a:srgbClr val="7030A0"/>
            </a:solidFill>
          </a:ln>
        </p:spPr>
      </p:pic>
      <p:pic>
        <p:nvPicPr>
          <p:cNvPr id="5" name="Picture 3" descr="D:\mecca pic\Servant11 - Copy - Copy.jpg"/>
          <p:cNvPicPr>
            <a:picLocks noChangeAspect="1" noChangeArrowheads="1"/>
          </p:cNvPicPr>
          <p:nvPr/>
        </p:nvPicPr>
        <p:blipFill>
          <a:blip r:embed="rId4"/>
          <a:srcRect/>
          <a:stretch>
            <a:fillRect/>
          </a:stretch>
        </p:blipFill>
        <p:spPr bwMode="auto">
          <a:xfrm>
            <a:off x="5489677" y="630399"/>
            <a:ext cx="2336800" cy="2042463"/>
          </a:xfrm>
          <a:prstGeom prst="rect">
            <a:avLst/>
          </a:prstGeom>
          <a:noFill/>
          <a:ln w="38100">
            <a:solidFill>
              <a:srgbClr val="7030A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00" y="3581400"/>
            <a:ext cx="4267200" cy="2171146"/>
          </a:xfrm>
          <a:prstGeom prst="rect">
            <a:avLst/>
          </a:prstGeom>
          <a:ln>
            <a:noFill/>
          </a:ln>
          <a:effectLst>
            <a:outerShdw blurRad="292100" dist="139700" dir="2700000" algn="tl" rotWithShape="0">
              <a:srgbClr val="333333">
                <a:alpha val="65000"/>
              </a:srgbClr>
            </a:outerShdw>
          </a:effectLst>
        </p:spPr>
      </p:pic>
      <p:pic>
        <p:nvPicPr>
          <p:cNvPr id="9" name="Picture 5"/>
          <p:cNvPicPr>
            <a:picLocks noChangeAspect="1" noChangeArrowheads="1"/>
          </p:cNvPicPr>
          <p:nvPr/>
        </p:nvPicPr>
        <p:blipFill>
          <a:blip r:embed="rId6"/>
          <a:srcRect/>
          <a:stretch>
            <a:fillRect/>
          </a:stretch>
        </p:blipFill>
        <p:spPr bwMode="auto">
          <a:xfrm>
            <a:off x="8534400" y="3569867"/>
            <a:ext cx="3149600" cy="2297534"/>
          </a:xfrm>
          <a:prstGeom prst="rect">
            <a:avLst/>
          </a:prstGeom>
          <a:noFill/>
          <a:ln w="28575">
            <a:solidFill>
              <a:srgbClr val="7030A0"/>
            </a:solidFill>
            <a:miter lim="800000"/>
            <a:headEnd/>
            <a:tailEnd/>
          </a:ln>
          <a:effectLst/>
        </p:spPr>
      </p:pic>
      <p:pic>
        <p:nvPicPr>
          <p:cNvPr id="10" name="Picture 6"/>
          <p:cNvPicPr>
            <a:picLocks noChangeAspect="1" noChangeArrowheads="1"/>
          </p:cNvPicPr>
          <p:nvPr/>
        </p:nvPicPr>
        <p:blipFill>
          <a:blip r:embed="rId7"/>
          <a:srcRect/>
          <a:stretch>
            <a:fillRect/>
          </a:stretch>
        </p:blipFill>
        <p:spPr bwMode="auto">
          <a:xfrm>
            <a:off x="5267984" y="3621108"/>
            <a:ext cx="3164816" cy="2246293"/>
          </a:xfrm>
          <a:prstGeom prst="rect">
            <a:avLst/>
          </a:prstGeom>
          <a:noFill/>
          <a:ln w="28575">
            <a:solidFill>
              <a:srgbClr val="7030A0"/>
            </a:solidFill>
            <a:miter lim="800000"/>
            <a:headEnd/>
            <a:tailEnd/>
          </a:ln>
          <a:effectLst/>
        </p:spPr>
      </p:pic>
      <p:pic>
        <p:nvPicPr>
          <p:cNvPr id="1026" name="Picture 2" descr="C:\Users\Computer City\Pictures\21764911_1952420118339491_4070608045028057839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659896"/>
            <a:ext cx="2770591" cy="20071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715" y="702250"/>
            <a:ext cx="2634524" cy="194627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508000" y="2667001"/>
            <a:ext cx="11176000" cy="954107"/>
          </a:xfrm>
          <a:prstGeom prst="rect">
            <a:avLst/>
          </a:prstGeom>
          <a:solidFill>
            <a:schemeClr val="accent5">
              <a:lumMod val="20000"/>
              <a:lumOff val="80000"/>
            </a:schemeClr>
          </a:solidFill>
        </p:spPr>
        <p:txBody>
          <a:bodyPr wrap="square">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৯. দাস দাসীদের প্রতি সদ্ব্যব্যবহার করবে । তোমরা যা আহার করবে ও পরিধান করবে তাদেরও তা করাবে । তাদের সাথে দূর্ব্যবহার করবেনা ।</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9" name="Rectangle 18"/>
          <p:cNvSpPr/>
          <p:nvPr/>
        </p:nvSpPr>
        <p:spPr>
          <a:xfrm>
            <a:off x="508000" y="5953780"/>
            <a:ext cx="11176000" cy="523220"/>
          </a:xfrm>
          <a:prstGeom prst="rect">
            <a:avLst/>
          </a:prstGeom>
          <a:solidFill>
            <a:schemeClr val="accent6">
              <a:lumMod val="20000"/>
              <a:lumOff val="80000"/>
            </a:schemeClr>
          </a:solidFill>
        </p:spPr>
        <p:txBody>
          <a:bodyPr wrap="square">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সকল মুসলিম একে অন্যের ভাই এবং তোমরা একই ভ্রাতৃত্বের বন্দনে আবদ্ধ । </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91396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anim calcmode="lin" valueType="num">
                                      <p:cBhvr>
                                        <p:cTn id="3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79" y="3147632"/>
            <a:ext cx="3850968" cy="218397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0263"/>
          <a:stretch/>
        </p:blipFill>
        <p:spPr>
          <a:xfrm>
            <a:off x="609600" y="914401"/>
            <a:ext cx="3759200" cy="2183973"/>
          </a:xfrm>
          <a:prstGeom prst="rect">
            <a:avLst/>
          </a:prstGeom>
        </p:spPr>
      </p:pic>
      <p:pic>
        <p:nvPicPr>
          <p:cNvPr id="8" name="Picture 2" descr="C:\Users\Madhabananda\Desktop\images.jpg"/>
          <p:cNvPicPr>
            <a:picLocks noChangeAspect="1" noChangeArrowheads="1"/>
          </p:cNvPicPr>
          <p:nvPr/>
        </p:nvPicPr>
        <p:blipFill>
          <a:blip r:embed="rId5"/>
          <a:srcRect/>
          <a:stretch>
            <a:fillRect/>
          </a:stretch>
        </p:blipFill>
        <p:spPr bwMode="auto">
          <a:xfrm>
            <a:off x="4483643" y="948813"/>
            <a:ext cx="3136357" cy="2149560"/>
          </a:xfrm>
          <a:prstGeom prst="rect">
            <a:avLst/>
          </a:prstGeom>
        </p:spPr>
        <p:style>
          <a:lnRef idx="2">
            <a:schemeClr val="accent2"/>
          </a:lnRef>
          <a:fillRef idx="1">
            <a:schemeClr val="lt1"/>
          </a:fillRef>
          <a:effectRef idx="0">
            <a:schemeClr val="accent2"/>
          </a:effectRef>
          <a:fontRef idx="minor">
            <a:schemeClr val="dk1"/>
          </a:fontRef>
        </p:style>
      </p:pic>
      <p:pic>
        <p:nvPicPr>
          <p:cNvPr id="9" name="Picture 2" descr="D:\স্মতির এ্যালবাম\Photo055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387" r="6840" b="36425"/>
          <a:stretch/>
        </p:blipFill>
        <p:spPr bwMode="auto">
          <a:xfrm>
            <a:off x="7924800" y="914401"/>
            <a:ext cx="3657600" cy="2148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omputer City\Pictures\25_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2608" y="3138334"/>
            <a:ext cx="4021392" cy="2169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Computer City\Pictures\67874_47861.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4997" y="3194940"/>
            <a:ext cx="3936615" cy="21518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Computer City\Pictures\ইসলামি কালিওগ্রাফি\15390980_437507139971332_2388560684633587652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4283722" y="3179744"/>
            <a:ext cx="3263741" cy="2151860"/>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a:off x="914400" y="3463475"/>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4064000" y="3463475"/>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8568880" y="3463475"/>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3201" y="5791200"/>
            <a:ext cx="9266903" cy="523220"/>
          </a:xfrm>
          <a:prstGeom prst="rect">
            <a:avLst/>
          </a:prstGeom>
          <a:solidFill>
            <a:schemeClr val="accent5">
              <a:lumMod val="60000"/>
              <a:lumOff val="40000"/>
            </a:schemeClr>
          </a:solidFill>
        </p:spPr>
        <p:txBody>
          <a:bodyPr wrap="square">
            <a:spAutoFit/>
          </a:bodyPr>
          <a:lstStyle/>
          <a:p>
            <a:pPr algn="ctr"/>
            <a:r>
              <a:rPr lang="bn-BD" sz="2800" b="1" dirty="0">
                <a:ln w="11430"/>
                <a:effectLst>
                  <a:outerShdw blurRad="50800" dist="39000" dir="5460000" algn="tl">
                    <a:srgbClr val="000000">
                      <a:alpha val="38000"/>
                    </a:srgbClr>
                  </a:outerShdw>
                </a:effectLst>
                <a:latin typeface="NikoshBAN" pitchFamily="2" charset="0"/>
                <a:cs typeface="NikoshBAN" pitchFamily="2" charset="0"/>
              </a:rPr>
              <a:t>১০. জাহেলী যুগের সকল কুসংস্কার হত্যা ও হত্যার প্রতিশোধ </a:t>
            </a:r>
          </a:p>
        </p:txBody>
      </p:sp>
      <p:sp>
        <p:nvSpPr>
          <p:cNvPr id="19" name="Multiply 18"/>
          <p:cNvSpPr/>
          <p:nvPr/>
        </p:nvSpPr>
        <p:spPr>
          <a:xfrm>
            <a:off x="914400" y="1366140"/>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4509729" y="1269573"/>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8390260" y="1109193"/>
            <a:ext cx="3149600" cy="182880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52837" y="5791200"/>
            <a:ext cx="2737564" cy="523220"/>
          </a:xfrm>
          <a:prstGeom prst="rect">
            <a:avLst/>
          </a:prstGeom>
          <a:solidFill>
            <a:schemeClr val="accent6">
              <a:lumMod val="60000"/>
              <a:lumOff val="40000"/>
            </a:schemeClr>
          </a:solidFill>
        </p:spPr>
        <p:txBody>
          <a:bodyPr wrap="square">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বাতিল </a:t>
            </a:r>
            <a:r>
              <a:rPr lang="bn-BD" sz="2800" b="1" dirty="0">
                <a:ln w="11430"/>
                <a:effectLst>
                  <a:outerShdw blurRad="50800" dist="39000" dir="5460000" algn="tl">
                    <a:srgbClr val="000000">
                      <a:alpha val="38000"/>
                    </a:srgbClr>
                  </a:outerShdw>
                </a:effectLst>
                <a:latin typeface="NikoshBAN" pitchFamily="2" charset="0"/>
                <a:cs typeface="NikoshBAN" pitchFamily="2" charset="0"/>
              </a:rPr>
              <a:t>করা হল </a:t>
            </a: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7168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fltVal val="0"/>
                                          </p:val>
                                        </p:tav>
                                        <p:tav tm="100000">
                                          <p:val>
                                            <p:strVal val="#ppt_w"/>
                                          </p:val>
                                        </p:tav>
                                      </p:tavLst>
                                    </p:anim>
                                    <p:anim calcmode="lin" valueType="num">
                                      <p:cBhvr>
                                        <p:cTn id="23" dur="1000" fill="hold"/>
                                        <p:tgtEl>
                                          <p:spTgt spid="3074"/>
                                        </p:tgtEl>
                                        <p:attrNameLst>
                                          <p:attrName>ppt_h</p:attrName>
                                        </p:attrNameLst>
                                      </p:cBhvr>
                                      <p:tavLst>
                                        <p:tav tm="0">
                                          <p:val>
                                            <p:fltVal val="0"/>
                                          </p:val>
                                        </p:tav>
                                        <p:tav tm="100000">
                                          <p:val>
                                            <p:strVal val="#ppt_h"/>
                                          </p:val>
                                        </p:tav>
                                      </p:tavLst>
                                    </p:anim>
                                    <p:anim calcmode="lin" valueType="num">
                                      <p:cBhvr>
                                        <p:cTn id="24" dur="1000" fill="hold"/>
                                        <p:tgtEl>
                                          <p:spTgt spid="3074"/>
                                        </p:tgtEl>
                                        <p:attrNameLst>
                                          <p:attrName>style.rotation</p:attrName>
                                        </p:attrNameLst>
                                      </p:cBhvr>
                                      <p:tavLst>
                                        <p:tav tm="0">
                                          <p:val>
                                            <p:fltVal val="90"/>
                                          </p:val>
                                        </p:tav>
                                        <p:tav tm="100000">
                                          <p:val>
                                            <p:fltVal val="0"/>
                                          </p:val>
                                        </p:tav>
                                      </p:tavLst>
                                    </p:anim>
                                    <p:animEffect transition="in" filter="fade">
                                      <p:cBhvr>
                                        <p:cTn id="25" dur="1000"/>
                                        <p:tgtEl>
                                          <p:spTgt spid="3074"/>
                                        </p:tgtEl>
                                      </p:cBhvr>
                                    </p:animEffect>
                                  </p:childTnLst>
                                </p:cTn>
                              </p:par>
                              <p:par>
                                <p:cTn id="26" presetID="3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3"/>
                                        </p:tgtEl>
                                        <p:attrNameLst>
                                          <p:attrName>ppt_y</p:attrName>
                                        </p:attrNameLst>
                                      </p:cBhvr>
                                      <p:tavLst>
                                        <p:tav tm="0">
                                          <p:val>
                                            <p:strVal val="#ppt_y"/>
                                          </p:val>
                                        </p:tav>
                                        <p:tav tm="100000">
                                          <p:val>
                                            <p:strVal val="#ppt_y"/>
                                          </p:val>
                                        </p:tav>
                                      </p:tavLst>
                                    </p:anim>
                                    <p:anim calcmode="lin" valueType="num">
                                      <p:cBhvr>
                                        <p:cTn id="9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9"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5" name="Picture 5"/>
          <p:cNvPicPr>
            <a:picLocks noChangeAspect="1" noChangeArrowheads="1"/>
          </p:cNvPicPr>
          <p:nvPr/>
        </p:nvPicPr>
        <p:blipFill>
          <a:blip r:embed="rId3"/>
          <a:srcRect/>
          <a:stretch>
            <a:fillRect/>
          </a:stretch>
        </p:blipFill>
        <p:spPr bwMode="auto">
          <a:xfrm>
            <a:off x="7465391" y="1298581"/>
            <a:ext cx="2845829" cy="1809149"/>
          </a:xfrm>
          <a:prstGeom prst="rect">
            <a:avLst/>
          </a:prstGeom>
          <a:noFill/>
          <a:ln w="9525">
            <a:noFill/>
            <a:miter lim="800000"/>
            <a:headEnd/>
            <a:tailEnd/>
          </a:ln>
          <a:effectLst/>
        </p:spPr>
      </p:pic>
      <p:sp>
        <p:nvSpPr>
          <p:cNvPr id="6" name="TextBox 5"/>
          <p:cNvSpPr txBox="1"/>
          <p:nvPr/>
        </p:nvSpPr>
        <p:spPr>
          <a:xfrm>
            <a:off x="1524000" y="3126340"/>
            <a:ext cx="2540000" cy="461665"/>
          </a:xfrm>
          <a:prstGeom prst="rect">
            <a:avLst/>
          </a:prstGeom>
          <a:blipFill>
            <a:blip r:embed="rId4"/>
            <a:tile tx="0" ty="0" sx="100000" sy="100000" flip="none" algn="tl"/>
          </a:blipFill>
          <a:ln w="28575">
            <a:solidFill>
              <a:schemeClr val="tx1"/>
            </a:solidFill>
          </a:ln>
        </p:spPr>
        <p:txBody>
          <a:bodyPr wrap="square" rtlCol="1">
            <a:spAutoFit/>
          </a:bodyPr>
          <a:lstStyle/>
          <a:p>
            <a:pPr algn="ctr"/>
            <a:r>
              <a:rPr lang="en-US" sz="2400" b="1" dirty="0" err="1" smtClean="0">
                <a:latin typeface="NikoshBAN" pitchFamily="2" charset="0"/>
                <a:cs typeface="NikoshBAN" pitchFamily="2" charset="0"/>
              </a:rPr>
              <a:t>আল-কোরআন</a:t>
            </a:r>
            <a:endParaRPr lang="ar-SA" sz="2400" b="1" dirty="0">
              <a:latin typeface="NikoshBAN" pitchFamily="2" charset="0"/>
            </a:endParaRPr>
          </a:p>
        </p:txBody>
      </p:sp>
      <p:sp>
        <p:nvSpPr>
          <p:cNvPr id="7" name="TextBox 6"/>
          <p:cNvSpPr txBox="1"/>
          <p:nvPr/>
        </p:nvSpPr>
        <p:spPr>
          <a:xfrm>
            <a:off x="7712713" y="3134381"/>
            <a:ext cx="1837688" cy="461665"/>
          </a:xfrm>
          <a:prstGeom prst="rect">
            <a:avLst/>
          </a:prstGeom>
          <a:blipFill>
            <a:blip r:embed="rId4"/>
            <a:tile tx="0" ty="0" sx="100000" sy="100000" flip="none" algn="tl"/>
          </a:blipFill>
          <a:ln w="28575">
            <a:solidFill>
              <a:srgbClr val="7030A0"/>
            </a:solidFill>
          </a:ln>
        </p:spPr>
        <p:txBody>
          <a:bodyPr wrap="square" rtlCol="1">
            <a:spAutoFit/>
          </a:bodyPr>
          <a:lstStyle/>
          <a:p>
            <a:pPr algn="ctr"/>
            <a:r>
              <a:rPr lang="en-US" sz="2400" b="1" dirty="0" err="1" smtClean="0">
                <a:latin typeface="NikoshBAN" pitchFamily="2" charset="0"/>
                <a:cs typeface="NikoshBAN" pitchFamily="2" charset="0"/>
              </a:rPr>
              <a:t>আল-হাদীস</a:t>
            </a:r>
            <a:endParaRPr lang="ar-SA" sz="2400" b="1" dirty="0">
              <a:latin typeface="NikoshBAN" pitchFamily="2" charset="0"/>
            </a:endParaRPr>
          </a:p>
        </p:txBody>
      </p:sp>
      <p:pic>
        <p:nvPicPr>
          <p:cNvPr id="2050" name="Picture 2" descr="C:\Users\Computer City\Pictures\ইসলামি কালিওগ্রাফি\15337579_437035470018499_978627572304420709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1" y="3635929"/>
            <a:ext cx="2798580" cy="23508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mputer City\Pictures\ইসলামি কালিওগ্রাফি\18486183_1304589129656039_5269581270244235459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952" y="3710436"/>
            <a:ext cx="2942405" cy="21569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mputer City\Pictures\ইসলামি কালিওগ্রাফি\FB_IMG_1499608422298.jpg"/>
          <p:cNvPicPr>
            <a:picLocks noChangeAspect="1" noChangeArrowheads="1"/>
          </p:cNvPicPr>
          <p:nvPr/>
        </p:nvPicPr>
        <p:blipFill rotWithShape="1">
          <a:blip r:embed="rId7">
            <a:extLst>
              <a:ext uri="{28A0092B-C50C-407E-A947-70E740481C1C}">
                <a14:useLocalDpi xmlns:a14="http://schemas.microsoft.com/office/drawing/2010/main" val="0"/>
              </a:ext>
            </a:extLst>
          </a:blip>
          <a:srcRect l="23603" r="26829" b="20535"/>
          <a:stretch/>
        </p:blipFill>
        <p:spPr bwMode="auto">
          <a:xfrm>
            <a:off x="9578358" y="3712128"/>
            <a:ext cx="2064775" cy="21552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omputer City\Pictures\BLOK POST\18486051_127430244483746_4398584097446476223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9630" y="3649559"/>
            <a:ext cx="3038135" cy="2272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1474" t="6040" r="13268" b="6040"/>
          <a:stretch/>
        </p:blipFill>
        <p:spPr>
          <a:xfrm>
            <a:off x="1301138" y="1295400"/>
            <a:ext cx="3133828" cy="181233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pic>
      <p:sp>
        <p:nvSpPr>
          <p:cNvPr id="2" name="Rectangle 1"/>
          <p:cNvSpPr/>
          <p:nvPr/>
        </p:nvSpPr>
        <p:spPr>
          <a:xfrm>
            <a:off x="426136" y="710626"/>
            <a:ext cx="5166799" cy="584775"/>
          </a:xfrm>
          <a:prstGeom prst="rect">
            <a:avLst/>
          </a:prstGeom>
        </p:spPr>
        <p:txBody>
          <a:bodyPr wrap="none">
            <a:spAutoFit/>
          </a:bodyPr>
          <a:lstStyle/>
          <a:p>
            <a:r>
              <a:rPr lang="bn-BD" sz="3200" b="1" dirty="0">
                <a:ln w="11430"/>
                <a:effectLst>
                  <a:outerShdw blurRad="50800" dist="39000" dir="5460000" algn="tl">
                    <a:srgbClr val="000000">
                      <a:alpha val="38000"/>
                    </a:srgbClr>
                  </a:outerShdw>
                </a:effectLst>
                <a:latin typeface="NikoshBAN" pitchFamily="2" charset="0"/>
                <a:cs typeface="NikoshBAN" pitchFamily="2" charset="0"/>
              </a:rPr>
              <a:t>তোমাদের কাছে দুটি জিনিস রেখে যাচ্ছি </a:t>
            </a:r>
            <a:endParaRPr lang="en-US" sz="3200" dirty="0"/>
          </a:p>
        </p:txBody>
      </p:sp>
      <p:sp>
        <p:nvSpPr>
          <p:cNvPr id="8" name="Left-Right Arrow 7"/>
          <p:cNvSpPr/>
          <p:nvPr/>
        </p:nvSpPr>
        <p:spPr>
          <a:xfrm>
            <a:off x="4523410" y="1752600"/>
            <a:ext cx="2893391" cy="685800"/>
          </a:xfrm>
          <a:prstGeom prst="leftRightArrow">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5471" y="6019800"/>
            <a:ext cx="11684000" cy="523220"/>
          </a:xfrm>
          <a:prstGeom prst="rect">
            <a:avLst/>
          </a:prstGeom>
        </p:spPr>
        <p:txBody>
          <a:bodyPr wrap="square">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এ দুটি যতদিন আঁকড়ে ধরবে থাকবে ততদিন তোমরা বিপদগামী হবেনা। </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95164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p:cTn id="45" dur="500" fill="hold"/>
                                        <p:tgtEl>
                                          <p:spTgt spid="2050"/>
                                        </p:tgtEl>
                                        <p:attrNameLst>
                                          <p:attrName>ppt_w</p:attrName>
                                        </p:attrNameLst>
                                      </p:cBhvr>
                                      <p:tavLst>
                                        <p:tav tm="0">
                                          <p:val>
                                            <p:fltVal val="0"/>
                                          </p:val>
                                        </p:tav>
                                        <p:tav tm="100000">
                                          <p:val>
                                            <p:strVal val="#ppt_w"/>
                                          </p:val>
                                        </p:tav>
                                      </p:tavLst>
                                    </p:anim>
                                    <p:anim calcmode="lin" valueType="num">
                                      <p:cBhvr>
                                        <p:cTn id="46" dur="500" fill="hold"/>
                                        <p:tgtEl>
                                          <p:spTgt spid="2050"/>
                                        </p:tgtEl>
                                        <p:attrNameLst>
                                          <p:attrName>ppt_h</p:attrName>
                                        </p:attrNameLst>
                                      </p:cBhvr>
                                      <p:tavLst>
                                        <p:tav tm="0">
                                          <p:val>
                                            <p:fltVal val="0"/>
                                          </p:val>
                                        </p:tav>
                                        <p:tav tm="100000">
                                          <p:val>
                                            <p:strVal val="#ppt_h"/>
                                          </p:val>
                                        </p:tav>
                                      </p:tavLst>
                                    </p:anim>
                                    <p:animEffect transition="in" filter="fade">
                                      <p:cBhvr>
                                        <p:cTn id="47" dur="500"/>
                                        <p:tgtEl>
                                          <p:spTgt spid="2050"/>
                                        </p:tgtEl>
                                      </p:cBhvr>
                                    </p:animEffect>
                                  </p:childTnLst>
                                </p:cTn>
                              </p:par>
                              <p:par>
                                <p:cTn id="48" presetID="53" presetClass="entr" presetSubtype="16" fill="hold" nodeType="withEffect">
                                  <p:stCondLst>
                                    <p:cond delay="0"/>
                                  </p:stCondLst>
                                  <p:childTnLst>
                                    <p:set>
                                      <p:cBhvr>
                                        <p:cTn id="49" dur="1" fill="hold">
                                          <p:stCondLst>
                                            <p:cond delay="0"/>
                                          </p:stCondLst>
                                        </p:cTn>
                                        <p:tgtEl>
                                          <p:spTgt spid="2053"/>
                                        </p:tgtEl>
                                        <p:attrNameLst>
                                          <p:attrName>style.visibility</p:attrName>
                                        </p:attrNameLst>
                                      </p:cBhvr>
                                      <p:to>
                                        <p:strVal val="visible"/>
                                      </p:to>
                                    </p:set>
                                    <p:anim calcmode="lin" valueType="num">
                                      <p:cBhvr>
                                        <p:cTn id="50" dur="500" fill="hold"/>
                                        <p:tgtEl>
                                          <p:spTgt spid="2053"/>
                                        </p:tgtEl>
                                        <p:attrNameLst>
                                          <p:attrName>ppt_w</p:attrName>
                                        </p:attrNameLst>
                                      </p:cBhvr>
                                      <p:tavLst>
                                        <p:tav tm="0">
                                          <p:val>
                                            <p:fltVal val="0"/>
                                          </p:val>
                                        </p:tav>
                                        <p:tav tm="100000">
                                          <p:val>
                                            <p:strVal val="#ppt_w"/>
                                          </p:val>
                                        </p:tav>
                                      </p:tavLst>
                                    </p:anim>
                                    <p:anim calcmode="lin" valueType="num">
                                      <p:cBhvr>
                                        <p:cTn id="51" dur="500" fill="hold"/>
                                        <p:tgtEl>
                                          <p:spTgt spid="2053"/>
                                        </p:tgtEl>
                                        <p:attrNameLst>
                                          <p:attrName>ppt_h</p:attrName>
                                        </p:attrNameLst>
                                      </p:cBhvr>
                                      <p:tavLst>
                                        <p:tav tm="0">
                                          <p:val>
                                            <p:fltVal val="0"/>
                                          </p:val>
                                        </p:tav>
                                        <p:tav tm="100000">
                                          <p:val>
                                            <p:strVal val="#ppt_h"/>
                                          </p:val>
                                        </p:tav>
                                      </p:tavLst>
                                    </p:anim>
                                    <p:animEffect transition="in" filter="fade">
                                      <p:cBhvr>
                                        <p:cTn id="52" dur="500"/>
                                        <p:tgtEl>
                                          <p:spTgt spid="2053"/>
                                        </p:tgtEl>
                                      </p:cBhvr>
                                    </p:animEffect>
                                  </p:childTnLst>
                                </p:cTn>
                              </p:par>
                              <p:par>
                                <p:cTn id="53" presetID="53" presetClass="entr" presetSubtype="16" fill="hold" nodeType="withEffect">
                                  <p:stCondLst>
                                    <p:cond delay="0"/>
                                  </p:stCondLst>
                                  <p:childTnLst>
                                    <p:set>
                                      <p:cBhvr>
                                        <p:cTn id="54" dur="1" fill="hold">
                                          <p:stCondLst>
                                            <p:cond delay="0"/>
                                          </p:stCondLst>
                                        </p:cTn>
                                        <p:tgtEl>
                                          <p:spTgt spid="2051"/>
                                        </p:tgtEl>
                                        <p:attrNameLst>
                                          <p:attrName>style.visibility</p:attrName>
                                        </p:attrNameLst>
                                      </p:cBhvr>
                                      <p:to>
                                        <p:strVal val="visible"/>
                                      </p:to>
                                    </p:set>
                                    <p:anim calcmode="lin" valueType="num">
                                      <p:cBhvr>
                                        <p:cTn id="55" dur="500" fill="hold"/>
                                        <p:tgtEl>
                                          <p:spTgt spid="2051"/>
                                        </p:tgtEl>
                                        <p:attrNameLst>
                                          <p:attrName>ppt_w</p:attrName>
                                        </p:attrNameLst>
                                      </p:cBhvr>
                                      <p:tavLst>
                                        <p:tav tm="0">
                                          <p:val>
                                            <p:fltVal val="0"/>
                                          </p:val>
                                        </p:tav>
                                        <p:tav tm="100000">
                                          <p:val>
                                            <p:strVal val="#ppt_w"/>
                                          </p:val>
                                        </p:tav>
                                      </p:tavLst>
                                    </p:anim>
                                    <p:anim calcmode="lin" valueType="num">
                                      <p:cBhvr>
                                        <p:cTn id="56" dur="500" fill="hold"/>
                                        <p:tgtEl>
                                          <p:spTgt spid="2051"/>
                                        </p:tgtEl>
                                        <p:attrNameLst>
                                          <p:attrName>ppt_h</p:attrName>
                                        </p:attrNameLst>
                                      </p:cBhvr>
                                      <p:tavLst>
                                        <p:tav tm="0">
                                          <p:val>
                                            <p:fltVal val="0"/>
                                          </p:val>
                                        </p:tav>
                                        <p:tav tm="100000">
                                          <p:val>
                                            <p:strVal val="#ppt_h"/>
                                          </p:val>
                                        </p:tav>
                                      </p:tavLst>
                                    </p:anim>
                                    <p:animEffect transition="in" filter="fade">
                                      <p:cBhvr>
                                        <p:cTn id="57" dur="500"/>
                                        <p:tgtEl>
                                          <p:spTgt spid="2051"/>
                                        </p:tgtEl>
                                      </p:cBhvr>
                                    </p:animEffect>
                                  </p:childTnLst>
                                </p:cTn>
                              </p:par>
                              <p:par>
                                <p:cTn id="58" presetID="53" presetClass="entr" presetSubtype="16"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 calcmode="lin" valueType="num">
                                      <p:cBhvr>
                                        <p:cTn id="60" dur="500" fill="hold"/>
                                        <p:tgtEl>
                                          <p:spTgt spid="2052"/>
                                        </p:tgtEl>
                                        <p:attrNameLst>
                                          <p:attrName>ppt_w</p:attrName>
                                        </p:attrNameLst>
                                      </p:cBhvr>
                                      <p:tavLst>
                                        <p:tav tm="0">
                                          <p:val>
                                            <p:fltVal val="0"/>
                                          </p:val>
                                        </p:tav>
                                        <p:tav tm="100000">
                                          <p:val>
                                            <p:strVal val="#ppt_w"/>
                                          </p:val>
                                        </p:tav>
                                      </p:tavLst>
                                    </p:anim>
                                    <p:anim calcmode="lin" valueType="num">
                                      <p:cBhvr>
                                        <p:cTn id="61" dur="500" fill="hold"/>
                                        <p:tgtEl>
                                          <p:spTgt spid="2052"/>
                                        </p:tgtEl>
                                        <p:attrNameLst>
                                          <p:attrName>ppt_h</p:attrName>
                                        </p:attrNameLst>
                                      </p:cBhvr>
                                      <p:tavLst>
                                        <p:tav tm="0">
                                          <p:val>
                                            <p:fltVal val="0"/>
                                          </p:val>
                                        </p:tav>
                                        <p:tav tm="100000">
                                          <p:val>
                                            <p:strVal val="#ppt_h"/>
                                          </p:val>
                                        </p:tav>
                                      </p:tavLst>
                                    </p:anim>
                                    <p:animEffect transition="in" filter="fade">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8"/>
                                        </p:tgtEl>
                                        <p:attrNameLst>
                                          <p:attrName>ppt_y</p:attrName>
                                        </p:attrNameLst>
                                      </p:cBhvr>
                                      <p:tavLst>
                                        <p:tav tm="0">
                                          <p:val>
                                            <p:strVal val="#ppt_y"/>
                                          </p:val>
                                        </p:tav>
                                        <p:tav tm="100000">
                                          <p:val>
                                            <p:strVal val="#ppt_y"/>
                                          </p:val>
                                        </p:tav>
                                      </p:tavLst>
                                    </p:anim>
                                    <p:anim calcmode="lin" valueType="num">
                                      <p:cBhvr>
                                        <p:cTn id="6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8"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0" y="228601"/>
            <a:ext cx="4424312"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বিদায় হজ্জের ভাষণ   </a:t>
            </a:r>
            <a:endParaRPr lang="en-US" sz="1100" b="1" dirty="0">
              <a:latin typeface="NikoshBAN" pitchFamily="2" charset="0"/>
              <a:cs typeface="NikoshBAN" pitchFamily="2" charset="0"/>
            </a:endParaRPr>
          </a:p>
        </p:txBody>
      </p:sp>
      <p:pic>
        <p:nvPicPr>
          <p:cNvPr id="4" name="Picture 3" descr="C:\Users\acer\Desktop\ইমেজ\মহানবি সঃ\NAM MUBARA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104" y="1318910"/>
            <a:ext cx="4064000" cy="1939636"/>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4" descr="D:\download-1-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157" y="1191105"/>
            <a:ext cx="3883844" cy="2047776"/>
          </a:xfrm>
          <a:prstGeom prst="rect">
            <a:avLst/>
          </a:prstGeom>
          <a:extLst/>
        </p:spPr>
        <p:style>
          <a:lnRef idx="2">
            <a:schemeClr val="dk1">
              <a:shade val="50000"/>
            </a:schemeClr>
          </a:lnRef>
          <a:fillRef idx="1">
            <a:schemeClr val="dk1"/>
          </a:fillRef>
          <a:effectRef idx="0">
            <a:schemeClr val="dk1"/>
          </a:effectRef>
          <a:fontRef idx="minor">
            <a:schemeClr val="lt1"/>
          </a:fontRef>
        </p:style>
      </p:pic>
      <p:sp>
        <p:nvSpPr>
          <p:cNvPr id="6" name="Rectangle 5"/>
          <p:cNvSpPr/>
          <p:nvPr/>
        </p:nvSpPr>
        <p:spPr>
          <a:xfrm>
            <a:off x="78659" y="980252"/>
            <a:ext cx="3621445" cy="954107"/>
          </a:xfrm>
          <a:prstGeom prst="rect">
            <a:avLst/>
          </a:prstGeom>
          <a:solidFill>
            <a:schemeClr val="accent2">
              <a:lumMod val="40000"/>
              <a:lumOff val="60000"/>
            </a:schemeClr>
          </a:solidFill>
        </p:spPr>
        <p:txBody>
          <a:bodyPr wrap="square">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১১. আমিই শেষনবী আমার পর কোনো নবী আসবেনা ।</a:t>
            </a:r>
            <a:endParaRPr lang="bn-BD" sz="28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noChangeArrowheads="1"/>
          </p:cNvPicPr>
          <p:nvPr/>
        </p:nvPicPr>
        <p:blipFill>
          <a:blip r:embed="rId5"/>
          <a:srcRect/>
          <a:stretch>
            <a:fillRect/>
          </a:stretch>
        </p:blipFill>
        <p:spPr bwMode="auto">
          <a:xfrm>
            <a:off x="4074769" y="3512574"/>
            <a:ext cx="4019520" cy="2798126"/>
          </a:xfrm>
          <a:prstGeom prst="rect">
            <a:avLst/>
          </a:prstGeom>
          <a:noFill/>
          <a:ln w="28575">
            <a:solidFill>
              <a:srgbClr val="7030A0"/>
            </a:solidFill>
            <a:miter lim="800000"/>
            <a:headEnd/>
            <a:tailEnd/>
          </a:ln>
          <a:effectLst/>
        </p:spPr>
      </p:pic>
      <p:pic>
        <p:nvPicPr>
          <p:cNvPr id="8" name="Picture 2"/>
          <p:cNvPicPr>
            <a:picLocks noChangeAspect="1" noChangeArrowheads="1"/>
          </p:cNvPicPr>
          <p:nvPr/>
        </p:nvPicPr>
        <p:blipFill>
          <a:blip r:embed="rId6"/>
          <a:srcRect/>
          <a:stretch>
            <a:fillRect/>
          </a:stretch>
        </p:blipFill>
        <p:spPr bwMode="auto">
          <a:xfrm>
            <a:off x="304800" y="3537198"/>
            <a:ext cx="3748139" cy="2780919"/>
          </a:xfrm>
          <a:prstGeom prst="rect">
            <a:avLst/>
          </a:prstGeom>
          <a:noFill/>
          <a:ln w="38100">
            <a:solidFill>
              <a:srgbClr val="7030A0"/>
            </a:solidFill>
            <a:miter lim="800000"/>
            <a:headEnd/>
            <a:tailEnd/>
          </a:ln>
          <a:effectLst/>
        </p:spPr>
      </p:pic>
      <p:sp>
        <p:nvSpPr>
          <p:cNvPr id="9" name="Rectangle 8"/>
          <p:cNvSpPr/>
          <p:nvPr/>
        </p:nvSpPr>
        <p:spPr>
          <a:xfrm>
            <a:off x="8401665" y="4219139"/>
            <a:ext cx="3516671" cy="1077218"/>
          </a:xfrm>
          <a:prstGeom prst="rect">
            <a:avLst/>
          </a:prstGeom>
          <a:solidFill>
            <a:schemeClr val="accent5">
              <a:lumMod val="40000"/>
              <a:lumOff val="60000"/>
            </a:schemeClr>
          </a:solidFill>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১২. </a:t>
            </a:r>
            <a:r>
              <a:rPr lang="en-US" sz="3200" b="1" dirty="0" err="1" smtClean="0">
                <a:latin typeface="NikoshBAN" pitchFamily="2" charset="0"/>
                <a:cs typeface="NikoshBAN" pitchFamily="2" charset="0"/>
              </a:rPr>
              <a:t>অনুপস্থিতদের</a:t>
            </a:r>
            <a:r>
              <a:rPr lang="en-US" sz="3200" b="1" dirty="0" smtClean="0">
                <a:latin typeface="NikoshBAN" pitchFamily="2" charset="0"/>
                <a:cs typeface="NikoshBAN" pitchFamily="2" charset="0"/>
              </a:rPr>
              <a:t> </a:t>
            </a:r>
            <a:r>
              <a:rPr lang="en-US" sz="3200" b="1" dirty="0" err="1">
                <a:latin typeface="NikoshBAN" pitchFamily="2" charset="0"/>
                <a:cs typeface="NikoshBAN" pitchFamily="2" charset="0"/>
              </a:rPr>
              <a:t>মাঝে</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আমার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বাণী</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পৌছিয়ে</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দাও</a:t>
            </a:r>
            <a:r>
              <a:rPr lang="en-US" sz="3200" b="1" dirty="0" smtClean="0">
                <a:latin typeface="NikoshBAN" pitchFamily="2" charset="0"/>
                <a:cs typeface="NikoshBAN" pitchFamily="2" charset="0"/>
              </a:rPr>
              <a:t>।</a:t>
            </a:r>
            <a:endParaRPr lang="ar-SA" sz="3200" b="1" dirty="0">
              <a:latin typeface="NikoshBAN" pitchFamily="2" charset="0"/>
            </a:endParaRPr>
          </a:p>
        </p:txBody>
      </p:sp>
    </p:spTree>
    <p:extLst>
      <p:ext uri="{BB962C8B-B14F-4D97-AF65-F5344CB8AC3E}">
        <p14:creationId xmlns:p14="http://schemas.microsoft.com/office/powerpoint/2010/main" val="3083438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3" name="Picture 2" descr="WATCH LIVE HAJJ FROM SAUDI ARABIA HD QUALITY TELECAST.jpg"/>
          <p:cNvPicPr>
            <a:picLocks noChangeAspect="1"/>
          </p:cNvPicPr>
          <p:nvPr/>
        </p:nvPicPr>
        <p:blipFill>
          <a:blip r:embed="rId3" cstate="print"/>
          <a:stretch>
            <a:fillRect/>
          </a:stretch>
        </p:blipFill>
        <p:spPr>
          <a:xfrm>
            <a:off x="203200" y="232298"/>
            <a:ext cx="11785600" cy="6473302"/>
          </a:xfrm>
          <a:prstGeom prst="rect">
            <a:avLst/>
          </a:prstGeom>
          <a:ln w="19050">
            <a:solidFill>
              <a:schemeClr val="accent3">
                <a:lumMod val="75000"/>
              </a:schemeClr>
            </a:solidFill>
          </a:ln>
        </p:spPr>
      </p:pic>
      <p:sp>
        <p:nvSpPr>
          <p:cNvPr id="4" name="Rectangle 3"/>
          <p:cNvSpPr/>
          <p:nvPr/>
        </p:nvSpPr>
        <p:spPr>
          <a:xfrm>
            <a:off x="655997" y="2057401"/>
            <a:ext cx="3611203" cy="37702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3900" b="1" dirty="0" err="1">
                <a:ln w="11430"/>
                <a:solidFill>
                  <a:schemeClr val="accent2">
                    <a:lumMod val="50000"/>
                  </a:schemeClr>
                </a:solidFill>
                <a:effectLst>
                  <a:outerShdw blurRad="50800" dist="39000" dir="5460000" algn="tl">
                    <a:srgbClr val="000000">
                      <a:alpha val="38000"/>
                    </a:srgbClr>
                  </a:outerShdw>
                </a:effectLst>
                <a:latin typeface="NikoshBAN" pitchFamily="2" charset="0"/>
                <a:cs typeface="NikoshBAN" pitchFamily="2" charset="0"/>
              </a:rPr>
              <a:t>স্বা</a:t>
            </a:r>
            <a:endParaRPr lang="en-US" sz="3600" b="1" dirty="0">
              <a:ln w="11430"/>
              <a:solidFill>
                <a:schemeClr val="accent2">
                  <a:lumMod val="50000"/>
                </a:schemeClr>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Rectangle 4"/>
          <p:cNvSpPr/>
          <p:nvPr/>
        </p:nvSpPr>
        <p:spPr>
          <a:xfrm>
            <a:off x="3991095" y="2059851"/>
            <a:ext cx="1596912" cy="377026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39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গ</a:t>
            </a:r>
            <a:endParaRPr lang="en-US" sz="36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6351603" y="2200277"/>
            <a:ext cx="1911101" cy="377026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3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ত</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Rectangle 6"/>
          <p:cNvSpPr/>
          <p:nvPr/>
        </p:nvSpPr>
        <p:spPr>
          <a:xfrm>
            <a:off x="9359113" y="2196604"/>
            <a:ext cx="1758815" cy="377026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3900" b="1" dirty="0">
                <a:ln w="11430"/>
                <a:solidFill>
                  <a:srgbClr val="009900"/>
                </a:solidFill>
                <a:effectLst>
                  <a:outerShdw blurRad="50800" dist="39000" dir="5460000" algn="tl">
                    <a:srgbClr val="000000">
                      <a:alpha val="38000"/>
                    </a:srgbClr>
                  </a:outerShdw>
                </a:effectLst>
                <a:latin typeface="NikoshBAN" pitchFamily="2" charset="0"/>
                <a:cs typeface="NikoshBAN" pitchFamily="2" charset="0"/>
              </a:rPr>
              <a:t>ম</a:t>
            </a:r>
            <a:endParaRPr lang="en-US" sz="3600" b="1" dirty="0">
              <a:ln w="11430"/>
              <a:solidFill>
                <a:srgbClr val="0099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44230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fltVal val="0"/>
                                          </p:val>
                                        </p:tav>
                                        <p:tav tm="100000">
                                          <p:val>
                                            <p:strVal val="#ppt_w"/>
                                          </p:val>
                                        </p:tav>
                                      </p:tavLst>
                                    </p:anim>
                                    <p:anim calcmode="lin" valueType="num">
                                      <p:cBhvr>
                                        <p:cTn id="12" dur="30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ppt_w</p:attrName>
                                        </p:attrNameLst>
                                      </p:cBhvr>
                                      <p:tavLst>
                                        <p:tav tm="0">
                                          <p:val>
                                            <p:fltVal val="0"/>
                                          </p:val>
                                        </p:tav>
                                        <p:tav tm="100000">
                                          <p:val>
                                            <p:strVal val="#ppt_w"/>
                                          </p:val>
                                        </p:tav>
                                      </p:tavLst>
                                    </p:anim>
                                    <p:anim calcmode="lin" valueType="num">
                                      <p:cBhvr>
                                        <p:cTn id="16" dur="30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 calcmode="lin" valueType="num">
                                      <p:cBhvr>
                                        <p:cTn id="19" dur="3000" fill="hold"/>
                                        <p:tgtEl>
                                          <p:spTgt spid="7"/>
                                        </p:tgtEl>
                                        <p:attrNameLst>
                                          <p:attrName>ppt_w</p:attrName>
                                        </p:attrNameLst>
                                      </p:cBhvr>
                                      <p:tavLst>
                                        <p:tav tm="0">
                                          <p:val>
                                            <p:fltVal val="0"/>
                                          </p:val>
                                        </p:tav>
                                        <p:tav tm="100000">
                                          <p:val>
                                            <p:strVal val="#ppt_w"/>
                                          </p:val>
                                        </p:tav>
                                      </p:tavLst>
                                    </p:anim>
                                    <p:anim calcmode="lin" valueType="num">
                                      <p:cBhvr>
                                        <p:cTn id="20" dur="3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mph" presetSubtype="0" repeatCount="indefinite" fill="hold" grpId="0" nodeType="clickEffect">
                                  <p:stCondLst>
                                    <p:cond delay="0"/>
                                  </p:stCondLst>
                                  <p:iterate type="lt">
                                    <p:tmPct val="10000"/>
                                  </p:iterate>
                                  <p:childTnLst>
                                    <p:animMotion origin="layout" path="M 1.66667E-6 -2.96296E-6 L 1.66667E-6 -0.07222 " pathEditMode="relative" rAng="0" ptsTypes="AA">
                                      <p:cBhvr>
                                        <p:cTn id="24" dur="1500" accel="50000" decel="50000" autoRev="1" fill="hold">
                                          <p:stCondLst>
                                            <p:cond delay="0"/>
                                          </p:stCondLst>
                                        </p:cTn>
                                        <p:tgtEl>
                                          <p:spTgt spid="4"/>
                                        </p:tgtEl>
                                        <p:attrNameLst>
                                          <p:attrName>ppt_x</p:attrName>
                                          <p:attrName>ppt_y</p:attrName>
                                        </p:attrNameLst>
                                      </p:cBhvr>
                                      <p:rCtr x="0" y="-3611"/>
                                    </p:animMotion>
                                    <p:animRot by="1500000">
                                      <p:cBhvr>
                                        <p:cTn id="25" dur="750" fill="hold">
                                          <p:stCondLst>
                                            <p:cond delay="0"/>
                                          </p:stCondLst>
                                        </p:cTn>
                                        <p:tgtEl>
                                          <p:spTgt spid="4"/>
                                        </p:tgtEl>
                                        <p:attrNameLst>
                                          <p:attrName>r</p:attrName>
                                        </p:attrNameLst>
                                      </p:cBhvr>
                                    </p:animRot>
                                    <p:animRot by="-1500000">
                                      <p:cBhvr>
                                        <p:cTn id="26" dur="750" fill="hold">
                                          <p:stCondLst>
                                            <p:cond delay="750"/>
                                          </p:stCondLst>
                                        </p:cTn>
                                        <p:tgtEl>
                                          <p:spTgt spid="4"/>
                                        </p:tgtEl>
                                        <p:attrNameLst>
                                          <p:attrName>r</p:attrName>
                                        </p:attrNameLst>
                                      </p:cBhvr>
                                    </p:animRot>
                                    <p:animRot by="-1500000">
                                      <p:cBhvr>
                                        <p:cTn id="27" dur="750" fill="hold">
                                          <p:stCondLst>
                                            <p:cond delay="1500"/>
                                          </p:stCondLst>
                                        </p:cTn>
                                        <p:tgtEl>
                                          <p:spTgt spid="4"/>
                                        </p:tgtEl>
                                        <p:attrNameLst>
                                          <p:attrName>r</p:attrName>
                                        </p:attrNameLst>
                                      </p:cBhvr>
                                    </p:animRot>
                                    <p:animRot by="1500000">
                                      <p:cBhvr>
                                        <p:cTn id="28" dur="750" fill="hold">
                                          <p:stCondLst>
                                            <p:cond delay="2250"/>
                                          </p:stCondLst>
                                        </p:cTn>
                                        <p:tgtEl>
                                          <p:spTgt spid="4"/>
                                        </p:tgtEl>
                                        <p:attrNameLst>
                                          <p:attrName>r</p:attrName>
                                        </p:attrNameLst>
                                      </p:cBhvr>
                                    </p:animRot>
                                  </p:childTnLst>
                                </p:cTn>
                              </p:par>
                              <p:par>
                                <p:cTn id="29" presetID="34" presetClass="emph" presetSubtype="0" repeatCount="indefinite" fill="hold" grpId="0" nodeType="withEffect">
                                  <p:stCondLst>
                                    <p:cond delay="0"/>
                                  </p:stCondLst>
                                  <p:iterate type="lt">
                                    <p:tmPct val="10000"/>
                                  </p:iterate>
                                  <p:childTnLst>
                                    <p:animMotion origin="layout" path="M -2.22222E-6 -4.44444E-6 L -2.22222E-6 -0.07222 " pathEditMode="relative" rAng="0" ptsTypes="AA">
                                      <p:cBhvr>
                                        <p:cTn id="30" dur="1500" accel="50000" decel="50000" autoRev="1" fill="hold">
                                          <p:stCondLst>
                                            <p:cond delay="0"/>
                                          </p:stCondLst>
                                        </p:cTn>
                                        <p:tgtEl>
                                          <p:spTgt spid="5"/>
                                        </p:tgtEl>
                                        <p:attrNameLst>
                                          <p:attrName>ppt_x</p:attrName>
                                          <p:attrName>ppt_y</p:attrName>
                                        </p:attrNameLst>
                                      </p:cBhvr>
                                      <p:rCtr x="0" y="-3611"/>
                                    </p:animMotion>
                                    <p:animRot by="1500000">
                                      <p:cBhvr>
                                        <p:cTn id="31" dur="750" fill="hold">
                                          <p:stCondLst>
                                            <p:cond delay="0"/>
                                          </p:stCondLst>
                                        </p:cTn>
                                        <p:tgtEl>
                                          <p:spTgt spid="5"/>
                                        </p:tgtEl>
                                        <p:attrNameLst>
                                          <p:attrName>r</p:attrName>
                                        </p:attrNameLst>
                                      </p:cBhvr>
                                    </p:animRot>
                                    <p:animRot by="-1500000">
                                      <p:cBhvr>
                                        <p:cTn id="32" dur="750" fill="hold">
                                          <p:stCondLst>
                                            <p:cond delay="750"/>
                                          </p:stCondLst>
                                        </p:cTn>
                                        <p:tgtEl>
                                          <p:spTgt spid="5"/>
                                        </p:tgtEl>
                                        <p:attrNameLst>
                                          <p:attrName>r</p:attrName>
                                        </p:attrNameLst>
                                      </p:cBhvr>
                                    </p:animRot>
                                    <p:animRot by="-1500000">
                                      <p:cBhvr>
                                        <p:cTn id="33" dur="750" fill="hold">
                                          <p:stCondLst>
                                            <p:cond delay="1500"/>
                                          </p:stCondLst>
                                        </p:cTn>
                                        <p:tgtEl>
                                          <p:spTgt spid="5"/>
                                        </p:tgtEl>
                                        <p:attrNameLst>
                                          <p:attrName>r</p:attrName>
                                        </p:attrNameLst>
                                      </p:cBhvr>
                                    </p:animRot>
                                    <p:animRot by="1500000">
                                      <p:cBhvr>
                                        <p:cTn id="34" dur="750" fill="hold">
                                          <p:stCondLst>
                                            <p:cond delay="2250"/>
                                          </p:stCondLst>
                                        </p:cTn>
                                        <p:tgtEl>
                                          <p:spTgt spid="5"/>
                                        </p:tgtEl>
                                        <p:attrNameLst>
                                          <p:attrName>r</p:attrName>
                                        </p:attrNameLst>
                                      </p:cBhvr>
                                    </p:animRot>
                                  </p:childTnLst>
                                </p:cTn>
                              </p:par>
                              <p:par>
                                <p:cTn id="35" presetID="34" presetClass="emph" presetSubtype="0" repeatCount="indefinite" fill="hold" grpId="0" nodeType="withEffect">
                                  <p:stCondLst>
                                    <p:cond delay="0"/>
                                  </p:stCondLst>
                                  <p:iterate type="lt">
                                    <p:tmPct val="10000"/>
                                  </p:iterate>
                                  <p:childTnLst>
                                    <p:animMotion origin="layout" path="M 2.22222E-6 3.7037E-6 L 2.22222E-6 -0.07223 " pathEditMode="relative" rAng="0" ptsTypes="AA">
                                      <p:cBhvr>
                                        <p:cTn id="36" dur="1500" accel="50000" decel="50000" autoRev="1" fill="hold">
                                          <p:stCondLst>
                                            <p:cond delay="0"/>
                                          </p:stCondLst>
                                        </p:cTn>
                                        <p:tgtEl>
                                          <p:spTgt spid="6"/>
                                        </p:tgtEl>
                                        <p:attrNameLst>
                                          <p:attrName>ppt_x</p:attrName>
                                          <p:attrName>ppt_y</p:attrName>
                                        </p:attrNameLst>
                                      </p:cBhvr>
                                      <p:rCtr x="0" y="-3611"/>
                                    </p:animMotion>
                                    <p:animRot by="1500000">
                                      <p:cBhvr>
                                        <p:cTn id="37" dur="750" fill="hold">
                                          <p:stCondLst>
                                            <p:cond delay="0"/>
                                          </p:stCondLst>
                                        </p:cTn>
                                        <p:tgtEl>
                                          <p:spTgt spid="6"/>
                                        </p:tgtEl>
                                        <p:attrNameLst>
                                          <p:attrName>r</p:attrName>
                                        </p:attrNameLst>
                                      </p:cBhvr>
                                    </p:animRot>
                                    <p:animRot by="-1500000">
                                      <p:cBhvr>
                                        <p:cTn id="38" dur="750" fill="hold">
                                          <p:stCondLst>
                                            <p:cond delay="750"/>
                                          </p:stCondLst>
                                        </p:cTn>
                                        <p:tgtEl>
                                          <p:spTgt spid="6"/>
                                        </p:tgtEl>
                                        <p:attrNameLst>
                                          <p:attrName>r</p:attrName>
                                        </p:attrNameLst>
                                      </p:cBhvr>
                                    </p:animRot>
                                    <p:animRot by="-1500000">
                                      <p:cBhvr>
                                        <p:cTn id="39" dur="750" fill="hold">
                                          <p:stCondLst>
                                            <p:cond delay="1500"/>
                                          </p:stCondLst>
                                        </p:cTn>
                                        <p:tgtEl>
                                          <p:spTgt spid="6"/>
                                        </p:tgtEl>
                                        <p:attrNameLst>
                                          <p:attrName>r</p:attrName>
                                        </p:attrNameLst>
                                      </p:cBhvr>
                                    </p:animRot>
                                    <p:animRot by="1500000">
                                      <p:cBhvr>
                                        <p:cTn id="40" dur="750" fill="hold">
                                          <p:stCondLst>
                                            <p:cond delay="2250"/>
                                          </p:stCondLst>
                                        </p:cTn>
                                        <p:tgtEl>
                                          <p:spTgt spid="6"/>
                                        </p:tgtEl>
                                        <p:attrNameLst>
                                          <p:attrName>r</p:attrName>
                                        </p:attrNameLst>
                                      </p:cBhvr>
                                    </p:animRot>
                                  </p:childTnLst>
                                </p:cTn>
                              </p:par>
                              <p:par>
                                <p:cTn id="41" presetID="34" presetClass="emph" presetSubtype="0" repeatCount="indefinite" fill="hold" grpId="0" nodeType="withEffect">
                                  <p:stCondLst>
                                    <p:cond delay="0"/>
                                  </p:stCondLst>
                                  <p:iterate type="lt">
                                    <p:tmPct val="10000"/>
                                  </p:iterate>
                                  <p:childTnLst>
                                    <p:animMotion origin="layout" path="M 0 -1.85185E-6 L 0 -0.07222 " pathEditMode="relative" rAng="0" ptsTypes="AA">
                                      <p:cBhvr>
                                        <p:cTn id="42" dur="1500" accel="50000" decel="50000" autoRev="1" fill="hold">
                                          <p:stCondLst>
                                            <p:cond delay="0"/>
                                          </p:stCondLst>
                                        </p:cTn>
                                        <p:tgtEl>
                                          <p:spTgt spid="7"/>
                                        </p:tgtEl>
                                        <p:attrNameLst>
                                          <p:attrName>ppt_x</p:attrName>
                                          <p:attrName>ppt_y</p:attrName>
                                        </p:attrNameLst>
                                      </p:cBhvr>
                                      <p:rCtr x="0" y="-3611"/>
                                    </p:animMotion>
                                    <p:animRot by="1500000">
                                      <p:cBhvr>
                                        <p:cTn id="43" dur="750" fill="hold">
                                          <p:stCondLst>
                                            <p:cond delay="0"/>
                                          </p:stCondLst>
                                        </p:cTn>
                                        <p:tgtEl>
                                          <p:spTgt spid="7"/>
                                        </p:tgtEl>
                                        <p:attrNameLst>
                                          <p:attrName>r</p:attrName>
                                        </p:attrNameLst>
                                      </p:cBhvr>
                                    </p:animRot>
                                    <p:animRot by="-1500000">
                                      <p:cBhvr>
                                        <p:cTn id="44" dur="750" fill="hold">
                                          <p:stCondLst>
                                            <p:cond delay="750"/>
                                          </p:stCondLst>
                                        </p:cTn>
                                        <p:tgtEl>
                                          <p:spTgt spid="7"/>
                                        </p:tgtEl>
                                        <p:attrNameLst>
                                          <p:attrName>r</p:attrName>
                                        </p:attrNameLst>
                                      </p:cBhvr>
                                    </p:animRot>
                                    <p:animRot by="-1500000">
                                      <p:cBhvr>
                                        <p:cTn id="45" dur="750" fill="hold">
                                          <p:stCondLst>
                                            <p:cond delay="1500"/>
                                          </p:stCondLst>
                                        </p:cTn>
                                        <p:tgtEl>
                                          <p:spTgt spid="7"/>
                                        </p:tgtEl>
                                        <p:attrNameLst>
                                          <p:attrName>r</p:attrName>
                                        </p:attrNameLst>
                                      </p:cBhvr>
                                    </p:animRot>
                                    <p:animRot by="1500000">
                                      <p:cBhvr>
                                        <p:cTn id="46" dur="750" fill="hold">
                                          <p:stCondLst>
                                            <p:cond delay="225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65600" y="685800"/>
            <a:ext cx="3759200" cy="83820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1" i="0" u="none" strike="noStrike" kern="1200" normalizeH="0" baseline="0" noProof="0" dirty="0" smtClean="0">
                <a:ln w="11430"/>
                <a:solidFill>
                  <a:schemeClr val="tx1"/>
                </a:solidFill>
                <a:effectLst>
                  <a:outerShdw blurRad="80000" dist="40000" dir="5040000" algn="tl">
                    <a:srgbClr val="000000">
                      <a:alpha val="30000"/>
                    </a:srgbClr>
                  </a:outerShdw>
                </a:effectLst>
                <a:uLnTx/>
                <a:uFillTx/>
                <a:latin typeface="NikoshBAN" pitchFamily="2" charset="0"/>
                <a:ea typeface="+mn-ea"/>
                <a:cs typeface="NikoshBAN" pitchFamily="2" charset="0"/>
              </a:rPr>
              <a:t>জোড়ায় কাজ </a:t>
            </a:r>
            <a:endParaRPr kumimoji="0" lang="en-US" sz="4400" b="1" i="0" u="none" strike="noStrike" kern="1200" normalizeH="0" baseline="0" noProof="0" dirty="0">
              <a:ln w="11430"/>
              <a:solidFill>
                <a:schemeClr val="tx1"/>
              </a:solidFill>
              <a:effectLst>
                <a:outerShdw blurRad="80000" dist="40000" dir="5040000" algn="tl">
                  <a:srgbClr val="000000">
                    <a:alpha val="30000"/>
                  </a:srgbClr>
                </a:outerShdw>
              </a:effectLst>
              <a:uLnTx/>
              <a:uFillTx/>
              <a:latin typeface="NikoshBAN" pitchFamily="2" charset="0"/>
              <a:ea typeface="+mn-ea"/>
              <a:cs typeface="NikoshBAN" pitchFamily="2" charset="0"/>
            </a:endParaRPr>
          </a:p>
        </p:txBody>
      </p:sp>
      <p:sp>
        <p:nvSpPr>
          <p:cNvPr id="8" name="Content Placeholder 2"/>
          <p:cNvSpPr txBox="1">
            <a:spLocks/>
          </p:cNvSpPr>
          <p:nvPr/>
        </p:nvSpPr>
        <p:spPr>
          <a:xfrm>
            <a:off x="406400" y="5334001"/>
            <a:ext cx="11396232" cy="792163"/>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R="0" lvl="0" algn="l" defTabSz="914400" rtl="0" eaLnBrk="1" fontAlgn="auto" latinLnBrk="0" hangingPunct="1">
              <a:lnSpc>
                <a:spcPct val="100000"/>
              </a:lnSpc>
              <a:spcBef>
                <a:spcPct val="20000"/>
              </a:spcBef>
              <a:spcAft>
                <a:spcPts val="0"/>
              </a:spcAft>
              <a:buClrTx/>
              <a:buSzTx/>
              <a:tabLst/>
              <a:defRPr/>
            </a:pPr>
            <a:r>
              <a:rPr kumimoji="0" lang="bn-BD" sz="4400" b="1" i="0" u="none" strike="noStrike" kern="1200" normalizeH="0" baseline="0" noProof="0" dirty="0" smtClean="0">
                <a:ln w="11430"/>
                <a:solidFill>
                  <a:sysClr val="windowText" lastClr="000000"/>
                </a:solidFill>
                <a:effectLst>
                  <a:outerShdw blurRad="50800" dist="39000" dir="5460000" algn="tl">
                    <a:srgbClr val="000000">
                      <a:alpha val="38000"/>
                    </a:srgbClr>
                  </a:outerShdw>
                </a:effectLst>
                <a:uLnTx/>
                <a:uFillTx/>
                <a:latin typeface="NikoshBAN" pitchFamily="2" charset="0"/>
                <a:ea typeface="+mn-ea"/>
                <a:cs typeface="NikoshBAN" pitchFamily="2" charset="0"/>
              </a:rPr>
              <a:t>বিদায় হজের ভাষণ</a:t>
            </a:r>
            <a:r>
              <a:rPr kumimoji="0" lang="bn-BD" sz="4400" b="1" i="0" u="none" strike="noStrike" kern="1200" normalizeH="0" noProof="0" dirty="0" smtClean="0">
                <a:ln w="11430"/>
                <a:solidFill>
                  <a:sysClr val="windowText" lastClr="000000"/>
                </a:solidFill>
                <a:effectLst>
                  <a:outerShdw blurRad="50800" dist="39000" dir="5460000" algn="tl">
                    <a:srgbClr val="000000">
                      <a:alpha val="38000"/>
                    </a:srgbClr>
                  </a:outerShdw>
                </a:effectLst>
                <a:uLnTx/>
                <a:uFillTx/>
                <a:latin typeface="NikoshBAN" pitchFamily="2" charset="0"/>
                <a:ea typeface="+mn-ea"/>
                <a:cs typeface="NikoshBAN" pitchFamily="2" charset="0"/>
              </a:rPr>
              <a:t> কী তা সংক্ষেপে উল্লেখ কর </a:t>
            </a:r>
            <a:endParaRPr kumimoji="0" lang="en-US" sz="4400" b="1" i="0" u="none" strike="noStrike" kern="1200" normalizeH="0" baseline="0" noProof="0" dirty="0">
              <a:ln w="11430"/>
              <a:solidFill>
                <a:sysClr val="windowText" lastClr="000000"/>
              </a:solidFill>
              <a:effectLst>
                <a:outerShdw blurRad="50800" dist="39000" dir="5460000" algn="tl">
                  <a:srgbClr val="000000">
                    <a:alpha val="38000"/>
                  </a:srgbClr>
                </a:outerShdw>
              </a:effectLst>
              <a:uLnTx/>
              <a:uFillTx/>
              <a:latin typeface="NikoshBAN" pitchFamily="2" charset="0"/>
              <a:ea typeface="+mn-ea"/>
              <a:cs typeface="NikoshBAN" pitchFamily="2" charset="0"/>
            </a:endParaRPr>
          </a:p>
        </p:txBody>
      </p:sp>
      <p:pic>
        <p:nvPicPr>
          <p:cNvPr id="9" name="Picture 8" descr="images (18).jpg"/>
          <p:cNvPicPr>
            <a:picLocks noChangeAspect="1"/>
          </p:cNvPicPr>
          <p:nvPr/>
        </p:nvPicPr>
        <p:blipFill>
          <a:blip r:embed="rId3"/>
          <a:stretch>
            <a:fillRect/>
          </a:stretch>
        </p:blipFill>
        <p:spPr>
          <a:xfrm>
            <a:off x="2946400" y="2330399"/>
            <a:ext cx="5161280" cy="2687505"/>
          </a:xfrm>
          <a:prstGeom prst="ellipse">
            <a:avLst/>
          </a:prstGeom>
          <a:ln>
            <a:noFill/>
          </a:ln>
          <a:effectLst>
            <a:softEdge rad="112500"/>
          </a:effectLst>
        </p:spPr>
      </p:pic>
    </p:spTree>
    <p:extLst>
      <p:ext uri="{BB962C8B-B14F-4D97-AF65-F5344CB8AC3E}">
        <p14:creationId xmlns:p14="http://schemas.microsoft.com/office/powerpoint/2010/main" val="19177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xit" presetSubtype="0" accel="100000" fill="hold" grpId="1" nodeType="click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 calcmode="lin" valueType="num">
                                      <p:cBhvr>
                                        <p:cTn id="30" dur="500"/>
                                        <p:tgtEl>
                                          <p:spTgt spid="8"/>
                                        </p:tgtEl>
                                        <p:attrNameLst>
                                          <p:attrName>style.rotation</p:attrName>
                                        </p:attrNameLst>
                                      </p:cBhvr>
                                      <p:tavLst>
                                        <p:tav tm="0">
                                          <p:val>
                                            <p:fltVal val="0"/>
                                          </p:val>
                                        </p:tav>
                                        <p:tav tm="100000">
                                          <p:val>
                                            <p:fltVal val="360"/>
                                          </p:val>
                                        </p:tav>
                                      </p:tavLst>
                                    </p:anim>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49" presetClass="exit" presetSubtype="0" accel="100000" fill="hold" nodeType="withEffect">
                                  <p:stCondLst>
                                    <p:cond delay="0"/>
                                  </p:stCondLst>
                                  <p:childTnLst>
                                    <p:anim calcmode="lin" valueType="num">
                                      <p:cBhvr>
                                        <p:cTn id="34" dur="500"/>
                                        <p:tgtEl>
                                          <p:spTgt spid="9"/>
                                        </p:tgtEl>
                                        <p:attrNameLst>
                                          <p:attrName>ppt_w</p:attrName>
                                        </p:attrNameLst>
                                      </p:cBhvr>
                                      <p:tavLst>
                                        <p:tav tm="0">
                                          <p:val>
                                            <p:strVal val="ppt_w"/>
                                          </p:val>
                                        </p:tav>
                                        <p:tav tm="100000">
                                          <p:val>
                                            <p:fltVal val="0"/>
                                          </p:val>
                                        </p:tav>
                                      </p:tavLst>
                                    </p:anim>
                                    <p:anim calcmode="lin" valueType="num">
                                      <p:cBhvr>
                                        <p:cTn id="35" dur="500"/>
                                        <p:tgtEl>
                                          <p:spTgt spid="9"/>
                                        </p:tgtEl>
                                        <p:attrNameLst>
                                          <p:attrName>ppt_h</p:attrName>
                                        </p:attrNameLst>
                                      </p:cBhvr>
                                      <p:tavLst>
                                        <p:tav tm="0">
                                          <p:val>
                                            <p:strVal val="ppt_h"/>
                                          </p:val>
                                        </p:tav>
                                        <p:tav tm="100000">
                                          <p:val>
                                            <p:fltVal val="0"/>
                                          </p:val>
                                        </p:tav>
                                      </p:tavLst>
                                    </p:anim>
                                    <p:anim calcmode="lin" valueType="num">
                                      <p:cBhvr>
                                        <p:cTn id="36" dur="500"/>
                                        <p:tgtEl>
                                          <p:spTgt spid="9"/>
                                        </p:tgtEl>
                                        <p:attrNameLst>
                                          <p:attrName>style.rotation</p:attrName>
                                        </p:attrNameLst>
                                      </p:cBhvr>
                                      <p:tavLst>
                                        <p:tav tm="0">
                                          <p:val>
                                            <p:fltVal val="0"/>
                                          </p:val>
                                        </p:tav>
                                        <p:tav tm="100000">
                                          <p:val>
                                            <p:fltVal val="360"/>
                                          </p:val>
                                        </p:tav>
                                      </p:tavLst>
                                    </p:anim>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49" presetClass="exit" presetSubtype="0" accel="100000"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 calcmode="lin" valueType="num">
                                      <p:cBhvr>
                                        <p:cTn id="42" dur="500"/>
                                        <p:tgtEl>
                                          <p:spTgt spid="7"/>
                                        </p:tgtEl>
                                        <p:attrNameLst>
                                          <p:attrName>style.rotation</p:attrName>
                                        </p:attrNameLst>
                                      </p:cBhvr>
                                      <p:tavLst>
                                        <p:tav tm="0">
                                          <p:val>
                                            <p:fltVal val="0"/>
                                          </p:val>
                                        </p:tav>
                                        <p:tav tm="100000">
                                          <p:val>
                                            <p:fltVal val="360"/>
                                          </p:val>
                                        </p:tav>
                                      </p:tavLst>
                                    </p:anim>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 name="Rounded Rectangle 3"/>
          <p:cNvSpPr/>
          <p:nvPr/>
        </p:nvSpPr>
        <p:spPr>
          <a:xfrm>
            <a:off x="2751394" y="226143"/>
            <a:ext cx="6564671" cy="388374"/>
          </a:xfrm>
          <a:prstGeom prst="roundRect">
            <a:avLst/>
          </a:prstGeom>
          <a:solidFill>
            <a:schemeClr val="tx2">
              <a:lumMod val="20000"/>
              <a:lumOff val="80000"/>
            </a:schemeClr>
          </a:solidFill>
          <a:ln w="76200">
            <a:no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2800" b="1" dirty="0" smtClean="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অতঃপর কোরানের সর্বশেষ আয়াত নাযিল  </a:t>
            </a:r>
            <a:endParaRPr lang="en-US" sz="2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81859" y="762000"/>
            <a:ext cx="11706941" cy="1384995"/>
          </a:xfrm>
          <a:prstGeom prst="rect">
            <a:avLst/>
          </a:prstGeom>
          <a:solidFill>
            <a:schemeClr val="accent6">
              <a:lumMod val="20000"/>
              <a:lumOff val="80000"/>
            </a:schemeClr>
          </a:solidFill>
          <a:ln w="38100">
            <a:solidFill>
              <a:schemeClr val="tx1"/>
            </a:solidFill>
          </a:ln>
        </p:spPr>
        <p:txBody>
          <a:bodyPr wrap="square" rtlCol="1">
            <a:spAutoFit/>
          </a:bodyPr>
          <a:lstStyle/>
          <a:p>
            <a:pPr algn="ctr"/>
            <a:r>
              <a:rPr lang="en-US" sz="2800" b="1" dirty="0" smtClean="0">
                <a:latin typeface="NikoshBAN" pitchFamily="2" charset="0"/>
                <a:cs typeface="NikoshBAN" pitchFamily="2" charset="0"/>
              </a:rPr>
              <a:t>এ </a:t>
            </a:r>
            <a:r>
              <a:rPr lang="en-US" sz="2800" b="1" dirty="0" err="1" smtClean="0">
                <a:latin typeface="NikoshBAN" pitchFamily="2" charset="0"/>
                <a:cs typeface="NikoshBAN" pitchFamily="2" charset="0"/>
              </a:rPr>
              <a:t>পর্যায়ে</a:t>
            </a:r>
            <a:r>
              <a:rPr lang="bn-BD" sz="2800" b="1" dirty="0" smtClean="0">
                <a:latin typeface="NikoshBAN" pitchFamily="2" charset="0"/>
                <a:cs typeface="NikoshBAN" pitchFamily="2" charset="0"/>
              </a:rPr>
              <a:t> মহানবী (সাঃ)আকাশের দিকে তাকিয়ে </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উর্ধ্বে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হাত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আল্লাহর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উদ্দেশ্যে</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বললেন</a:t>
            </a:r>
            <a:r>
              <a:rPr lang="en-US" sz="2800" b="1" dirty="0" smtClean="0">
                <a:latin typeface="NikoshBAN" pitchFamily="2" charset="0"/>
                <a:cs typeface="NikoshBAN" pitchFamily="2" charset="0"/>
              </a:rPr>
              <a:t>,“</a:t>
            </a:r>
            <a:r>
              <a:rPr lang="en-US" sz="2800" b="1" dirty="0" err="1" smtClean="0">
                <a:latin typeface="NikoshBAN" pitchFamily="2" charset="0"/>
                <a:cs typeface="NikoshBAN" pitchFamily="2" charset="0"/>
              </a:rPr>
              <a:t>হে</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প্রভু</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তোমার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বাণী</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জনগনের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নিকট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পৌছাতে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পেরেছি</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উপস্থিত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উম্মতগন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গগ</a:t>
            </a:r>
            <a:r>
              <a:rPr lang="bn-BD" sz="2800" b="1" dirty="0" smtClean="0">
                <a:latin typeface="NikoshBAN" pitchFamily="2" charset="0"/>
                <a:cs typeface="NikoshBAN" pitchFamily="2" charset="0"/>
              </a:rPr>
              <a:t>ণ</a:t>
            </a:r>
            <a:r>
              <a:rPr lang="en-US" sz="2800" b="1" dirty="0" err="1" smtClean="0">
                <a:latin typeface="NikoshBAN" pitchFamily="2" charset="0"/>
                <a:cs typeface="NikoshBAN" pitchFamily="2" charset="0"/>
              </a:rPr>
              <a:t>ভেদী</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আওয়াজ</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উঠলেন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হ্যা,নিশ্চয়ই</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পেরেছেন</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অতঃপর নিন্মের আয়াতটি আল্লাহতায়ালা নাযিল করেন ।</a:t>
            </a:r>
            <a:endParaRPr lang="ar-SA" sz="2800" b="1" dirty="0">
              <a:latin typeface="NikoshBAN" pitchFamily="2" charset="0"/>
            </a:endParaRPr>
          </a:p>
        </p:txBody>
      </p:sp>
      <p:pic>
        <p:nvPicPr>
          <p:cNvPr id="6" name="Picture 2" descr="D:\mecca pic\b91.jpg"/>
          <p:cNvPicPr>
            <a:picLocks noChangeAspect="1" noChangeArrowheads="1"/>
          </p:cNvPicPr>
          <p:nvPr/>
        </p:nvPicPr>
        <p:blipFill>
          <a:blip r:embed="rId3"/>
          <a:srcRect/>
          <a:stretch>
            <a:fillRect/>
          </a:stretch>
        </p:blipFill>
        <p:spPr bwMode="auto">
          <a:xfrm>
            <a:off x="781664" y="2859346"/>
            <a:ext cx="10566400" cy="1941255"/>
          </a:xfrm>
          <a:prstGeom prst="rect">
            <a:avLst/>
          </a:prstGeom>
          <a:noFill/>
          <a:ln w="38100">
            <a:solidFill>
              <a:schemeClr val="accent6">
                <a:lumMod val="75000"/>
              </a:schemeClr>
            </a:solidFill>
          </a:ln>
        </p:spPr>
      </p:pic>
      <p:sp>
        <p:nvSpPr>
          <p:cNvPr id="7" name="Rectangle 6"/>
          <p:cNvSpPr/>
          <p:nvPr/>
        </p:nvSpPr>
        <p:spPr>
          <a:xfrm>
            <a:off x="180259" y="5029201"/>
            <a:ext cx="11706941" cy="954107"/>
          </a:xfrm>
          <a:prstGeom prst="rect">
            <a:avLst/>
          </a:prstGeom>
          <a:solidFill>
            <a:schemeClr val="accent5">
              <a:lumMod val="40000"/>
              <a:lumOff val="60000"/>
            </a:schemeClr>
          </a:solidFill>
        </p:spPr>
        <p:txBody>
          <a:bodyPr wrap="square">
            <a:spAutoFit/>
          </a:bodyPr>
          <a:lstStyle/>
          <a:p>
            <a:pPr algn="ctr"/>
            <a:r>
              <a:rPr lang="bn-BD" sz="2800" b="1" dirty="0" smtClean="0">
                <a:latin typeface="NikoshBAN" pitchFamily="2" charset="0"/>
                <a:cs typeface="NikoshBAN" pitchFamily="2" charset="0"/>
              </a:rPr>
              <a:t>‘আজ আমি তোমাদের ধর্মকে পূর্ণাংগ করেদিলাম এবং আমার নিয়ামত তোমাদের জন্য পরিপূর্ণ করেদিলাম । ইসলামকে তোমাদের জন্য পূর্ণাংগ জীবনব্যবস্থা হিসেবে মনোনীত করলাম’। </a:t>
            </a:r>
            <a:r>
              <a:rPr lang="en-US" sz="2800" b="1" dirty="0" smtClean="0">
                <a:latin typeface="NikoshBAN" pitchFamily="2" charset="0"/>
                <a:cs typeface="NikoshBAN" pitchFamily="2" charset="0"/>
              </a:rPr>
              <a:t>(</a:t>
            </a:r>
            <a:r>
              <a:rPr lang="bn-BD" sz="2000" b="1" dirty="0" smtClean="0">
                <a:latin typeface="NikoshBAN" pitchFamily="2" charset="0"/>
                <a:cs typeface="NikoshBAN" pitchFamily="2" charset="0"/>
              </a:rPr>
              <a:t>সূরা আলমায়িদা-৩</a:t>
            </a:r>
            <a:r>
              <a:rPr lang="en-US" sz="2800" b="1" dirty="0" smtClean="0">
                <a:latin typeface="NikoshBAN" pitchFamily="2" charset="0"/>
                <a:cs typeface="NikoshBAN" pitchFamily="2" charset="0"/>
              </a:rPr>
              <a:t>)</a:t>
            </a: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 </a:t>
            </a:r>
            <a:endParaRPr lang="bn-BD" sz="2800" b="1" dirty="0">
              <a:latin typeface="NikoshBAN" pitchFamily="2" charset="0"/>
              <a:cs typeface="NikoshBAN" pitchFamily="2" charset="0"/>
            </a:endParaRPr>
          </a:p>
        </p:txBody>
      </p:sp>
    </p:spTree>
    <p:extLst>
      <p:ext uri="{BB962C8B-B14F-4D97-AF65-F5344CB8AC3E}">
        <p14:creationId xmlns:p14="http://schemas.microsoft.com/office/powerpoint/2010/main" val="3999824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5257800"/>
            <a:ext cx="11379200" cy="584775"/>
          </a:xfrm>
          <a:prstGeom prst="rect">
            <a:avLst/>
          </a:prstGeom>
          <a:solidFill>
            <a:schemeClr val="bg1"/>
          </a:solidFill>
          <a:ln w="57150">
            <a:solidFill>
              <a:schemeClr val="tx1"/>
            </a:solidFill>
          </a:ln>
        </p:spPr>
        <p:txBody>
          <a:bodyPr wrap="square">
            <a:spAutoFit/>
          </a:bodyPr>
          <a:lstStyle/>
          <a:p>
            <a:pPr marL="514350" indent="-514350" algn="ctr"/>
            <a:r>
              <a:rPr lang="en-US" sz="3200" b="1" dirty="0" err="1">
                <a:latin typeface="NikoshBAN" pitchFamily="2" charset="0"/>
                <a:cs typeface="NikoshBAN" pitchFamily="2" charset="0"/>
              </a:rPr>
              <a:t>দাস-দাসী</a:t>
            </a:r>
            <a:r>
              <a:rPr lang="en-US" sz="3200" b="1" dirty="0">
                <a:latin typeface="NikoshBAN" pitchFamily="2" charset="0"/>
                <a:cs typeface="NikoshBAN" pitchFamily="2" charset="0"/>
              </a:rPr>
              <a:t> ও </a:t>
            </a:r>
            <a:r>
              <a:rPr lang="en-US" sz="3200" b="1" dirty="0" err="1">
                <a:latin typeface="NikoshBAN" pitchFamily="2" charset="0"/>
                <a:cs typeface="NikoshBAN" pitchFamily="2" charset="0"/>
              </a:rPr>
              <a:t>অধিনস্থদের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অধিকারের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ব্যাপারে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মহানবী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উপদেশ</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দিয়েছেন</a:t>
            </a:r>
            <a:r>
              <a:rPr lang="bn-BD" sz="3200" b="1" dirty="0" smtClean="0">
                <a:latin typeface="NikoshBAN" pitchFamily="2" charset="0"/>
                <a:cs typeface="NikoshBAN" pitchFamily="2" charset="0"/>
              </a:rPr>
              <a:t> </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8" name="Rectangle 7"/>
          <p:cNvSpPr/>
          <p:nvPr/>
        </p:nvSpPr>
        <p:spPr>
          <a:xfrm>
            <a:off x="4064000" y="457200"/>
            <a:ext cx="45720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7030A0"/>
                </a:solidFill>
                <a:latin typeface="NikoshBAN" pitchFamily="2" charset="0"/>
                <a:cs typeface="NikoshBAN" pitchFamily="2" charset="0"/>
              </a:rPr>
              <a:t>দলগত কাজ</a:t>
            </a:r>
            <a:endParaRPr lang="en-US" sz="5400" b="1" dirty="0">
              <a:solidFill>
                <a:srgbClr val="7030A0"/>
              </a:solidFill>
              <a:latin typeface="NikoshBAN" pitchFamily="2" charset="0"/>
              <a:cs typeface="NikoshBAN" pitchFamily="2" charset="0"/>
            </a:endParaRPr>
          </a:p>
        </p:txBody>
      </p:sp>
      <p:sp>
        <p:nvSpPr>
          <p:cNvPr id="10" name="Rectangle 9"/>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5" name="Picture 4" descr="D:\mecca pic\দাস-প্রথা_Servent.jpg"/>
          <p:cNvPicPr>
            <a:picLocks noChangeAspect="1" noChangeArrowheads="1"/>
          </p:cNvPicPr>
          <p:nvPr/>
        </p:nvPicPr>
        <p:blipFill>
          <a:blip r:embed="rId3"/>
          <a:srcRect/>
          <a:stretch>
            <a:fillRect/>
          </a:stretch>
        </p:blipFill>
        <p:spPr bwMode="auto">
          <a:xfrm>
            <a:off x="3332613" y="1630680"/>
            <a:ext cx="5503832" cy="2941320"/>
          </a:xfrm>
          <a:prstGeom prst="ellipse">
            <a:avLst/>
          </a:prstGeom>
          <a:ln>
            <a:noFill/>
          </a:ln>
          <a:effectLst>
            <a:softEdge rad="112500"/>
          </a:effectLst>
        </p:spPr>
      </p:pic>
    </p:spTree>
    <p:extLst>
      <p:ext uri="{BB962C8B-B14F-4D97-AF65-F5344CB8AC3E}">
        <p14:creationId xmlns:p14="http://schemas.microsoft.com/office/powerpoint/2010/main" val="41310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534" y="3267631"/>
            <a:ext cx="108213" cy="56410"/>
          </a:xfrm>
          <a:prstGeom prst="rect">
            <a:avLst/>
          </a:prstGeom>
          <a:ln>
            <a:noFill/>
          </a:ln>
          <a:effectLst>
            <a:softEdge rad="112500"/>
          </a:effectLst>
        </p:spPr>
      </p:pic>
      <p:sp>
        <p:nvSpPr>
          <p:cNvPr id="3" name="TextBox 2"/>
          <p:cNvSpPr txBox="1"/>
          <p:nvPr/>
        </p:nvSpPr>
        <p:spPr>
          <a:xfrm>
            <a:off x="1076332" y="251762"/>
            <a:ext cx="3834925" cy="967511"/>
          </a:xfrm>
          <a:prstGeom prst="rect">
            <a:avLst/>
          </a:prstGeom>
          <a:noFill/>
        </p:spPr>
        <p:txBody>
          <a:bodyPr wrap="square" lIns="87097" tIns="43548" rIns="87097" bIns="43548" rtlCol="0">
            <a:spAutoFit/>
          </a:bodyPr>
          <a:lstStyle/>
          <a:p>
            <a:pPr algn="ctr"/>
            <a:r>
              <a:rPr lang="bn-BD" sz="57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r>
              <a:rPr lang="bn-BD" sz="57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57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p:cNvSpPr txBox="1"/>
          <p:nvPr/>
        </p:nvSpPr>
        <p:spPr>
          <a:xfrm>
            <a:off x="4911257" y="700862"/>
            <a:ext cx="7235680" cy="615689"/>
          </a:xfrm>
          <a:prstGeom prst="rect">
            <a:avLst/>
          </a:prstGeom>
          <a:noFill/>
          <a:ln>
            <a:noFill/>
          </a:ln>
        </p:spPr>
        <p:txBody>
          <a:bodyPr wrap="square" lIns="87097" tIns="43548" rIns="87097" bIns="43548" rtlCol="0">
            <a:spAutoFit/>
          </a:bodyPr>
          <a:lstStyle/>
          <a:p>
            <a:r>
              <a:rPr lang="bn-BD" sz="3400" dirty="0">
                <a:ln w="0"/>
                <a:effectLst>
                  <a:outerShdw blurRad="38100" dist="19050" dir="2700000" algn="tl" rotWithShape="0">
                    <a:schemeClr val="dk1">
                      <a:alpha val="40000"/>
                    </a:schemeClr>
                  </a:outerShdw>
                </a:effectLst>
                <a:latin typeface="NikoshBAN" pitchFamily="2" charset="0"/>
                <a:cs typeface="NikoshBAN" pitchFamily="2" charset="0"/>
              </a:rPr>
              <a:t> সঠিক উত্তরটি চিহ্নিত করে বোর্ডে লেখ  </a:t>
            </a:r>
            <a:endParaRPr lang="en-US" sz="3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8611275" y="2097958"/>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7" name="TextBox 6"/>
          <p:cNvSpPr txBox="1"/>
          <p:nvPr/>
        </p:nvSpPr>
        <p:spPr>
          <a:xfrm>
            <a:off x="8627229" y="2104487"/>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11" name="TextBox 10"/>
          <p:cNvSpPr txBox="1"/>
          <p:nvPr/>
        </p:nvSpPr>
        <p:spPr>
          <a:xfrm>
            <a:off x="482882" y="2128418"/>
            <a:ext cx="3377919" cy="518834"/>
          </a:xfrm>
          <a:prstGeom prst="rect">
            <a:avLst/>
          </a:prstGeom>
          <a:blipFill>
            <a:blip r:embed="rId6"/>
            <a:tile tx="0" ty="0" sx="100000" sy="100000" flip="none" algn="tl"/>
          </a:blipFill>
          <a:ln>
            <a:solidFill>
              <a:srgbClr val="C00000"/>
            </a:solidFill>
          </a:ln>
        </p:spPr>
        <p:style>
          <a:lnRef idx="3">
            <a:schemeClr val="lt1"/>
          </a:lnRef>
          <a:fillRef idx="1">
            <a:schemeClr val="accent3"/>
          </a:fillRef>
          <a:effectRef idx="1">
            <a:schemeClr val="accent3"/>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ক</a:t>
            </a:r>
            <a:r>
              <a:rPr lang="en-US" sz="2700" b="1" dirty="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৬২২ </a:t>
            </a:r>
            <a:r>
              <a:rPr lang="bn-BD" sz="2800" b="1" dirty="0" smtClean="0">
                <a:solidFill>
                  <a:schemeClr val="tx1"/>
                </a:solidFill>
                <a:latin typeface="NikoshBAN" pitchFamily="2" charset="0"/>
                <a:cs typeface="NikoshBAN" pitchFamily="2" charset="0"/>
              </a:rPr>
              <a:t>খ্রীষ্টাব্দে</a:t>
            </a:r>
            <a:endParaRPr lang="en-US" sz="2800" b="1" dirty="0">
              <a:solidFill>
                <a:schemeClr val="tx1"/>
              </a:solidFill>
              <a:latin typeface="NikoshBAN" pitchFamily="2" charset="0"/>
              <a:cs typeface="NikoshBAN" pitchFamily="2" charset="0"/>
            </a:endParaRPr>
          </a:p>
        </p:txBody>
      </p:sp>
      <p:sp>
        <p:nvSpPr>
          <p:cNvPr id="12" name="TextBox 11"/>
          <p:cNvSpPr txBox="1"/>
          <p:nvPr/>
        </p:nvSpPr>
        <p:spPr>
          <a:xfrm>
            <a:off x="4911256" y="2122426"/>
            <a:ext cx="3216743" cy="457278"/>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400" b="1" dirty="0">
                <a:solidFill>
                  <a:schemeClr val="tx1"/>
                </a:solidFill>
                <a:latin typeface="NikoshBAN" pitchFamily="2" charset="0"/>
                <a:cs typeface="NikoshBAN" pitchFamily="2" charset="0"/>
              </a:rPr>
              <a:t>খ</a:t>
            </a:r>
            <a:r>
              <a:rPr lang="en-US" sz="2400" b="1" dirty="0">
                <a:solidFill>
                  <a:schemeClr val="tx1"/>
                </a:solidFill>
                <a:latin typeface="NikoshBAN" pitchFamily="2" charset="0"/>
                <a:cs typeface="NikoshBAN" pitchFamily="2" charset="0"/>
              </a:rPr>
              <a:t>.</a:t>
            </a:r>
            <a:r>
              <a:rPr lang="bn-BD" sz="2400" b="1" dirty="0">
                <a:solidFill>
                  <a:schemeClr val="tx1"/>
                </a:solidFill>
                <a:latin typeface="NikoshBAN" pitchFamily="2" charset="0"/>
                <a:cs typeface="NikoshBAN" pitchFamily="2" charset="0"/>
              </a:rPr>
              <a:t> </a:t>
            </a:r>
            <a:r>
              <a:rPr lang="en-US" sz="2400" b="1" dirty="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৬৩০ খ্রীষ্টাব্দে</a:t>
            </a:r>
            <a:endParaRPr lang="en-US" sz="2400" b="1" dirty="0">
              <a:solidFill>
                <a:schemeClr val="tx1"/>
              </a:solidFill>
              <a:latin typeface="NikoshBAN" pitchFamily="2" charset="0"/>
              <a:cs typeface="NikoshBAN" pitchFamily="2" charset="0"/>
            </a:endParaRPr>
          </a:p>
        </p:txBody>
      </p:sp>
      <p:sp>
        <p:nvSpPr>
          <p:cNvPr id="13" name="TextBox 12"/>
          <p:cNvSpPr txBox="1"/>
          <p:nvPr/>
        </p:nvSpPr>
        <p:spPr>
          <a:xfrm>
            <a:off x="482882" y="3003172"/>
            <a:ext cx="3377919" cy="518834"/>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গ</a:t>
            </a:r>
            <a:r>
              <a:rPr lang="en-US" sz="2700" b="1" dirty="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৬১০  </a:t>
            </a:r>
            <a:r>
              <a:rPr lang="bn-BD" sz="2800" b="1" dirty="0" smtClean="0">
                <a:solidFill>
                  <a:schemeClr val="tx1"/>
                </a:solidFill>
                <a:latin typeface="NikoshBAN" pitchFamily="2" charset="0"/>
                <a:cs typeface="NikoshBAN" pitchFamily="2" charset="0"/>
              </a:rPr>
              <a:t>খ্রীষ্টাব্দে</a:t>
            </a:r>
            <a:endParaRPr lang="en-US" sz="2800" b="1" dirty="0">
              <a:solidFill>
                <a:schemeClr val="tx1"/>
              </a:solidFill>
              <a:latin typeface="NikoshBAN" pitchFamily="2" charset="0"/>
              <a:cs typeface="NikoshBAN" pitchFamily="2" charset="0"/>
            </a:endParaRPr>
          </a:p>
        </p:txBody>
      </p:sp>
      <p:sp>
        <p:nvSpPr>
          <p:cNvPr id="14" name="TextBox 13"/>
          <p:cNvSpPr txBox="1"/>
          <p:nvPr/>
        </p:nvSpPr>
        <p:spPr>
          <a:xfrm>
            <a:off x="4925479" y="3003172"/>
            <a:ext cx="3480939" cy="518834"/>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ঘ</a:t>
            </a:r>
            <a:r>
              <a:rPr lang="en-US" sz="2700" b="1" dirty="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৬২৯ </a:t>
            </a:r>
            <a:r>
              <a:rPr lang="bn-BD" sz="2800" b="1" dirty="0" smtClean="0">
                <a:solidFill>
                  <a:schemeClr val="tx1"/>
                </a:solidFill>
                <a:latin typeface="NikoshBAN" pitchFamily="2" charset="0"/>
                <a:cs typeface="NikoshBAN" pitchFamily="2" charset="0"/>
              </a:rPr>
              <a:t>খ্রীষ্টাব্দে</a:t>
            </a:r>
            <a:endParaRPr lang="en-US" sz="2800" b="1" dirty="0">
              <a:solidFill>
                <a:schemeClr val="tx1"/>
              </a:solidFill>
              <a:latin typeface="NikoshBAN" pitchFamily="2" charset="0"/>
              <a:cs typeface="NikoshBAN" pitchFamily="2" charset="0"/>
            </a:endParaRPr>
          </a:p>
        </p:txBody>
      </p:sp>
      <p:grpSp>
        <p:nvGrpSpPr>
          <p:cNvPr id="16" name="Group 15"/>
          <p:cNvGrpSpPr/>
          <p:nvPr/>
        </p:nvGrpSpPr>
        <p:grpSpPr>
          <a:xfrm rot="16200000">
            <a:off x="9641633" y="4435438"/>
            <a:ext cx="738664" cy="3209095"/>
            <a:chOff x="7986724" y="2134145"/>
            <a:chExt cx="984830" cy="3209095"/>
          </a:xfrm>
        </p:grpSpPr>
        <p:sp>
          <p:nvSpPr>
            <p:cNvPr id="17" name="TextBox 16"/>
            <p:cNvSpPr txBox="1"/>
            <p:nvPr/>
          </p:nvSpPr>
          <p:spPr>
            <a:xfrm rot="5400000">
              <a:off x="7308787" y="3246279"/>
              <a:ext cx="2340704" cy="984830"/>
            </a:xfrm>
            <a:prstGeom prst="rect">
              <a:avLst/>
            </a:prstGeom>
            <a:noFill/>
          </p:spPr>
          <p:txBody>
            <a:bodyPr wrap="none" rtlCol="0">
              <a:spAutoFit/>
            </a:bodyPr>
            <a:lstStyle/>
            <a:p>
              <a:pPr algn="ctr"/>
              <a:r>
                <a:rPr lang="bn-BD" sz="2100" b="1" dirty="0">
                  <a:latin typeface="NikoshBAN" panose="02000000000000000000" pitchFamily="2" charset="0"/>
                  <a:cs typeface="NikoshBAN" panose="02000000000000000000" pitchFamily="2" charset="0"/>
                </a:rPr>
                <a:t>◊ ক্লিক করে </a:t>
              </a:r>
            </a:p>
            <a:p>
              <a:pPr algn="ctr"/>
              <a:r>
                <a:rPr lang="bn-BD" sz="2100" b="1" dirty="0">
                  <a:latin typeface="NikoshBAN" panose="02000000000000000000" pitchFamily="2" charset="0"/>
                  <a:cs typeface="NikoshBAN" panose="02000000000000000000" pitchFamily="2" charset="0"/>
                </a:rPr>
                <a:t>সঠিক উত্তর  জানতে হবে ।</a:t>
              </a:r>
              <a:endParaRPr lang="en-US" sz="2100" b="1" dirty="0">
                <a:latin typeface="NikoshBAN" panose="02000000000000000000" pitchFamily="2" charset="0"/>
                <a:cs typeface="NikoshBAN" panose="02000000000000000000" pitchFamily="2" charset="0"/>
              </a:endParaRPr>
            </a:p>
          </p:txBody>
        </p:sp>
        <p:cxnSp>
          <p:nvCxnSpPr>
            <p:cNvPr id="18" name="Straight Connector 17"/>
            <p:cNvCxnSpPr/>
            <p:nvPr/>
          </p:nvCxnSpPr>
          <p:spPr>
            <a:xfrm>
              <a:off x="8087088" y="2134145"/>
              <a:ext cx="15151" cy="320909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595323" y="2102113"/>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0" name="TextBox 19"/>
          <p:cNvSpPr txBox="1"/>
          <p:nvPr/>
        </p:nvSpPr>
        <p:spPr>
          <a:xfrm>
            <a:off x="8627229" y="2090543"/>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414" y="5667761"/>
            <a:ext cx="108213" cy="56410"/>
          </a:xfrm>
          <a:prstGeom prst="rect">
            <a:avLst/>
          </a:prstGeom>
          <a:ln>
            <a:noFill/>
          </a:ln>
          <a:effectLst>
            <a:softEdge rad="112500"/>
          </a:effectLst>
        </p:spPr>
      </p:pic>
      <p:sp>
        <p:nvSpPr>
          <p:cNvPr id="23" name="TextBox 22"/>
          <p:cNvSpPr txBox="1"/>
          <p:nvPr/>
        </p:nvSpPr>
        <p:spPr>
          <a:xfrm>
            <a:off x="8452967" y="441985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4" name="TextBox 23"/>
          <p:cNvSpPr txBox="1"/>
          <p:nvPr/>
        </p:nvSpPr>
        <p:spPr>
          <a:xfrm>
            <a:off x="8465831" y="4407452"/>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25" name="TextBox 24"/>
          <p:cNvSpPr txBox="1"/>
          <p:nvPr/>
        </p:nvSpPr>
        <p:spPr>
          <a:xfrm>
            <a:off x="276325" y="3641390"/>
            <a:ext cx="8318999" cy="549611"/>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 </a:t>
            </a:r>
            <a:r>
              <a:rPr lang="bn-BD"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কোন স্থানে মহানবী সাঃ ভাষণ দিয়েছিলেন  ?</a:t>
            </a:r>
            <a:endParaRPr lang="bn-BD"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6" name="TextBox 25"/>
          <p:cNvSpPr txBox="1"/>
          <p:nvPr/>
        </p:nvSpPr>
        <p:spPr>
          <a:xfrm>
            <a:off x="482882" y="4585242"/>
            <a:ext cx="3377919" cy="518834"/>
          </a:xfrm>
          <a:prstGeom prst="rect">
            <a:avLst/>
          </a:prstGeom>
          <a:blipFill>
            <a:blip r:embed="rId6"/>
            <a:tile tx="0" ty="0" sx="100000" sy="100000" flip="none" algn="tl"/>
          </a:blipFill>
          <a:ln/>
        </p:spPr>
        <p:style>
          <a:lnRef idx="1">
            <a:schemeClr val="accent1"/>
          </a:lnRef>
          <a:fillRef idx="2">
            <a:schemeClr val="accent1"/>
          </a:fillRef>
          <a:effectRef idx="1">
            <a:schemeClr val="accent1"/>
          </a:effectRef>
          <a:fontRef idx="minor">
            <a:schemeClr val="dk1"/>
          </a:fontRef>
        </p:style>
        <p:txBody>
          <a:bodyPr wrap="square" lIns="87097" tIns="43548" rIns="87097" bIns="43548" rtlCol="0">
            <a:spAutoFit/>
          </a:bodyPr>
          <a:lstStyle/>
          <a:p>
            <a:pPr algn="ctr"/>
            <a:r>
              <a:rPr lang="bn-BD" sz="2800" b="1" dirty="0">
                <a:solidFill>
                  <a:schemeClr val="tx1"/>
                </a:solidFill>
                <a:latin typeface="NikoshBAN" pitchFamily="2" charset="0"/>
                <a:cs typeface="NikoshBAN" pitchFamily="2" charset="0"/>
              </a:rPr>
              <a:t>ক</a:t>
            </a:r>
            <a:r>
              <a:rPr lang="en-US" sz="2800" b="1" dirty="0" smtClean="0">
                <a:solidFill>
                  <a:schemeClr val="tx1"/>
                </a:solidFill>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তায়েফের ময়দানে </a:t>
            </a:r>
            <a:r>
              <a:rPr lang="bn-BD" sz="2400" b="1" dirty="0" smtClean="0">
                <a:solidFill>
                  <a:schemeClr val="tx1"/>
                </a:solidFill>
                <a:latin typeface="NikoshBAN" pitchFamily="2" charset="0"/>
                <a:cs typeface="NikoshBAN" pitchFamily="2" charset="0"/>
              </a:rPr>
              <a:t> </a:t>
            </a:r>
            <a:endParaRPr lang="en-US" sz="2400" b="1" dirty="0">
              <a:solidFill>
                <a:schemeClr val="tx1"/>
              </a:solidFill>
            </a:endParaRPr>
          </a:p>
        </p:txBody>
      </p:sp>
      <p:sp>
        <p:nvSpPr>
          <p:cNvPr id="27" name="TextBox 26"/>
          <p:cNvSpPr txBox="1"/>
          <p:nvPr/>
        </p:nvSpPr>
        <p:spPr>
          <a:xfrm>
            <a:off x="4837000" y="4592815"/>
            <a:ext cx="2874072" cy="457278"/>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400" b="1" dirty="0">
                <a:solidFill>
                  <a:schemeClr val="tx1"/>
                </a:solidFill>
                <a:latin typeface="NikoshBAN" pitchFamily="2" charset="0"/>
                <a:cs typeface="NikoshBAN" pitchFamily="2" charset="0"/>
              </a:rPr>
              <a:t>খ</a:t>
            </a:r>
            <a:r>
              <a:rPr lang="en-US"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আরাফার ময়দানে</a:t>
            </a:r>
            <a:endParaRPr lang="en-US" sz="2400" b="1" dirty="0">
              <a:solidFill>
                <a:schemeClr val="tx1"/>
              </a:solidFill>
              <a:latin typeface="NikoshBAN" pitchFamily="2" charset="0"/>
              <a:cs typeface="NikoshBAN" pitchFamily="2" charset="0"/>
            </a:endParaRPr>
          </a:p>
        </p:txBody>
      </p:sp>
      <p:sp>
        <p:nvSpPr>
          <p:cNvPr id="28" name="TextBox 27"/>
          <p:cNvSpPr txBox="1"/>
          <p:nvPr/>
        </p:nvSpPr>
        <p:spPr>
          <a:xfrm>
            <a:off x="404581" y="5569727"/>
            <a:ext cx="3101635" cy="457278"/>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en-US" sz="2400" b="1" dirty="0">
                <a:solidFill>
                  <a:schemeClr val="tx1"/>
                </a:solidFill>
                <a:latin typeface="NikoshBAN" pitchFamily="2" charset="0"/>
                <a:cs typeface="NikoshBAN" pitchFamily="2" charset="0"/>
              </a:rPr>
              <a:t>গ</a:t>
            </a:r>
            <a:r>
              <a:rPr lang="en-US"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 হেরেমের মাঠে </a:t>
            </a:r>
            <a:endParaRPr lang="en-US" sz="2400" b="1" dirty="0">
              <a:solidFill>
                <a:schemeClr val="tx1"/>
              </a:solidFill>
            </a:endParaRPr>
          </a:p>
        </p:txBody>
      </p:sp>
      <p:sp>
        <p:nvSpPr>
          <p:cNvPr id="29" name="TextBox 28"/>
          <p:cNvSpPr txBox="1"/>
          <p:nvPr/>
        </p:nvSpPr>
        <p:spPr>
          <a:xfrm>
            <a:off x="4869591" y="5534035"/>
            <a:ext cx="2844703" cy="457278"/>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pPr algn="ctr"/>
            <a:r>
              <a:rPr lang="bn-BD" sz="2400" b="1" dirty="0">
                <a:solidFill>
                  <a:schemeClr val="tx1"/>
                </a:solidFill>
                <a:latin typeface="NikoshBAN" pitchFamily="2" charset="0"/>
                <a:cs typeface="NikoshBAN" pitchFamily="2" charset="0"/>
              </a:rPr>
              <a:t>ঘ</a:t>
            </a:r>
            <a:r>
              <a:rPr lang="en-US" sz="2400" b="1" dirty="0">
                <a:solidFill>
                  <a:schemeClr val="tx1"/>
                </a:solidFill>
                <a:latin typeface="NikoshBAN" pitchFamily="2" charset="0"/>
                <a:cs typeface="NikoshBAN" pitchFamily="2" charset="0"/>
              </a:rPr>
              <a:t>.</a:t>
            </a:r>
            <a:r>
              <a:rPr lang="bn-BD" sz="2400" b="1" dirty="0">
                <a:solidFill>
                  <a:schemeClr val="tx1"/>
                </a:solidFill>
                <a:latin typeface="NikoshBAN" pitchFamily="2" charset="0"/>
                <a:cs typeface="NikoshBAN" pitchFamily="2" charset="0"/>
              </a:rPr>
              <a:t> </a:t>
            </a:r>
            <a:r>
              <a:rPr lang="bn-BD" sz="2400" b="1" dirty="0" smtClean="0">
                <a:solidFill>
                  <a:schemeClr val="tx1"/>
                </a:solidFill>
                <a:latin typeface="NikoshBAN" pitchFamily="2" charset="0"/>
                <a:cs typeface="NikoshBAN" pitchFamily="2" charset="0"/>
              </a:rPr>
              <a:t>বদর মাঠে</a:t>
            </a:r>
            <a:endParaRPr lang="en-US" sz="2400" b="1" dirty="0">
              <a:solidFill>
                <a:schemeClr val="tx1"/>
              </a:solidFill>
            </a:endParaRPr>
          </a:p>
        </p:txBody>
      </p:sp>
      <p:sp>
        <p:nvSpPr>
          <p:cNvPr id="30" name="TextBox 29"/>
          <p:cNvSpPr txBox="1"/>
          <p:nvPr/>
        </p:nvSpPr>
        <p:spPr>
          <a:xfrm>
            <a:off x="8471286" y="4424842"/>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1" name="TextBox 30"/>
          <p:cNvSpPr txBox="1"/>
          <p:nvPr/>
        </p:nvSpPr>
        <p:spPr>
          <a:xfrm>
            <a:off x="8480199" y="4407452"/>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2" name="TextBox 31"/>
          <p:cNvSpPr txBox="1"/>
          <p:nvPr/>
        </p:nvSpPr>
        <p:spPr>
          <a:xfrm>
            <a:off x="485829" y="1323965"/>
            <a:ext cx="7642172" cy="518834"/>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 </a:t>
            </a:r>
            <a:r>
              <a:rPr lang="bn-BD"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মহানবী সাঃ কিত খ্রীষ্টাব্দে মক্কা বিজয় করেন  ? </a:t>
            </a:r>
          </a:p>
        </p:txBody>
      </p:sp>
      <p:sp>
        <p:nvSpPr>
          <p:cNvPr id="33" name="Rectangle 32"/>
          <p:cNvSpPr/>
          <p:nvPr/>
        </p:nvSpPr>
        <p:spPr>
          <a:xfrm>
            <a:off x="78659" y="76200"/>
            <a:ext cx="12011741" cy="6705600"/>
          </a:xfrm>
          <a:prstGeom prst="rect">
            <a:avLst/>
          </a:prstGeom>
          <a:noFill/>
          <a:ln w="142875">
            <a:solidFill>
              <a:schemeClr val="accent6">
                <a:lumMod val="50000"/>
              </a:schemeClr>
            </a:solidFill>
            <a:prstDash val="sysDash"/>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711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0" fill="hold"/>
                                        <p:tgtEl>
                                          <p:spTgt spid="6"/>
                                        </p:tgtEl>
                                        <p:attrNameLst>
                                          <p:attrName>ppt_w</p:attrName>
                                        </p:attrNameLst>
                                      </p:cBhvr>
                                      <p:tavLst>
                                        <p:tav tm="0">
                                          <p:val>
                                            <p:fltVal val="0"/>
                                          </p:val>
                                        </p:tav>
                                        <p:tav tm="100000">
                                          <p:val>
                                            <p:strVal val="#ppt_w"/>
                                          </p:val>
                                        </p:tav>
                                      </p:tavLst>
                                    </p:anim>
                                    <p:anim calcmode="lin" valueType="num">
                                      <p:cBhvr>
                                        <p:cTn id="67" dur="5000" fill="hold"/>
                                        <p:tgtEl>
                                          <p:spTgt spid="6"/>
                                        </p:tgtEl>
                                        <p:attrNameLst>
                                          <p:attrName>ppt_h</p:attrName>
                                        </p:attrNameLst>
                                      </p:cBhvr>
                                      <p:tavLst>
                                        <p:tav tm="0">
                                          <p:val>
                                            <p:fltVal val="0"/>
                                          </p:val>
                                        </p:tav>
                                        <p:tav tm="100000">
                                          <p:val>
                                            <p:strVal val="#ppt_h"/>
                                          </p:val>
                                        </p:tav>
                                      </p:tavLst>
                                    </p:anim>
                                    <p:animEffect transition="in" filter="fade">
                                      <p:cBhvr>
                                        <p:cTn id="68" dur="5000"/>
                                        <p:tgtEl>
                                          <p:spTgt spid="6"/>
                                        </p:tgtEl>
                                      </p:cBhvr>
                                    </p:animEffect>
                                  </p:childTnLst>
                                  <p:subTnLst>
                                    <p:set>
                                      <p:cBhvr override="childStyle">
                                        <p:cTn dur="1" fill="hold" display="0" masterRel="sameClick" afterEffect="1">
                                          <p:stCondLst>
                                            <p:cond evt="end" delay="0">
                                              <p:tn val="64"/>
                                            </p:cond>
                                          </p:stCondLst>
                                        </p:cTn>
                                        <p:tgtEl>
                                          <p:spTgt spid="6"/>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0" fill="hold"/>
                                        <p:tgtEl>
                                          <p:spTgt spid="19"/>
                                        </p:tgtEl>
                                        <p:attrNameLst>
                                          <p:attrName>ppt_w</p:attrName>
                                        </p:attrNameLst>
                                      </p:cBhvr>
                                      <p:tavLst>
                                        <p:tav tm="0">
                                          <p:val>
                                            <p:fltVal val="0"/>
                                          </p:val>
                                        </p:tav>
                                        <p:tav tm="100000">
                                          <p:val>
                                            <p:strVal val="#ppt_w"/>
                                          </p:val>
                                        </p:tav>
                                      </p:tavLst>
                                    </p:anim>
                                    <p:anim calcmode="lin" valueType="num">
                                      <p:cBhvr>
                                        <p:cTn id="75" dur="5000" fill="hold"/>
                                        <p:tgtEl>
                                          <p:spTgt spid="19"/>
                                        </p:tgtEl>
                                        <p:attrNameLst>
                                          <p:attrName>ppt_h</p:attrName>
                                        </p:attrNameLst>
                                      </p:cBhvr>
                                      <p:tavLst>
                                        <p:tav tm="0">
                                          <p:val>
                                            <p:fltVal val="0"/>
                                          </p:val>
                                        </p:tav>
                                        <p:tav tm="100000">
                                          <p:val>
                                            <p:strVal val="#ppt_h"/>
                                          </p:val>
                                        </p:tav>
                                      </p:tavLst>
                                    </p:anim>
                                    <p:animEffect transition="in" filter="fade">
                                      <p:cBhvr>
                                        <p:cTn id="76" dur="5000"/>
                                        <p:tgtEl>
                                          <p:spTgt spid="19"/>
                                        </p:tgtEl>
                                      </p:cBhvr>
                                    </p:animEffect>
                                  </p:childTnLst>
                                  <p:subTnLst>
                                    <p:set>
                                      <p:cBhvr override="childStyle">
                                        <p:cTn dur="1" fill="hold" display="0" masterRel="sameClick" afterEffect="1">
                                          <p:stCondLst>
                                            <p:cond evt="end" delay="0">
                                              <p:tn val="72"/>
                                            </p:cond>
                                          </p:stCondLst>
                                        </p:cTn>
                                        <p:tgtEl>
                                          <p:spTgt spid="19"/>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0" fill="hold"/>
                                        <p:tgtEl>
                                          <p:spTgt spid="7"/>
                                        </p:tgtEl>
                                        <p:attrNameLst>
                                          <p:attrName>ppt_w</p:attrName>
                                        </p:attrNameLst>
                                      </p:cBhvr>
                                      <p:tavLst>
                                        <p:tav tm="0">
                                          <p:val>
                                            <p:fltVal val="0"/>
                                          </p:val>
                                        </p:tav>
                                        <p:tav tm="100000">
                                          <p:val>
                                            <p:strVal val="#ppt_w"/>
                                          </p:val>
                                        </p:tav>
                                      </p:tavLst>
                                    </p:anim>
                                    <p:anim calcmode="lin" valueType="num">
                                      <p:cBhvr>
                                        <p:cTn id="83" dur="5000" fill="hold"/>
                                        <p:tgtEl>
                                          <p:spTgt spid="7"/>
                                        </p:tgtEl>
                                        <p:attrNameLst>
                                          <p:attrName>ppt_h</p:attrName>
                                        </p:attrNameLst>
                                      </p:cBhvr>
                                      <p:tavLst>
                                        <p:tav tm="0">
                                          <p:val>
                                            <p:fltVal val="0"/>
                                          </p:val>
                                        </p:tav>
                                        <p:tav tm="100000">
                                          <p:val>
                                            <p:strVal val="#ppt_h"/>
                                          </p:val>
                                        </p:tav>
                                      </p:tavLst>
                                    </p:anim>
                                    <p:animEffect transition="in" filter="fade">
                                      <p:cBhvr>
                                        <p:cTn id="84" dur="5000"/>
                                        <p:tgtEl>
                                          <p:spTgt spid="7"/>
                                        </p:tgtEl>
                                      </p:cBhvr>
                                    </p:animEffect>
                                  </p:childTnLst>
                                  <p:subTnLst>
                                    <p:set>
                                      <p:cBhvr override="childStyle">
                                        <p:cTn dur="1" fill="hold" display="0" masterRel="sameClick" afterEffect="1">
                                          <p:stCondLst>
                                            <p:cond evt="end" delay="0">
                                              <p:tn val="80"/>
                                            </p:cond>
                                          </p:stCondLst>
                                        </p:cTn>
                                        <p:tgtEl>
                                          <p:spTgt spid="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4" name="osonkho dhonno bad.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0" fill="hold"/>
                                        <p:tgtEl>
                                          <p:spTgt spid="7"/>
                                        </p:tgtEl>
                                        <p:attrNameLst>
                                          <p:attrName>ppt_w</p:attrName>
                                        </p:attrNameLst>
                                      </p:cBhvr>
                                      <p:tavLst>
                                        <p:tav tm="0">
                                          <p:val>
                                            <p:fltVal val="0"/>
                                          </p:val>
                                        </p:tav>
                                        <p:tav tm="100000">
                                          <p:val>
                                            <p:strVal val="#ppt_w"/>
                                          </p:val>
                                        </p:tav>
                                      </p:tavLst>
                                    </p:anim>
                                    <p:anim calcmode="lin" valueType="num">
                                      <p:cBhvr>
                                        <p:cTn id="90" dur="5000" fill="hold"/>
                                        <p:tgtEl>
                                          <p:spTgt spid="7"/>
                                        </p:tgtEl>
                                        <p:attrNameLst>
                                          <p:attrName>ppt_h</p:attrName>
                                        </p:attrNameLst>
                                      </p:cBhvr>
                                      <p:tavLst>
                                        <p:tav tm="0">
                                          <p:val>
                                            <p:fltVal val="0"/>
                                          </p:val>
                                        </p:tav>
                                        <p:tav tm="100000">
                                          <p:val>
                                            <p:strVal val="#ppt_h"/>
                                          </p:val>
                                        </p:tav>
                                      </p:tavLst>
                                    </p:anim>
                                    <p:animEffect transition="in" filter="fade">
                                      <p:cBhvr>
                                        <p:cTn id="91" dur="5000"/>
                                        <p:tgtEl>
                                          <p:spTgt spid="7"/>
                                        </p:tgtEl>
                                      </p:cBhvr>
                                    </p:animEffect>
                                  </p:childTnLst>
                                  <p:subTnLst>
                                    <p:set>
                                      <p:cBhvr override="childStyle">
                                        <p:cTn dur="1" fill="hold" display="0" masterRel="sameClick" afterEffect="1">
                                          <p:stCondLst>
                                            <p:cond evt="end" delay="0">
                                              <p:tn val="87"/>
                                            </p:cond>
                                          </p:stCondLst>
                                        </p:cTn>
                                        <p:tgtEl>
                                          <p:spTgt spid="7"/>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0" fill="hold"/>
                                        <p:tgtEl>
                                          <p:spTgt spid="20"/>
                                        </p:tgtEl>
                                        <p:attrNameLst>
                                          <p:attrName>ppt_w</p:attrName>
                                        </p:attrNameLst>
                                      </p:cBhvr>
                                      <p:tavLst>
                                        <p:tav tm="0">
                                          <p:val>
                                            <p:fltVal val="0"/>
                                          </p:val>
                                        </p:tav>
                                        <p:tav tm="100000">
                                          <p:val>
                                            <p:strVal val="#ppt_w"/>
                                          </p:val>
                                        </p:tav>
                                      </p:tavLst>
                                    </p:anim>
                                    <p:anim calcmode="lin" valueType="num">
                                      <p:cBhvr>
                                        <p:cTn id="98" dur="5000" fill="hold"/>
                                        <p:tgtEl>
                                          <p:spTgt spid="20"/>
                                        </p:tgtEl>
                                        <p:attrNameLst>
                                          <p:attrName>ppt_h</p:attrName>
                                        </p:attrNameLst>
                                      </p:cBhvr>
                                      <p:tavLst>
                                        <p:tav tm="0">
                                          <p:val>
                                            <p:fltVal val="0"/>
                                          </p:val>
                                        </p:tav>
                                        <p:tav tm="100000">
                                          <p:val>
                                            <p:strVal val="#ppt_h"/>
                                          </p:val>
                                        </p:tav>
                                      </p:tavLst>
                                    </p:anim>
                                    <p:animEffect transition="in" filter="fade">
                                      <p:cBhvr>
                                        <p:cTn id="99" dur="5000"/>
                                        <p:tgtEl>
                                          <p:spTgt spid="20"/>
                                        </p:tgtEl>
                                      </p:cBhvr>
                                    </p:animEffect>
                                  </p:childTnLst>
                                  <p:subTnLst>
                                    <p:set>
                                      <p:cBhvr override="childStyle">
                                        <p:cTn dur="1" fill="hold" display="0" masterRel="sameClick" afterEffect="1">
                                          <p:stCondLst>
                                            <p:cond evt="end" delay="0">
                                              <p:tn val="95"/>
                                            </p:cond>
                                          </p:stCondLst>
                                        </p:cTn>
                                        <p:tgtEl>
                                          <p:spTgt spid="2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3"/>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0" fill="hold"/>
                                        <p:tgtEl>
                                          <p:spTgt spid="23"/>
                                        </p:tgtEl>
                                        <p:attrNameLst>
                                          <p:attrName>ppt_w</p:attrName>
                                        </p:attrNameLst>
                                      </p:cBhvr>
                                      <p:tavLst>
                                        <p:tav tm="0">
                                          <p:val>
                                            <p:fltVal val="0"/>
                                          </p:val>
                                        </p:tav>
                                        <p:tav tm="100000">
                                          <p:val>
                                            <p:strVal val="#ppt_w"/>
                                          </p:val>
                                        </p:tav>
                                      </p:tavLst>
                                    </p:anim>
                                    <p:anim calcmode="lin" valueType="num">
                                      <p:cBhvr>
                                        <p:cTn id="106" dur="5000" fill="hold"/>
                                        <p:tgtEl>
                                          <p:spTgt spid="23"/>
                                        </p:tgtEl>
                                        <p:attrNameLst>
                                          <p:attrName>ppt_h</p:attrName>
                                        </p:attrNameLst>
                                      </p:cBhvr>
                                      <p:tavLst>
                                        <p:tav tm="0">
                                          <p:val>
                                            <p:fltVal val="0"/>
                                          </p:val>
                                        </p:tav>
                                        <p:tav tm="100000">
                                          <p:val>
                                            <p:strVal val="#ppt_h"/>
                                          </p:val>
                                        </p:tav>
                                      </p:tavLst>
                                    </p:anim>
                                    <p:animEffect transition="in" filter="fade">
                                      <p:cBhvr>
                                        <p:cTn id="107" dur="5000"/>
                                        <p:tgtEl>
                                          <p:spTgt spid="23"/>
                                        </p:tgtEl>
                                      </p:cBhvr>
                                    </p:animEffect>
                                  </p:childTnLst>
                                  <p:subTnLst>
                                    <p:set>
                                      <p:cBhvr override="childStyle">
                                        <p:cTn dur="1" fill="hold" display="0" masterRel="sameClick" afterEffect="1">
                                          <p:stCondLst>
                                            <p:cond evt="end" delay="0">
                                              <p:tn val="103"/>
                                            </p:cond>
                                          </p:stCondLst>
                                        </p:cTn>
                                        <p:tgtEl>
                                          <p:spTgt spid="23"/>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26"/>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0" fill="hold"/>
                                        <p:tgtEl>
                                          <p:spTgt spid="30"/>
                                        </p:tgtEl>
                                        <p:attrNameLst>
                                          <p:attrName>ppt_w</p:attrName>
                                        </p:attrNameLst>
                                      </p:cBhvr>
                                      <p:tavLst>
                                        <p:tav tm="0">
                                          <p:val>
                                            <p:fltVal val="0"/>
                                          </p:val>
                                        </p:tav>
                                        <p:tav tm="100000">
                                          <p:val>
                                            <p:strVal val="#ppt_w"/>
                                          </p:val>
                                        </p:tav>
                                      </p:tavLst>
                                    </p:anim>
                                    <p:anim calcmode="lin" valueType="num">
                                      <p:cBhvr>
                                        <p:cTn id="114" dur="5000" fill="hold"/>
                                        <p:tgtEl>
                                          <p:spTgt spid="30"/>
                                        </p:tgtEl>
                                        <p:attrNameLst>
                                          <p:attrName>ppt_h</p:attrName>
                                        </p:attrNameLst>
                                      </p:cBhvr>
                                      <p:tavLst>
                                        <p:tav tm="0">
                                          <p:val>
                                            <p:fltVal val="0"/>
                                          </p:val>
                                        </p:tav>
                                        <p:tav tm="100000">
                                          <p:val>
                                            <p:strVal val="#ppt_h"/>
                                          </p:val>
                                        </p:tav>
                                      </p:tavLst>
                                    </p:anim>
                                    <p:animEffect transition="in" filter="fade">
                                      <p:cBhvr>
                                        <p:cTn id="115" dur="5000"/>
                                        <p:tgtEl>
                                          <p:spTgt spid="30"/>
                                        </p:tgtEl>
                                      </p:cBhvr>
                                    </p:animEffect>
                                  </p:childTnLst>
                                  <p:subTnLst>
                                    <p:set>
                                      <p:cBhvr override="childStyle">
                                        <p:cTn dur="1" fill="hold" display="0" masterRel="sameClick" afterEffect="1">
                                          <p:stCondLst>
                                            <p:cond evt="end" delay="0">
                                              <p:tn val="111"/>
                                            </p:cond>
                                          </p:stCondLst>
                                        </p:cTn>
                                        <p:tgtEl>
                                          <p:spTgt spid="30"/>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6"/>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p:stCondLst>
                        <p:cond delay="0"/>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0" fill="hold"/>
                                        <p:tgtEl>
                                          <p:spTgt spid="24"/>
                                        </p:tgtEl>
                                        <p:attrNameLst>
                                          <p:attrName>ppt_w</p:attrName>
                                        </p:attrNameLst>
                                      </p:cBhvr>
                                      <p:tavLst>
                                        <p:tav tm="0">
                                          <p:val>
                                            <p:fltVal val="0"/>
                                          </p:val>
                                        </p:tav>
                                        <p:tav tm="100000">
                                          <p:val>
                                            <p:strVal val="#ppt_w"/>
                                          </p:val>
                                        </p:tav>
                                      </p:tavLst>
                                    </p:anim>
                                    <p:anim calcmode="lin" valueType="num">
                                      <p:cBhvr>
                                        <p:cTn id="122" dur="5000" fill="hold"/>
                                        <p:tgtEl>
                                          <p:spTgt spid="24"/>
                                        </p:tgtEl>
                                        <p:attrNameLst>
                                          <p:attrName>ppt_h</p:attrName>
                                        </p:attrNameLst>
                                      </p:cBhvr>
                                      <p:tavLst>
                                        <p:tav tm="0">
                                          <p:val>
                                            <p:fltVal val="0"/>
                                          </p:val>
                                        </p:tav>
                                        <p:tav tm="100000">
                                          <p:val>
                                            <p:strVal val="#ppt_h"/>
                                          </p:val>
                                        </p:tav>
                                      </p:tavLst>
                                    </p:anim>
                                    <p:animEffect transition="in" filter="fade">
                                      <p:cBhvr>
                                        <p:cTn id="123" dur="5000"/>
                                        <p:tgtEl>
                                          <p:spTgt spid="24"/>
                                        </p:tgtEl>
                                      </p:cBhvr>
                                    </p:animEffect>
                                  </p:childTnLst>
                                  <p:subTnLst>
                                    <p:set>
                                      <p:cBhvr override="childStyle">
                                        <p:cTn dur="1" fill="hold" display="0" masterRel="sameClick" afterEffect="1">
                                          <p:stCondLst>
                                            <p:cond evt="end" delay="0">
                                              <p:tn val="119"/>
                                            </p:cond>
                                          </p:stCondLst>
                                        </p:cTn>
                                        <p:tgtEl>
                                          <p:spTgt spid="2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4" name="osonkho dhonno bad.wav"/>
                                        </p:tgtEl>
                                      </p:cMediaNode>
                                    </p:audio>
                                  </p:sub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1"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0" fill="hold"/>
                                        <p:tgtEl>
                                          <p:spTgt spid="24"/>
                                        </p:tgtEl>
                                        <p:attrNameLst>
                                          <p:attrName>ppt_w</p:attrName>
                                        </p:attrNameLst>
                                      </p:cBhvr>
                                      <p:tavLst>
                                        <p:tav tm="0">
                                          <p:val>
                                            <p:fltVal val="0"/>
                                          </p:val>
                                        </p:tav>
                                        <p:tav tm="100000">
                                          <p:val>
                                            <p:strVal val="#ppt_w"/>
                                          </p:val>
                                        </p:tav>
                                      </p:tavLst>
                                    </p:anim>
                                    <p:anim calcmode="lin" valueType="num">
                                      <p:cBhvr>
                                        <p:cTn id="129" dur="5000" fill="hold"/>
                                        <p:tgtEl>
                                          <p:spTgt spid="24"/>
                                        </p:tgtEl>
                                        <p:attrNameLst>
                                          <p:attrName>ppt_h</p:attrName>
                                        </p:attrNameLst>
                                      </p:cBhvr>
                                      <p:tavLst>
                                        <p:tav tm="0">
                                          <p:val>
                                            <p:fltVal val="0"/>
                                          </p:val>
                                        </p:tav>
                                        <p:tav tm="100000">
                                          <p:val>
                                            <p:strVal val="#ppt_h"/>
                                          </p:val>
                                        </p:tav>
                                      </p:tavLst>
                                    </p:anim>
                                    <p:animEffect transition="in" filter="fade">
                                      <p:cBhvr>
                                        <p:cTn id="130" dur="5000"/>
                                        <p:tgtEl>
                                          <p:spTgt spid="24"/>
                                        </p:tgtEl>
                                      </p:cBhvr>
                                    </p:animEffect>
                                  </p:childTnLst>
                                  <p:subTnLst>
                                    <p:set>
                                      <p:cBhvr override="childStyle">
                                        <p:cTn dur="1" fill="hold" display="0" masterRel="sameClick" afterEffect="1">
                                          <p:stCondLst>
                                            <p:cond evt="end" delay="0">
                                              <p:tn val="126"/>
                                            </p:cond>
                                          </p:stCondLst>
                                        </p:cTn>
                                        <p:tgtEl>
                                          <p:spTgt spid="24"/>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0" fill="hold"/>
                                        <p:tgtEl>
                                          <p:spTgt spid="31"/>
                                        </p:tgtEl>
                                        <p:attrNameLst>
                                          <p:attrName>ppt_w</p:attrName>
                                        </p:attrNameLst>
                                      </p:cBhvr>
                                      <p:tavLst>
                                        <p:tav tm="0">
                                          <p:val>
                                            <p:fltVal val="0"/>
                                          </p:val>
                                        </p:tav>
                                        <p:tav tm="100000">
                                          <p:val>
                                            <p:strVal val="#ppt_w"/>
                                          </p:val>
                                        </p:tav>
                                      </p:tavLst>
                                    </p:anim>
                                    <p:anim calcmode="lin" valueType="num">
                                      <p:cBhvr>
                                        <p:cTn id="137" dur="5000" fill="hold"/>
                                        <p:tgtEl>
                                          <p:spTgt spid="31"/>
                                        </p:tgtEl>
                                        <p:attrNameLst>
                                          <p:attrName>ppt_h</p:attrName>
                                        </p:attrNameLst>
                                      </p:cBhvr>
                                      <p:tavLst>
                                        <p:tav tm="0">
                                          <p:val>
                                            <p:fltVal val="0"/>
                                          </p:val>
                                        </p:tav>
                                        <p:tav tm="100000">
                                          <p:val>
                                            <p:strVal val="#ppt_h"/>
                                          </p:val>
                                        </p:tav>
                                      </p:tavLst>
                                    </p:anim>
                                    <p:animEffect transition="in" filter="fade">
                                      <p:cBhvr>
                                        <p:cTn id="138" dur="5000"/>
                                        <p:tgtEl>
                                          <p:spTgt spid="31"/>
                                        </p:tgtEl>
                                      </p:cBhvr>
                                    </p:animEffect>
                                  </p:childTnLst>
                                  <p:subTnLst>
                                    <p:set>
                                      <p:cBhvr override="childStyle">
                                        <p:cTn dur="1" fill="hold" display="0" masterRel="sameClick" afterEffect="1">
                                          <p:stCondLst>
                                            <p:cond evt="end" delay="0">
                                              <p:tn val="134"/>
                                            </p:cond>
                                          </p:stCondLst>
                                        </p:cTn>
                                        <p:tgtEl>
                                          <p:spTgt spid="31"/>
                                        </p:tgtEl>
                                        <p:attrNameLst>
                                          <p:attrName>style.visibility</p:attrName>
                                        </p:attrNameLst>
                                      </p:cBhvr>
                                      <p:to>
                                        <p:strVal val="hidden"/>
                                      </p:to>
                                    </p:set>
                                    <p:audio>
                                      <p:cMediaNode>
                                        <p:cTn display="0" masterRel="sameClick">
                                          <p:stCondLst>
                                            <p:cond evt="begin" delay="0">
                                              <p:tn val="13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8"/>
                  </p:tgtEl>
                </p:cond>
              </p:nextCondLst>
            </p:seq>
          </p:childTnLst>
        </p:cTn>
      </p:par>
    </p:tnLst>
    <p:bldLst>
      <p:bldP spid="6" grpId="0" animBg="1"/>
      <p:bldP spid="7" grpId="0" animBg="1"/>
      <p:bldP spid="7" grpId="1" animBg="1"/>
      <p:bldP spid="11" grpId="0" animBg="1"/>
      <p:bldP spid="12" grpId="0" animBg="1"/>
      <p:bldP spid="13" grpId="0" animBg="1"/>
      <p:bldP spid="14" grpId="0" animBg="1"/>
      <p:bldP spid="19" grpId="0" animBg="1"/>
      <p:bldP spid="20"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534" y="3267631"/>
            <a:ext cx="108213" cy="56410"/>
          </a:xfrm>
          <a:prstGeom prst="rect">
            <a:avLst/>
          </a:prstGeom>
          <a:ln>
            <a:noFill/>
          </a:ln>
          <a:effectLst>
            <a:softEdge rad="112500"/>
          </a:effectLst>
        </p:spPr>
      </p:pic>
      <p:sp>
        <p:nvSpPr>
          <p:cNvPr id="3" name="TextBox 2"/>
          <p:cNvSpPr txBox="1"/>
          <p:nvPr/>
        </p:nvSpPr>
        <p:spPr>
          <a:xfrm>
            <a:off x="1076333" y="251762"/>
            <a:ext cx="3477928" cy="967511"/>
          </a:xfrm>
          <a:prstGeom prst="rect">
            <a:avLst/>
          </a:prstGeom>
          <a:noFill/>
        </p:spPr>
        <p:txBody>
          <a:bodyPr wrap="square" lIns="87097" tIns="43548" rIns="87097" bIns="43548" rtlCol="0">
            <a:spAutoFit/>
          </a:bodyPr>
          <a:lstStyle/>
          <a:p>
            <a:pPr algn="ctr"/>
            <a:r>
              <a:rPr lang="bn-BD" sz="57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r>
              <a:rPr lang="bn-BD" sz="57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57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p:cNvSpPr txBox="1"/>
          <p:nvPr/>
        </p:nvSpPr>
        <p:spPr>
          <a:xfrm>
            <a:off x="5418554" y="551025"/>
            <a:ext cx="6412053" cy="557051"/>
          </a:xfrm>
          <a:prstGeom prst="rect">
            <a:avLst/>
          </a:prstGeom>
          <a:noFill/>
          <a:ln>
            <a:noFill/>
          </a:ln>
        </p:spPr>
        <p:txBody>
          <a:bodyPr wrap="square" lIns="87097" tIns="43548" rIns="87097" bIns="43548" rtlCol="0">
            <a:spAutoFit/>
          </a:bodyPr>
          <a:lstStyle/>
          <a:p>
            <a:r>
              <a:rPr lang="bn-BD" sz="3000" dirty="0">
                <a:ln w="0"/>
                <a:effectLst>
                  <a:outerShdw blurRad="38100" dist="19050" dir="2700000" algn="tl" rotWithShape="0">
                    <a:schemeClr val="dk1">
                      <a:alpha val="40000"/>
                    </a:schemeClr>
                  </a:outerShdw>
                </a:effectLst>
                <a:latin typeface="NikoshBAN" pitchFamily="2" charset="0"/>
                <a:cs typeface="NikoshBAN" pitchFamily="2" charset="0"/>
              </a:rPr>
              <a:t> সঠিক উত্তরটি চিহ্নিত করে বোর্ডে লেখ  </a:t>
            </a:r>
            <a:endParaRPr lang="en-US" sz="3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8585058" y="2139456"/>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7" name="TextBox 6"/>
          <p:cNvSpPr txBox="1"/>
          <p:nvPr/>
        </p:nvSpPr>
        <p:spPr>
          <a:xfrm>
            <a:off x="8609771" y="2119772"/>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11" name="TextBox 10"/>
          <p:cNvSpPr txBox="1"/>
          <p:nvPr/>
        </p:nvSpPr>
        <p:spPr>
          <a:xfrm>
            <a:off x="482882" y="2128420"/>
            <a:ext cx="3849349" cy="549611"/>
          </a:xfrm>
          <a:prstGeom prst="rect">
            <a:avLst/>
          </a:prstGeom>
          <a:blipFill>
            <a:blip r:embed="rId6"/>
            <a:tile tx="0" ty="0" sx="100000" sy="100000" flip="none" algn="tl"/>
          </a:blipFill>
          <a:ln>
            <a:solidFill>
              <a:srgbClr val="FF0000"/>
            </a:solidFill>
          </a:ln>
        </p:spPr>
        <p:style>
          <a:lnRef idx="3">
            <a:schemeClr val="lt1"/>
          </a:lnRef>
          <a:fillRef idx="1">
            <a:schemeClr val="accent3"/>
          </a:fillRef>
          <a:effectRef idx="1">
            <a:schemeClr val="accent3"/>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ক</a:t>
            </a:r>
            <a:r>
              <a:rPr lang="en-US" sz="3000" b="1" dirty="0" smtClean="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যুদ্ধের মাধ্যমে </a:t>
            </a:r>
            <a:endParaRPr lang="en-US" sz="3000" b="1" dirty="0">
              <a:solidFill>
                <a:schemeClr val="tx1"/>
              </a:solidFill>
            </a:endParaRPr>
          </a:p>
        </p:txBody>
      </p:sp>
      <p:sp>
        <p:nvSpPr>
          <p:cNvPr id="12" name="TextBox 11"/>
          <p:cNvSpPr txBox="1"/>
          <p:nvPr/>
        </p:nvSpPr>
        <p:spPr>
          <a:xfrm>
            <a:off x="5091283" y="2122426"/>
            <a:ext cx="3341517" cy="518834"/>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solidFill>
                  <a:schemeClr val="tx1"/>
                </a:solidFill>
                <a:latin typeface="NikoshBAN" pitchFamily="2" charset="0"/>
                <a:cs typeface="NikoshBAN" pitchFamily="2" charset="0"/>
              </a:rPr>
              <a:t>খ</a:t>
            </a:r>
            <a:r>
              <a:rPr lang="en-US" sz="2800" b="1" dirty="0">
                <a:solidFill>
                  <a:schemeClr val="tx1"/>
                </a:solidFill>
                <a:latin typeface="NikoshBAN" pitchFamily="2" charset="0"/>
                <a:cs typeface="NikoshBAN" pitchFamily="2" charset="0"/>
              </a:rPr>
              <a:t>.</a:t>
            </a:r>
            <a:r>
              <a:rPr lang="bn-BD" sz="2800" b="1" dirty="0">
                <a:solidFill>
                  <a:schemeClr val="tx1"/>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বিনা রক্তপাতে</a:t>
            </a:r>
            <a:r>
              <a:rPr lang="en-US"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
        <p:nvSpPr>
          <p:cNvPr id="13" name="TextBox 12"/>
          <p:cNvSpPr txBox="1"/>
          <p:nvPr/>
        </p:nvSpPr>
        <p:spPr>
          <a:xfrm>
            <a:off x="482882" y="2920889"/>
            <a:ext cx="4071381" cy="549611"/>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গ</a:t>
            </a:r>
            <a:r>
              <a:rPr lang="en-US" sz="3000" b="1" dirty="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ঝটিকা আক্রমণ দ্বারা </a:t>
            </a:r>
            <a:endParaRPr lang="en-US" sz="3000" b="1" dirty="0">
              <a:solidFill>
                <a:schemeClr val="tx1"/>
              </a:solidFill>
            </a:endParaRPr>
          </a:p>
        </p:txBody>
      </p:sp>
      <p:sp>
        <p:nvSpPr>
          <p:cNvPr id="14" name="TextBox 13"/>
          <p:cNvSpPr txBox="1"/>
          <p:nvPr/>
        </p:nvSpPr>
        <p:spPr>
          <a:xfrm>
            <a:off x="5128677" y="2920889"/>
            <a:ext cx="3507323" cy="549611"/>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ঘ</a:t>
            </a:r>
            <a:r>
              <a:rPr lang="en-US" sz="3000" b="1" dirty="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সন্ধির মাধ্যমে   </a:t>
            </a:r>
            <a:endParaRPr lang="en-US" sz="3000" b="1" dirty="0">
              <a:solidFill>
                <a:schemeClr val="tx1"/>
              </a:solidFill>
            </a:endParaRPr>
          </a:p>
        </p:txBody>
      </p:sp>
      <p:grpSp>
        <p:nvGrpSpPr>
          <p:cNvPr id="16" name="Group 15"/>
          <p:cNvGrpSpPr/>
          <p:nvPr/>
        </p:nvGrpSpPr>
        <p:grpSpPr>
          <a:xfrm rot="16200000">
            <a:off x="9641633" y="4435438"/>
            <a:ext cx="738664" cy="3209095"/>
            <a:chOff x="7986724" y="2134145"/>
            <a:chExt cx="984830" cy="3209095"/>
          </a:xfrm>
        </p:grpSpPr>
        <p:sp>
          <p:nvSpPr>
            <p:cNvPr id="17" name="TextBox 16"/>
            <p:cNvSpPr txBox="1"/>
            <p:nvPr/>
          </p:nvSpPr>
          <p:spPr>
            <a:xfrm rot="5400000">
              <a:off x="7308787" y="3246279"/>
              <a:ext cx="2340704" cy="984830"/>
            </a:xfrm>
            <a:prstGeom prst="rect">
              <a:avLst/>
            </a:prstGeom>
            <a:noFill/>
          </p:spPr>
          <p:txBody>
            <a:bodyPr wrap="none" rtlCol="0">
              <a:spAutoFit/>
            </a:bodyPr>
            <a:lstStyle/>
            <a:p>
              <a:pPr algn="ctr"/>
              <a:r>
                <a:rPr lang="bn-BD" sz="2100" b="1" dirty="0">
                  <a:latin typeface="NikoshBAN" panose="02000000000000000000" pitchFamily="2" charset="0"/>
                  <a:cs typeface="NikoshBAN" panose="02000000000000000000" pitchFamily="2" charset="0"/>
                </a:rPr>
                <a:t>◊ ক্লিক করে </a:t>
              </a:r>
            </a:p>
            <a:p>
              <a:pPr algn="ctr"/>
              <a:r>
                <a:rPr lang="bn-BD" sz="2100" b="1" dirty="0">
                  <a:latin typeface="NikoshBAN" panose="02000000000000000000" pitchFamily="2" charset="0"/>
                  <a:cs typeface="NikoshBAN" panose="02000000000000000000" pitchFamily="2" charset="0"/>
                </a:rPr>
                <a:t>সঠিক উত্তর  জানতে হবে ।</a:t>
              </a:r>
              <a:endParaRPr lang="en-US" sz="2100" b="1" dirty="0">
                <a:latin typeface="NikoshBAN" panose="02000000000000000000" pitchFamily="2" charset="0"/>
                <a:cs typeface="NikoshBAN" panose="02000000000000000000" pitchFamily="2" charset="0"/>
              </a:endParaRPr>
            </a:p>
          </p:txBody>
        </p:sp>
        <p:cxnSp>
          <p:nvCxnSpPr>
            <p:cNvPr id="18" name="Straight Connector 17"/>
            <p:cNvCxnSpPr/>
            <p:nvPr/>
          </p:nvCxnSpPr>
          <p:spPr>
            <a:xfrm>
              <a:off x="8087088" y="2134145"/>
              <a:ext cx="15151" cy="320909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636001" y="2125761"/>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0" name="TextBox 19"/>
          <p:cNvSpPr txBox="1"/>
          <p:nvPr/>
        </p:nvSpPr>
        <p:spPr>
          <a:xfrm>
            <a:off x="8794181" y="211888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414" y="5667761"/>
            <a:ext cx="108213" cy="56410"/>
          </a:xfrm>
          <a:prstGeom prst="rect">
            <a:avLst/>
          </a:prstGeom>
          <a:ln>
            <a:noFill/>
          </a:ln>
          <a:effectLst>
            <a:softEdge rad="112500"/>
          </a:effectLst>
        </p:spPr>
      </p:pic>
      <p:sp>
        <p:nvSpPr>
          <p:cNvPr id="23" name="TextBox 22"/>
          <p:cNvSpPr txBox="1"/>
          <p:nvPr/>
        </p:nvSpPr>
        <p:spPr>
          <a:xfrm>
            <a:off x="8452967" y="4419854"/>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24" name="TextBox 23"/>
          <p:cNvSpPr txBox="1"/>
          <p:nvPr/>
        </p:nvSpPr>
        <p:spPr>
          <a:xfrm>
            <a:off x="8452966" y="4410757"/>
            <a:ext cx="3196124" cy="503545"/>
          </a:xfrm>
          <a:prstGeom prst="rect">
            <a:avLst/>
          </a:prstGeom>
          <a:solidFill>
            <a:srgbClr val="00B050"/>
          </a:solidFill>
          <a:ln w="28575" cmpd="sng">
            <a:solidFill>
              <a:schemeClr val="tx1"/>
            </a:solidFill>
            <a:prstDash val="solid"/>
          </a:ln>
        </p:spPr>
        <p:style>
          <a:lnRef idx="3">
            <a:schemeClr val="lt1"/>
          </a:lnRef>
          <a:fillRef idx="1">
            <a:schemeClr val="accent2"/>
          </a:fillRef>
          <a:effectRef idx="1">
            <a:schemeClr val="accent2"/>
          </a:effectRef>
          <a:fontRef idx="minor">
            <a:schemeClr val="lt1"/>
          </a:fontRef>
        </p:style>
        <p:txBody>
          <a:bodyPr wrap="square" lIns="87097" tIns="43548" rIns="87097" bIns="43548" rtlCol="0">
            <a:spAutoFit/>
          </a:bodyPr>
          <a:lstStyle/>
          <a:p>
            <a:pPr algn="ctr"/>
            <a:r>
              <a:rPr lang="bn-BD" sz="2700" b="1" dirty="0">
                <a:solidFill>
                  <a:schemeClr val="tx1"/>
                </a:solidFill>
                <a:latin typeface="NikoshBAN" pitchFamily="2" charset="0"/>
                <a:cs typeface="NikoshBAN" pitchFamily="2" charset="0"/>
              </a:rPr>
              <a:t>উত্তর সঠিক হয়েছে</a:t>
            </a:r>
            <a:r>
              <a:rPr lang="bn-BD" sz="2700" b="1" dirty="0">
                <a:solidFill>
                  <a:srgbClr val="7030A0"/>
                </a:solidFill>
                <a:latin typeface="NikoshBAN" pitchFamily="2" charset="0"/>
                <a:cs typeface="NikoshBAN" pitchFamily="2" charset="0"/>
              </a:rPr>
              <a:t> </a:t>
            </a:r>
            <a:endParaRPr lang="en-US" sz="2700" b="1" dirty="0">
              <a:solidFill>
                <a:srgbClr val="7030A0"/>
              </a:solidFill>
              <a:latin typeface="NikoshBAN" pitchFamily="2" charset="0"/>
              <a:cs typeface="NikoshBAN" pitchFamily="2" charset="0"/>
            </a:endParaRPr>
          </a:p>
        </p:txBody>
      </p:sp>
      <p:sp>
        <p:nvSpPr>
          <p:cNvPr id="25" name="TextBox 24"/>
          <p:cNvSpPr txBox="1"/>
          <p:nvPr/>
        </p:nvSpPr>
        <p:spPr>
          <a:xfrm>
            <a:off x="430896" y="3664047"/>
            <a:ext cx="9932305" cy="549611"/>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৪</a:t>
            </a:r>
            <a:r>
              <a:rPr lang="bn-BD" sz="3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কত হিজরী সনে হুদাইবিয়ার সন্ধি সংগঠিত হয় ?</a:t>
            </a:r>
            <a:endParaRPr lang="en-US" sz="3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6" name="TextBox 25"/>
          <p:cNvSpPr txBox="1"/>
          <p:nvPr/>
        </p:nvSpPr>
        <p:spPr>
          <a:xfrm>
            <a:off x="420295" y="4585244"/>
            <a:ext cx="3402508" cy="549611"/>
          </a:xfrm>
          <a:prstGeom prst="rect">
            <a:avLst/>
          </a:prstGeom>
          <a:blipFill>
            <a:blip r:embed="rId6"/>
            <a:tile tx="0" ty="0" sx="100000" sy="100000" flip="none" algn="tl"/>
          </a:blip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ক</a:t>
            </a:r>
            <a:r>
              <a:rPr lang="en-US" sz="3000" b="1" dirty="0">
                <a:solidFill>
                  <a:schemeClr val="tx1"/>
                </a:solidFill>
                <a:latin typeface="NikoshBAN" pitchFamily="2" charset="0"/>
                <a:cs typeface="NikoshBAN" pitchFamily="2" charset="0"/>
              </a:rPr>
              <a:t>.</a:t>
            </a:r>
            <a:r>
              <a:rPr lang="bn-BD" sz="3000" b="1" dirty="0">
                <a:solidFill>
                  <a:schemeClr val="tx1"/>
                </a:solidFill>
                <a:latin typeface="NikoshBAN" pitchFamily="2" charset="0"/>
                <a:cs typeface="NikoshBAN" pitchFamily="2" charset="0"/>
              </a:rPr>
              <a:t> </a:t>
            </a:r>
            <a:r>
              <a:rPr lang="bn-BD" sz="3000" b="1" dirty="0" smtClean="0">
                <a:solidFill>
                  <a:schemeClr val="tx1"/>
                </a:solidFill>
                <a:latin typeface="NikoshBAN" pitchFamily="2" charset="0"/>
                <a:cs typeface="NikoshBAN" pitchFamily="2" charset="0"/>
              </a:rPr>
              <a:t>১০ম হিজরী সনে </a:t>
            </a:r>
            <a:endParaRPr lang="en-US" sz="3000" b="1" dirty="0">
              <a:solidFill>
                <a:schemeClr val="tx1"/>
              </a:solidFill>
            </a:endParaRPr>
          </a:p>
        </p:txBody>
      </p:sp>
      <p:sp>
        <p:nvSpPr>
          <p:cNvPr id="27" name="TextBox 26"/>
          <p:cNvSpPr txBox="1"/>
          <p:nvPr/>
        </p:nvSpPr>
        <p:spPr>
          <a:xfrm>
            <a:off x="5029669" y="4592816"/>
            <a:ext cx="3098331" cy="503445"/>
          </a:xfrm>
          <a:prstGeom prst="rect">
            <a:avLst/>
          </a:prstGeom>
          <a:blipFill>
            <a:blip r:embed="rId6"/>
            <a:tile tx="0" ty="0" sx="100000" sy="100000" flip="none" algn="tl"/>
          </a:blip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700" b="1" dirty="0" smtClean="0">
                <a:solidFill>
                  <a:schemeClr val="tx1"/>
                </a:solidFill>
                <a:latin typeface="NikoshBAN" pitchFamily="2" charset="0"/>
                <a:cs typeface="NikoshBAN" pitchFamily="2" charset="0"/>
              </a:rPr>
              <a:t>খ</a:t>
            </a:r>
            <a:r>
              <a:rPr lang="en-US" sz="2700" b="1" dirty="0" smtClean="0">
                <a:solidFill>
                  <a:schemeClr val="tx1"/>
                </a:solidFill>
                <a:latin typeface="NikoshBAN" pitchFamily="2" charset="0"/>
                <a:cs typeface="NikoshBAN" pitchFamily="2" charset="0"/>
              </a:rPr>
              <a:t>.</a:t>
            </a:r>
            <a:r>
              <a:rPr lang="bn-BD" sz="2700" b="1" dirty="0">
                <a:solidFill>
                  <a:schemeClr val="tx1"/>
                </a:solidFill>
                <a:latin typeface="NikoshBAN" pitchFamily="2" charset="0"/>
                <a:cs typeface="NikoshBAN" pitchFamily="2" charset="0"/>
              </a:rPr>
              <a:t> </a:t>
            </a:r>
            <a:r>
              <a:rPr lang="bn-BD" sz="2700" b="1" dirty="0" smtClean="0">
                <a:solidFill>
                  <a:schemeClr val="tx1"/>
                </a:solidFill>
                <a:latin typeface="NikoshBAN" pitchFamily="2" charset="0"/>
                <a:cs typeface="NikoshBAN" pitchFamily="2" charset="0"/>
              </a:rPr>
              <a:t>৬ষ্ঠ হিজরী সনে  </a:t>
            </a:r>
            <a:endParaRPr lang="en-US" sz="2700" b="1" dirty="0">
              <a:solidFill>
                <a:schemeClr val="tx1"/>
              </a:solidFill>
              <a:latin typeface="NikoshBAN" pitchFamily="2" charset="0"/>
              <a:cs typeface="NikoshBAN" pitchFamily="2" charset="0"/>
            </a:endParaRPr>
          </a:p>
        </p:txBody>
      </p:sp>
      <p:sp>
        <p:nvSpPr>
          <p:cNvPr id="28" name="TextBox 27"/>
          <p:cNvSpPr txBox="1"/>
          <p:nvPr/>
        </p:nvSpPr>
        <p:spPr>
          <a:xfrm>
            <a:off x="404581" y="5569726"/>
            <a:ext cx="3418223" cy="518834"/>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en-US" sz="2700" b="1" dirty="0">
                <a:solidFill>
                  <a:schemeClr val="tx1"/>
                </a:solidFill>
                <a:latin typeface="NikoshBAN" pitchFamily="2" charset="0"/>
                <a:cs typeface="NikoshBAN" pitchFamily="2" charset="0"/>
              </a:rPr>
              <a:t>গ. </a:t>
            </a:r>
            <a:r>
              <a:rPr lang="bn-BD" sz="2800" b="1" dirty="0" smtClean="0">
                <a:solidFill>
                  <a:schemeClr val="tx1"/>
                </a:solidFill>
                <a:latin typeface="NikoshBAN" pitchFamily="2" charset="0"/>
                <a:cs typeface="NikoshBAN" pitchFamily="2" charset="0"/>
              </a:rPr>
              <a:t>৮ম </a:t>
            </a:r>
            <a:r>
              <a:rPr lang="bn-BD" sz="2800" b="1" dirty="0">
                <a:solidFill>
                  <a:schemeClr val="tx1"/>
                </a:solidFill>
                <a:latin typeface="NikoshBAN" pitchFamily="2" charset="0"/>
                <a:cs typeface="NikoshBAN" pitchFamily="2" charset="0"/>
              </a:rPr>
              <a:t>হিজরী সনে</a:t>
            </a:r>
            <a:r>
              <a:rPr lang="bn-BD" sz="2700" b="1" dirty="0" smtClean="0">
                <a:solidFill>
                  <a:schemeClr val="tx1"/>
                </a:solidFill>
                <a:latin typeface="NikoshBAN" pitchFamily="2" charset="0"/>
                <a:cs typeface="NikoshBAN" pitchFamily="2" charset="0"/>
              </a:rPr>
              <a:t> </a:t>
            </a:r>
            <a:endParaRPr lang="en-US" sz="2700" b="1" dirty="0">
              <a:solidFill>
                <a:schemeClr val="tx1"/>
              </a:solidFill>
            </a:endParaRPr>
          </a:p>
        </p:txBody>
      </p:sp>
      <p:sp>
        <p:nvSpPr>
          <p:cNvPr id="29" name="TextBox 28"/>
          <p:cNvSpPr txBox="1"/>
          <p:nvPr/>
        </p:nvSpPr>
        <p:spPr>
          <a:xfrm>
            <a:off x="5029671" y="5465488"/>
            <a:ext cx="3606331" cy="580389"/>
          </a:xfrm>
          <a:prstGeom prst="rect">
            <a:avLst/>
          </a:prstGeom>
          <a:blipFill>
            <a:blip r:embed="rId6"/>
            <a:tile tx="0" ty="0" sx="100000" sy="100000" flip="none" algn="tl"/>
          </a:blipFill>
          <a:ln>
            <a:solidFill>
              <a:srgbClr val="C00000"/>
            </a:solid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3000" b="1" dirty="0">
                <a:solidFill>
                  <a:schemeClr val="tx1"/>
                </a:solidFill>
                <a:latin typeface="NikoshBAN" pitchFamily="2" charset="0"/>
                <a:cs typeface="NikoshBAN" pitchFamily="2" charset="0"/>
              </a:rPr>
              <a:t>ঘ</a:t>
            </a:r>
            <a:r>
              <a:rPr lang="en-US" sz="3000" b="1" dirty="0" smtClean="0">
                <a:solidFill>
                  <a:schemeClr val="tx1"/>
                </a:solidFill>
                <a:latin typeface="NikoshBAN" pitchFamily="2" charset="0"/>
                <a:cs typeface="NikoshBAN" pitchFamily="2" charset="0"/>
              </a:rPr>
              <a:t>.</a:t>
            </a:r>
            <a:r>
              <a:rPr lang="bn-BD" sz="3200" b="1" dirty="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৫ম </a:t>
            </a:r>
            <a:r>
              <a:rPr lang="bn-BD" sz="3200" b="1" dirty="0">
                <a:solidFill>
                  <a:schemeClr val="tx1"/>
                </a:solidFill>
                <a:latin typeface="NikoshBAN" pitchFamily="2" charset="0"/>
                <a:cs typeface="NikoshBAN" pitchFamily="2" charset="0"/>
              </a:rPr>
              <a:t>হিজরী সনে  </a:t>
            </a:r>
            <a:r>
              <a:rPr lang="bn-BD" sz="3000" b="1" dirty="0" smtClean="0">
                <a:solidFill>
                  <a:schemeClr val="tx1"/>
                </a:solidFill>
                <a:latin typeface="NikoshBAN" pitchFamily="2" charset="0"/>
                <a:cs typeface="NikoshBAN" pitchFamily="2" charset="0"/>
              </a:rPr>
              <a:t>  </a:t>
            </a:r>
            <a:endParaRPr lang="en-US" sz="3000" b="1" dirty="0">
              <a:solidFill>
                <a:schemeClr val="tx1"/>
              </a:solidFill>
            </a:endParaRPr>
          </a:p>
        </p:txBody>
      </p:sp>
      <p:sp>
        <p:nvSpPr>
          <p:cNvPr id="30" name="TextBox 29"/>
          <p:cNvSpPr txBox="1"/>
          <p:nvPr/>
        </p:nvSpPr>
        <p:spPr>
          <a:xfrm>
            <a:off x="8482726" y="4417192"/>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1" name="TextBox 30"/>
          <p:cNvSpPr txBox="1"/>
          <p:nvPr/>
        </p:nvSpPr>
        <p:spPr>
          <a:xfrm>
            <a:off x="8482725" y="4421879"/>
            <a:ext cx="3194620" cy="503545"/>
          </a:xfrm>
          <a:prstGeom prst="rect">
            <a:avLst/>
          </a:prstGeom>
          <a:solidFill>
            <a:srgbClr val="FF0000"/>
          </a:solidFill>
          <a:ln w="28575" cmpd="sng">
            <a:solidFill>
              <a:schemeClr val="tx1"/>
            </a:solidFill>
            <a:prstDash val="solid"/>
          </a:ln>
        </p:spPr>
        <p:style>
          <a:lnRef idx="3">
            <a:schemeClr val="lt1"/>
          </a:lnRef>
          <a:fillRef idx="1">
            <a:schemeClr val="accent6"/>
          </a:fillRef>
          <a:effectRef idx="1">
            <a:schemeClr val="accent6"/>
          </a:effectRef>
          <a:fontRef idx="minor">
            <a:schemeClr val="lt1"/>
          </a:fontRef>
        </p:style>
        <p:txBody>
          <a:bodyPr wrap="square" lIns="87097" tIns="43548" rIns="87097" bIns="43548" rtlCol="0">
            <a:spAutoFit/>
          </a:bodyPr>
          <a:lstStyle/>
          <a:p>
            <a:pPr algn="ctr"/>
            <a:r>
              <a:rPr lang="en-US" sz="2700" b="1" dirty="0" err="1">
                <a:solidFill>
                  <a:schemeClr val="tx1"/>
                </a:solidFill>
                <a:latin typeface="NikoshBAN" pitchFamily="2" charset="0"/>
                <a:cs typeface="NikoshBAN" pitchFamily="2" charset="0"/>
              </a:rPr>
              <a:t>আবার</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চেষ্টা</a:t>
            </a:r>
            <a:r>
              <a:rPr lang="en-US" sz="2700" b="1" dirty="0">
                <a:solidFill>
                  <a:schemeClr val="tx1"/>
                </a:solidFill>
                <a:latin typeface="NikoshBAN" pitchFamily="2" charset="0"/>
                <a:cs typeface="NikoshBAN" pitchFamily="2" charset="0"/>
              </a:rPr>
              <a:t> </a:t>
            </a:r>
            <a:r>
              <a:rPr lang="en-US" sz="2700" b="1" dirty="0" err="1">
                <a:solidFill>
                  <a:schemeClr val="tx1"/>
                </a:solidFill>
                <a:latin typeface="NikoshBAN" pitchFamily="2" charset="0"/>
                <a:cs typeface="NikoshBAN" pitchFamily="2" charset="0"/>
              </a:rPr>
              <a:t>করি</a:t>
            </a:r>
            <a:endParaRPr lang="en-US" sz="2700" b="1" dirty="0">
              <a:solidFill>
                <a:srgbClr val="7030A0"/>
              </a:solidFill>
              <a:latin typeface="NikoshBAN" pitchFamily="2" charset="0"/>
              <a:cs typeface="NikoshBAN" pitchFamily="2" charset="0"/>
            </a:endParaRPr>
          </a:p>
        </p:txBody>
      </p:sp>
      <p:sp>
        <p:nvSpPr>
          <p:cNvPr id="32" name="TextBox 31"/>
          <p:cNvSpPr txBox="1"/>
          <p:nvPr/>
        </p:nvSpPr>
        <p:spPr>
          <a:xfrm>
            <a:off x="304802" y="1323965"/>
            <a:ext cx="9928509" cy="518834"/>
          </a:xfrm>
          <a:prstGeom prst="rect">
            <a:avLst/>
          </a:prstGeom>
          <a:blipFill>
            <a:blip r:embed="rId7"/>
            <a:tile tx="0" ty="0" sx="100000" sy="100000" flip="none" algn="tl"/>
          </a:blipFill>
          <a:ln>
            <a:solidFill>
              <a:schemeClr val="accent6">
                <a:lumMod val="75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lIns="87097" tIns="43548" rIns="87097" bIns="43548" rtlCol="0">
            <a:spAutoFit/>
          </a:bodyPr>
          <a:lstStyle/>
          <a:p>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৩</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BD"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মহানবী সাঃ কীভাবে মক্কা জয় করলেন  ?                                                                                                                                                                                                                                                                                                                                                                                                                                                                                                                                                                                                                                                                                                                                                                                                                                                                                                                                                                                                                                                                                                                                                                                                                                                                                                                                                                                                                                                                                </a:t>
            </a:r>
            <a:r>
              <a:rPr lang="en-US" sz="28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3" name="Rectangle 32"/>
          <p:cNvSpPr/>
          <p:nvPr/>
        </p:nvSpPr>
        <p:spPr>
          <a:xfrm>
            <a:off x="78659" y="76200"/>
            <a:ext cx="12011741" cy="6705600"/>
          </a:xfrm>
          <a:prstGeom prst="rect">
            <a:avLst/>
          </a:prstGeom>
          <a:noFill/>
          <a:ln w="142875">
            <a:solidFill>
              <a:schemeClr val="accent6">
                <a:lumMod val="50000"/>
              </a:schemeClr>
            </a:solidFill>
            <a:prstDash val="sysDash"/>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746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0" fill="hold"/>
                                        <p:tgtEl>
                                          <p:spTgt spid="6"/>
                                        </p:tgtEl>
                                        <p:attrNameLst>
                                          <p:attrName>ppt_w</p:attrName>
                                        </p:attrNameLst>
                                      </p:cBhvr>
                                      <p:tavLst>
                                        <p:tav tm="0">
                                          <p:val>
                                            <p:fltVal val="0"/>
                                          </p:val>
                                        </p:tav>
                                        <p:tav tm="100000">
                                          <p:val>
                                            <p:strVal val="#ppt_w"/>
                                          </p:val>
                                        </p:tav>
                                      </p:tavLst>
                                    </p:anim>
                                    <p:anim calcmode="lin" valueType="num">
                                      <p:cBhvr>
                                        <p:cTn id="67" dur="5000" fill="hold"/>
                                        <p:tgtEl>
                                          <p:spTgt spid="6"/>
                                        </p:tgtEl>
                                        <p:attrNameLst>
                                          <p:attrName>ppt_h</p:attrName>
                                        </p:attrNameLst>
                                      </p:cBhvr>
                                      <p:tavLst>
                                        <p:tav tm="0">
                                          <p:val>
                                            <p:fltVal val="0"/>
                                          </p:val>
                                        </p:tav>
                                        <p:tav tm="100000">
                                          <p:val>
                                            <p:strVal val="#ppt_h"/>
                                          </p:val>
                                        </p:tav>
                                      </p:tavLst>
                                    </p:anim>
                                    <p:animEffect transition="in" filter="fade">
                                      <p:cBhvr>
                                        <p:cTn id="68" dur="5000"/>
                                        <p:tgtEl>
                                          <p:spTgt spid="6"/>
                                        </p:tgtEl>
                                      </p:cBhvr>
                                    </p:animEffect>
                                  </p:childTnLst>
                                  <p:subTnLst>
                                    <p:set>
                                      <p:cBhvr override="childStyle">
                                        <p:cTn dur="1" fill="hold" display="0" masterRel="sameClick" afterEffect="1">
                                          <p:stCondLst>
                                            <p:cond evt="end" delay="0">
                                              <p:tn val="64"/>
                                            </p:cond>
                                          </p:stCondLst>
                                        </p:cTn>
                                        <p:tgtEl>
                                          <p:spTgt spid="6"/>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0" fill="hold"/>
                                        <p:tgtEl>
                                          <p:spTgt spid="19"/>
                                        </p:tgtEl>
                                        <p:attrNameLst>
                                          <p:attrName>ppt_w</p:attrName>
                                        </p:attrNameLst>
                                      </p:cBhvr>
                                      <p:tavLst>
                                        <p:tav tm="0">
                                          <p:val>
                                            <p:fltVal val="0"/>
                                          </p:val>
                                        </p:tav>
                                        <p:tav tm="100000">
                                          <p:val>
                                            <p:strVal val="#ppt_w"/>
                                          </p:val>
                                        </p:tav>
                                      </p:tavLst>
                                    </p:anim>
                                    <p:anim calcmode="lin" valueType="num">
                                      <p:cBhvr>
                                        <p:cTn id="75" dur="5000" fill="hold"/>
                                        <p:tgtEl>
                                          <p:spTgt spid="19"/>
                                        </p:tgtEl>
                                        <p:attrNameLst>
                                          <p:attrName>ppt_h</p:attrName>
                                        </p:attrNameLst>
                                      </p:cBhvr>
                                      <p:tavLst>
                                        <p:tav tm="0">
                                          <p:val>
                                            <p:fltVal val="0"/>
                                          </p:val>
                                        </p:tav>
                                        <p:tav tm="100000">
                                          <p:val>
                                            <p:strVal val="#ppt_h"/>
                                          </p:val>
                                        </p:tav>
                                      </p:tavLst>
                                    </p:anim>
                                    <p:animEffect transition="in" filter="fade">
                                      <p:cBhvr>
                                        <p:cTn id="76" dur="5000"/>
                                        <p:tgtEl>
                                          <p:spTgt spid="19"/>
                                        </p:tgtEl>
                                      </p:cBhvr>
                                    </p:animEffect>
                                  </p:childTnLst>
                                  <p:subTnLst>
                                    <p:set>
                                      <p:cBhvr override="childStyle">
                                        <p:cTn dur="1" fill="hold" display="0" masterRel="sameClick" afterEffect="1">
                                          <p:stCondLst>
                                            <p:cond evt="end" delay="0">
                                              <p:tn val="72"/>
                                            </p:cond>
                                          </p:stCondLst>
                                        </p:cTn>
                                        <p:tgtEl>
                                          <p:spTgt spid="19"/>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0" fill="hold"/>
                                        <p:tgtEl>
                                          <p:spTgt spid="7"/>
                                        </p:tgtEl>
                                        <p:attrNameLst>
                                          <p:attrName>ppt_w</p:attrName>
                                        </p:attrNameLst>
                                      </p:cBhvr>
                                      <p:tavLst>
                                        <p:tav tm="0">
                                          <p:val>
                                            <p:fltVal val="0"/>
                                          </p:val>
                                        </p:tav>
                                        <p:tav tm="100000">
                                          <p:val>
                                            <p:strVal val="#ppt_w"/>
                                          </p:val>
                                        </p:tav>
                                      </p:tavLst>
                                    </p:anim>
                                    <p:anim calcmode="lin" valueType="num">
                                      <p:cBhvr>
                                        <p:cTn id="83" dur="5000" fill="hold"/>
                                        <p:tgtEl>
                                          <p:spTgt spid="7"/>
                                        </p:tgtEl>
                                        <p:attrNameLst>
                                          <p:attrName>ppt_h</p:attrName>
                                        </p:attrNameLst>
                                      </p:cBhvr>
                                      <p:tavLst>
                                        <p:tav tm="0">
                                          <p:val>
                                            <p:fltVal val="0"/>
                                          </p:val>
                                        </p:tav>
                                        <p:tav tm="100000">
                                          <p:val>
                                            <p:strVal val="#ppt_h"/>
                                          </p:val>
                                        </p:tav>
                                      </p:tavLst>
                                    </p:anim>
                                    <p:animEffect transition="in" filter="fade">
                                      <p:cBhvr>
                                        <p:cTn id="84" dur="5000"/>
                                        <p:tgtEl>
                                          <p:spTgt spid="7"/>
                                        </p:tgtEl>
                                      </p:cBhvr>
                                    </p:animEffect>
                                  </p:childTnLst>
                                  <p:subTnLst>
                                    <p:set>
                                      <p:cBhvr override="childStyle">
                                        <p:cTn dur="1" fill="hold" display="0" masterRel="sameClick" afterEffect="1">
                                          <p:stCondLst>
                                            <p:cond evt="end" delay="0">
                                              <p:tn val="80"/>
                                            </p:cond>
                                          </p:stCondLst>
                                        </p:cTn>
                                        <p:tgtEl>
                                          <p:spTgt spid="7"/>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4" name="osonkho dhonno bad.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1"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0" fill="hold"/>
                                        <p:tgtEl>
                                          <p:spTgt spid="7"/>
                                        </p:tgtEl>
                                        <p:attrNameLst>
                                          <p:attrName>ppt_w</p:attrName>
                                        </p:attrNameLst>
                                      </p:cBhvr>
                                      <p:tavLst>
                                        <p:tav tm="0">
                                          <p:val>
                                            <p:fltVal val="0"/>
                                          </p:val>
                                        </p:tav>
                                        <p:tav tm="100000">
                                          <p:val>
                                            <p:strVal val="#ppt_w"/>
                                          </p:val>
                                        </p:tav>
                                      </p:tavLst>
                                    </p:anim>
                                    <p:anim calcmode="lin" valueType="num">
                                      <p:cBhvr>
                                        <p:cTn id="90" dur="5000" fill="hold"/>
                                        <p:tgtEl>
                                          <p:spTgt spid="7"/>
                                        </p:tgtEl>
                                        <p:attrNameLst>
                                          <p:attrName>ppt_h</p:attrName>
                                        </p:attrNameLst>
                                      </p:cBhvr>
                                      <p:tavLst>
                                        <p:tav tm="0">
                                          <p:val>
                                            <p:fltVal val="0"/>
                                          </p:val>
                                        </p:tav>
                                        <p:tav tm="100000">
                                          <p:val>
                                            <p:strVal val="#ppt_h"/>
                                          </p:val>
                                        </p:tav>
                                      </p:tavLst>
                                    </p:anim>
                                    <p:animEffect transition="in" filter="fade">
                                      <p:cBhvr>
                                        <p:cTn id="91" dur="5000"/>
                                        <p:tgtEl>
                                          <p:spTgt spid="7"/>
                                        </p:tgtEl>
                                      </p:cBhvr>
                                    </p:animEffect>
                                  </p:childTnLst>
                                  <p:subTnLst>
                                    <p:set>
                                      <p:cBhvr override="childStyle">
                                        <p:cTn dur="1" fill="hold" display="0" masterRel="sameClick" afterEffect="1">
                                          <p:stCondLst>
                                            <p:cond evt="end" delay="0">
                                              <p:tn val="87"/>
                                            </p:cond>
                                          </p:stCondLst>
                                        </p:cTn>
                                        <p:tgtEl>
                                          <p:spTgt spid="7"/>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12"/>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0" fill="hold"/>
                                        <p:tgtEl>
                                          <p:spTgt spid="20"/>
                                        </p:tgtEl>
                                        <p:attrNameLst>
                                          <p:attrName>ppt_w</p:attrName>
                                        </p:attrNameLst>
                                      </p:cBhvr>
                                      <p:tavLst>
                                        <p:tav tm="0">
                                          <p:val>
                                            <p:fltVal val="0"/>
                                          </p:val>
                                        </p:tav>
                                        <p:tav tm="100000">
                                          <p:val>
                                            <p:strVal val="#ppt_w"/>
                                          </p:val>
                                        </p:tav>
                                      </p:tavLst>
                                    </p:anim>
                                    <p:anim calcmode="lin" valueType="num">
                                      <p:cBhvr>
                                        <p:cTn id="98" dur="5000" fill="hold"/>
                                        <p:tgtEl>
                                          <p:spTgt spid="20"/>
                                        </p:tgtEl>
                                        <p:attrNameLst>
                                          <p:attrName>ppt_h</p:attrName>
                                        </p:attrNameLst>
                                      </p:cBhvr>
                                      <p:tavLst>
                                        <p:tav tm="0">
                                          <p:val>
                                            <p:fltVal val="0"/>
                                          </p:val>
                                        </p:tav>
                                        <p:tav tm="100000">
                                          <p:val>
                                            <p:strVal val="#ppt_h"/>
                                          </p:val>
                                        </p:tav>
                                      </p:tavLst>
                                    </p:anim>
                                    <p:animEffect transition="in" filter="fade">
                                      <p:cBhvr>
                                        <p:cTn id="99" dur="5000"/>
                                        <p:tgtEl>
                                          <p:spTgt spid="20"/>
                                        </p:tgtEl>
                                      </p:cBhvr>
                                    </p:animEffect>
                                  </p:childTnLst>
                                  <p:subTnLst>
                                    <p:set>
                                      <p:cBhvr override="childStyle">
                                        <p:cTn dur="1" fill="hold" display="0" masterRel="sameClick" afterEffect="1">
                                          <p:stCondLst>
                                            <p:cond evt="end" delay="0">
                                              <p:tn val="95"/>
                                            </p:cond>
                                          </p:stCondLst>
                                        </p:cTn>
                                        <p:tgtEl>
                                          <p:spTgt spid="2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13"/>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0" fill="hold"/>
                                        <p:tgtEl>
                                          <p:spTgt spid="23"/>
                                        </p:tgtEl>
                                        <p:attrNameLst>
                                          <p:attrName>ppt_w</p:attrName>
                                        </p:attrNameLst>
                                      </p:cBhvr>
                                      <p:tavLst>
                                        <p:tav tm="0">
                                          <p:val>
                                            <p:fltVal val="0"/>
                                          </p:val>
                                        </p:tav>
                                        <p:tav tm="100000">
                                          <p:val>
                                            <p:strVal val="#ppt_w"/>
                                          </p:val>
                                        </p:tav>
                                      </p:tavLst>
                                    </p:anim>
                                    <p:anim calcmode="lin" valueType="num">
                                      <p:cBhvr>
                                        <p:cTn id="106" dur="5000" fill="hold"/>
                                        <p:tgtEl>
                                          <p:spTgt spid="23"/>
                                        </p:tgtEl>
                                        <p:attrNameLst>
                                          <p:attrName>ppt_h</p:attrName>
                                        </p:attrNameLst>
                                      </p:cBhvr>
                                      <p:tavLst>
                                        <p:tav tm="0">
                                          <p:val>
                                            <p:fltVal val="0"/>
                                          </p:val>
                                        </p:tav>
                                        <p:tav tm="100000">
                                          <p:val>
                                            <p:strVal val="#ppt_h"/>
                                          </p:val>
                                        </p:tav>
                                      </p:tavLst>
                                    </p:anim>
                                    <p:animEffect transition="in" filter="fade">
                                      <p:cBhvr>
                                        <p:cTn id="107" dur="5000"/>
                                        <p:tgtEl>
                                          <p:spTgt spid="23"/>
                                        </p:tgtEl>
                                      </p:cBhvr>
                                    </p:animEffect>
                                  </p:childTnLst>
                                  <p:subTnLst>
                                    <p:set>
                                      <p:cBhvr override="childStyle">
                                        <p:cTn dur="1" fill="hold" display="0" masterRel="sameClick" afterEffect="1">
                                          <p:stCondLst>
                                            <p:cond evt="end" delay="0">
                                              <p:tn val="103"/>
                                            </p:cond>
                                          </p:stCondLst>
                                        </p:cTn>
                                        <p:tgtEl>
                                          <p:spTgt spid="23"/>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26"/>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0" fill="hold"/>
                                        <p:tgtEl>
                                          <p:spTgt spid="30"/>
                                        </p:tgtEl>
                                        <p:attrNameLst>
                                          <p:attrName>ppt_w</p:attrName>
                                        </p:attrNameLst>
                                      </p:cBhvr>
                                      <p:tavLst>
                                        <p:tav tm="0">
                                          <p:val>
                                            <p:fltVal val="0"/>
                                          </p:val>
                                        </p:tav>
                                        <p:tav tm="100000">
                                          <p:val>
                                            <p:strVal val="#ppt_w"/>
                                          </p:val>
                                        </p:tav>
                                      </p:tavLst>
                                    </p:anim>
                                    <p:anim calcmode="lin" valueType="num">
                                      <p:cBhvr>
                                        <p:cTn id="114" dur="5000" fill="hold"/>
                                        <p:tgtEl>
                                          <p:spTgt spid="30"/>
                                        </p:tgtEl>
                                        <p:attrNameLst>
                                          <p:attrName>ppt_h</p:attrName>
                                        </p:attrNameLst>
                                      </p:cBhvr>
                                      <p:tavLst>
                                        <p:tav tm="0">
                                          <p:val>
                                            <p:fltVal val="0"/>
                                          </p:val>
                                        </p:tav>
                                        <p:tav tm="100000">
                                          <p:val>
                                            <p:strVal val="#ppt_h"/>
                                          </p:val>
                                        </p:tav>
                                      </p:tavLst>
                                    </p:anim>
                                    <p:animEffect transition="in" filter="fade">
                                      <p:cBhvr>
                                        <p:cTn id="115" dur="5000"/>
                                        <p:tgtEl>
                                          <p:spTgt spid="30"/>
                                        </p:tgtEl>
                                      </p:cBhvr>
                                    </p:animEffect>
                                  </p:childTnLst>
                                  <p:subTnLst>
                                    <p:set>
                                      <p:cBhvr override="childStyle">
                                        <p:cTn dur="1" fill="hold" display="0" masterRel="sameClick" afterEffect="1">
                                          <p:stCondLst>
                                            <p:cond evt="end" delay="0">
                                              <p:tn val="111"/>
                                            </p:cond>
                                          </p:stCondLst>
                                        </p:cTn>
                                        <p:tgtEl>
                                          <p:spTgt spid="30"/>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6"/>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p:stCondLst>
                        <p:cond delay="0"/>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0" fill="hold"/>
                                        <p:tgtEl>
                                          <p:spTgt spid="24"/>
                                        </p:tgtEl>
                                        <p:attrNameLst>
                                          <p:attrName>ppt_w</p:attrName>
                                        </p:attrNameLst>
                                      </p:cBhvr>
                                      <p:tavLst>
                                        <p:tav tm="0">
                                          <p:val>
                                            <p:fltVal val="0"/>
                                          </p:val>
                                        </p:tav>
                                        <p:tav tm="100000">
                                          <p:val>
                                            <p:strVal val="#ppt_w"/>
                                          </p:val>
                                        </p:tav>
                                      </p:tavLst>
                                    </p:anim>
                                    <p:anim calcmode="lin" valueType="num">
                                      <p:cBhvr>
                                        <p:cTn id="122" dur="5000" fill="hold"/>
                                        <p:tgtEl>
                                          <p:spTgt spid="24"/>
                                        </p:tgtEl>
                                        <p:attrNameLst>
                                          <p:attrName>ppt_h</p:attrName>
                                        </p:attrNameLst>
                                      </p:cBhvr>
                                      <p:tavLst>
                                        <p:tav tm="0">
                                          <p:val>
                                            <p:fltVal val="0"/>
                                          </p:val>
                                        </p:tav>
                                        <p:tav tm="100000">
                                          <p:val>
                                            <p:strVal val="#ppt_h"/>
                                          </p:val>
                                        </p:tav>
                                      </p:tavLst>
                                    </p:anim>
                                    <p:animEffect transition="in" filter="fade">
                                      <p:cBhvr>
                                        <p:cTn id="123" dur="5000"/>
                                        <p:tgtEl>
                                          <p:spTgt spid="24"/>
                                        </p:tgtEl>
                                      </p:cBhvr>
                                    </p:animEffect>
                                  </p:childTnLst>
                                  <p:subTnLst>
                                    <p:set>
                                      <p:cBhvr override="childStyle">
                                        <p:cTn dur="1" fill="hold" display="0" masterRel="sameClick" afterEffect="1">
                                          <p:stCondLst>
                                            <p:cond evt="end" delay="0">
                                              <p:tn val="119"/>
                                            </p:cond>
                                          </p:stCondLst>
                                        </p:cTn>
                                        <p:tgtEl>
                                          <p:spTgt spid="2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4" name="osonkho dhonno bad.wav"/>
                                        </p:tgtEl>
                                      </p:cMediaNode>
                                    </p:audio>
                                  </p:sub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1"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0" fill="hold"/>
                                        <p:tgtEl>
                                          <p:spTgt spid="24"/>
                                        </p:tgtEl>
                                        <p:attrNameLst>
                                          <p:attrName>ppt_w</p:attrName>
                                        </p:attrNameLst>
                                      </p:cBhvr>
                                      <p:tavLst>
                                        <p:tav tm="0">
                                          <p:val>
                                            <p:fltVal val="0"/>
                                          </p:val>
                                        </p:tav>
                                        <p:tav tm="100000">
                                          <p:val>
                                            <p:strVal val="#ppt_w"/>
                                          </p:val>
                                        </p:tav>
                                      </p:tavLst>
                                    </p:anim>
                                    <p:anim calcmode="lin" valueType="num">
                                      <p:cBhvr>
                                        <p:cTn id="129" dur="5000" fill="hold"/>
                                        <p:tgtEl>
                                          <p:spTgt spid="24"/>
                                        </p:tgtEl>
                                        <p:attrNameLst>
                                          <p:attrName>ppt_h</p:attrName>
                                        </p:attrNameLst>
                                      </p:cBhvr>
                                      <p:tavLst>
                                        <p:tav tm="0">
                                          <p:val>
                                            <p:fltVal val="0"/>
                                          </p:val>
                                        </p:tav>
                                        <p:tav tm="100000">
                                          <p:val>
                                            <p:strVal val="#ppt_h"/>
                                          </p:val>
                                        </p:tav>
                                      </p:tavLst>
                                    </p:anim>
                                    <p:animEffect transition="in" filter="fade">
                                      <p:cBhvr>
                                        <p:cTn id="130" dur="5000"/>
                                        <p:tgtEl>
                                          <p:spTgt spid="24"/>
                                        </p:tgtEl>
                                      </p:cBhvr>
                                    </p:animEffect>
                                  </p:childTnLst>
                                  <p:subTnLst>
                                    <p:set>
                                      <p:cBhvr override="childStyle">
                                        <p:cTn dur="1" fill="hold" display="0" masterRel="sameClick" afterEffect="1">
                                          <p:stCondLst>
                                            <p:cond evt="end" delay="0">
                                              <p:tn val="126"/>
                                            </p:cond>
                                          </p:stCondLst>
                                        </p:cTn>
                                        <p:tgtEl>
                                          <p:spTgt spid="24"/>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4" name="osonkho dhonno bad.wav"/>
                                        </p:tgtEl>
                                      </p:cMediaNode>
                                    </p:audio>
                                  </p:subTnLst>
                                </p:cTn>
                              </p:par>
                            </p:childTnLst>
                          </p:cTn>
                        </p:par>
                      </p:childTnLst>
                    </p:cTn>
                  </p:par>
                </p:childTnLst>
              </p:cTn>
              <p:nextCondLst>
                <p:cond evt="onClick" delay="0">
                  <p:tgtEl>
                    <p:spTgt spid="27"/>
                  </p:tgtEl>
                </p:cond>
              </p:nextCondLst>
            </p:seq>
            <p:seq concurrent="1" nextAc="seek">
              <p:cTn id="131" restart="whenNotActive" fill="hold" evtFilter="cancelBubble" nodeType="interactiveSeq">
                <p:stCondLst>
                  <p:cond evt="onClick" delay="0">
                    <p:tgtEl>
                      <p:spTgt spid="28"/>
                    </p:tgtEl>
                  </p:cond>
                </p:stCondLst>
                <p:endSync evt="end" delay="0">
                  <p:rtn val="all"/>
                </p:endSync>
                <p:childTnLst>
                  <p:par>
                    <p:cTn id="132" fill="hold">
                      <p:stCondLst>
                        <p:cond delay="0"/>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0" fill="hold"/>
                                        <p:tgtEl>
                                          <p:spTgt spid="31"/>
                                        </p:tgtEl>
                                        <p:attrNameLst>
                                          <p:attrName>ppt_w</p:attrName>
                                        </p:attrNameLst>
                                      </p:cBhvr>
                                      <p:tavLst>
                                        <p:tav tm="0">
                                          <p:val>
                                            <p:fltVal val="0"/>
                                          </p:val>
                                        </p:tav>
                                        <p:tav tm="100000">
                                          <p:val>
                                            <p:strVal val="#ppt_w"/>
                                          </p:val>
                                        </p:tav>
                                      </p:tavLst>
                                    </p:anim>
                                    <p:anim calcmode="lin" valueType="num">
                                      <p:cBhvr>
                                        <p:cTn id="137" dur="5000" fill="hold"/>
                                        <p:tgtEl>
                                          <p:spTgt spid="31"/>
                                        </p:tgtEl>
                                        <p:attrNameLst>
                                          <p:attrName>ppt_h</p:attrName>
                                        </p:attrNameLst>
                                      </p:cBhvr>
                                      <p:tavLst>
                                        <p:tav tm="0">
                                          <p:val>
                                            <p:fltVal val="0"/>
                                          </p:val>
                                        </p:tav>
                                        <p:tav tm="100000">
                                          <p:val>
                                            <p:strVal val="#ppt_h"/>
                                          </p:val>
                                        </p:tav>
                                      </p:tavLst>
                                    </p:anim>
                                    <p:animEffect transition="in" filter="fade">
                                      <p:cBhvr>
                                        <p:cTn id="138" dur="5000"/>
                                        <p:tgtEl>
                                          <p:spTgt spid="31"/>
                                        </p:tgtEl>
                                      </p:cBhvr>
                                    </p:animEffect>
                                  </p:childTnLst>
                                  <p:subTnLst>
                                    <p:set>
                                      <p:cBhvr override="childStyle">
                                        <p:cTn dur="1" fill="hold" display="0" masterRel="sameClick" afterEffect="1">
                                          <p:stCondLst>
                                            <p:cond evt="end" delay="0">
                                              <p:tn val="134"/>
                                            </p:cond>
                                          </p:stCondLst>
                                        </p:cTn>
                                        <p:tgtEl>
                                          <p:spTgt spid="31"/>
                                        </p:tgtEl>
                                        <p:attrNameLst>
                                          <p:attrName>style.visibility</p:attrName>
                                        </p:attrNameLst>
                                      </p:cBhvr>
                                      <p:to>
                                        <p:strVal val="hidden"/>
                                      </p:to>
                                    </p:set>
                                    <p:audio>
                                      <p:cMediaNode>
                                        <p:cTn display="0" masterRel="sameClick">
                                          <p:stCondLst>
                                            <p:cond evt="begin" delay="0">
                                              <p:tn val="134"/>
                                            </p:cond>
                                          </p:stCondLst>
                                          <p:endCondLst>
                                            <p:cond evt="onStopAudio" delay="0">
                                              <p:tgtEl>
                                                <p:sldTgt/>
                                              </p:tgtEl>
                                            </p:cond>
                                          </p:endCondLst>
                                        </p:cTn>
                                        <p:tgtEl>
                                          <p:sndTgt r:embed="rId3" name="Vul uttar final rasel.wav"/>
                                        </p:tgtEl>
                                      </p:cMediaNode>
                                    </p:audio>
                                  </p:subTnLst>
                                </p:cTn>
                              </p:par>
                            </p:childTnLst>
                          </p:cTn>
                        </p:par>
                      </p:childTnLst>
                    </p:cTn>
                  </p:par>
                </p:childTnLst>
              </p:cTn>
              <p:nextCondLst>
                <p:cond evt="onClick" delay="0">
                  <p:tgtEl>
                    <p:spTgt spid="28"/>
                  </p:tgtEl>
                </p:cond>
              </p:nextCondLst>
            </p:seq>
          </p:childTnLst>
        </p:cTn>
      </p:par>
    </p:tnLst>
    <p:bldLst>
      <p:bldP spid="6" grpId="0" animBg="1"/>
      <p:bldP spid="7" grpId="0" animBg="1"/>
      <p:bldP spid="7" grpId="1" animBg="1"/>
      <p:bldP spid="11" grpId="0" animBg="1"/>
      <p:bldP spid="12" grpId="0" animBg="1"/>
      <p:bldP spid="13" grpId="0" animBg="1"/>
      <p:bldP spid="14" grpId="0" animBg="1"/>
      <p:bldP spid="19" grpId="0" animBg="1"/>
      <p:bldP spid="20" grpId="0" animBg="1"/>
      <p:bldP spid="23" grpId="0" animBg="1"/>
      <p:bldP spid="24" grpId="0" animBg="1"/>
      <p:bldP spid="24" grpId="1"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659" y="76200"/>
            <a:ext cx="12011741" cy="6705600"/>
          </a:xfrm>
          <a:prstGeom prst="rect">
            <a:avLst/>
          </a:prstGeom>
          <a:noFill/>
          <a:ln w="142875">
            <a:solidFill>
              <a:schemeClr val="accent6">
                <a:lumMod val="50000"/>
              </a:schemeClr>
            </a:solidFill>
            <a:prstDash val="sysDash"/>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3509" y="1045875"/>
            <a:ext cx="9766491" cy="584775"/>
          </a:xfrm>
          <a:prstGeom prst="rect">
            <a:avLst/>
          </a:prstGeom>
          <a:solidFill>
            <a:schemeClr val="accent5">
              <a:lumMod val="20000"/>
              <a:lumOff val="8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a:ln w="11430"/>
                <a:effectLst>
                  <a:outerShdw blurRad="50800" dist="39000" dir="5460000" algn="tl">
                    <a:srgbClr val="000000">
                      <a:alpha val="38000"/>
                    </a:srgbClr>
                  </a:outerShdw>
                </a:effectLst>
                <a:latin typeface="NikoshBAN" pitchFamily="2" charset="0"/>
                <a:cs typeface="NikoshBAN" pitchFamily="2" charset="0"/>
              </a:rPr>
              <a:t>৫</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ধর্মের ব্যাপারে রাসুল সাঃ এর নির্দেশনা ছিল--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3708401" y="323166"/>
            <a:ext cx="4063999" cy="646331"/>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মূল্যায়নঃ</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3783841" y="353943"/>
            <a:ext cx="4005239" cy="58477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আবার চেষ্টা কর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3759201" y="381001"/>
            <a:ext cx="4005239" cy="584775"/>
          </a:xfrm>
          <a:prstGeom prst="rect">
            <a:avLst/>
          </a:prstGeom>
          <a:solidFill>
            <a:schemeClr val="bg2">
              <a:lumMod val="75000"/>
            </a:schemeClr>
          </a:solidFill>
          <a:scene3d>
            <a:camera prst="orthographicFront"/>
            <a:lightRig rig="threePt" dir="t"/>
          </a:scene3d>
          <a:sp3d>
            <a:bevelT w="152400" h="50800" prst="softRound"/>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উত্তর সঠিক হয়েছে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758209" y="5054026"/>
            <a:ext cx="34544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(ক) </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8" name="TextBox 7"/>
          <p:cNvSpPr txBox="1"/>
          <p:nvPr/>
        </p:nvSpPr>
        <p:spPr>
          <a:xfrm>
            <a:off x="7112000" y="4994910"/>
            <a:ext cx="33528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(খ)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ও</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endParaRPr lang="en-US" sz="3200" b="1" dirty="0">
              <a:ln w="11430"/>
              <a:effectLst>
                <a:outerShdw blurRad="50800" dist="39000" dir="5460000" algn="tl">
                  <a:srgbClr val="000000">
                    <a:alpha val="38000"/>
                  </a:srgbClr>
                </a:outerShdw>
              </a:effectLst>
            </a:endParaRPr>
          </a:p>
        </p:txBody>
      </p:sp>
      <p:sp>
        <p:nvSpPr>
          <p:cNvPr id="10" name="TextBox 9"/>
          <p:cNvSpPr txBox="1"/>
          <p:nvPr/>
        </p:nvSpPr>
        <p:spPr>
          <a:xfrm>
            <a:off x="703617" y="6044626"/>
            <a:ext cx="3258784"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(গ)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11" name="TextBox 10"/>
          <p:cNvSpPr txBox="1"/>
          <p:nvPr/>
        </p:nvSpPr>
        <p:spPr>
          <a:xfrm>
            <a:off x="7315200" y="6044626"/>
            <a:ext cx="3454400" cy="584775"/>
          </a:xfrm>
          <a:prstGeom prst="rect">
            <a:avLst/>
          </a:prstGeom>
          <a:solidFill>
            <a:schemeClr val="accent3"/>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(ঘ)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effectLst>
                <a:outerShdw blurRad="50800" dist="39000" dir="5460000" algn="tl">
                  <a:srgbClr val="000000">
                    <a:alpha val="38000"/>
                  </a:srgbClr>
                </a:outerShdw>
              </a:effectLst>
            </a:endParaRPr>
          </a:p>
        </p:txBody>
      </p:sp>
      <p:sp>
        <p:nvSpPr>
          <p:cNvPr id="12" name="TextBox 11"/>
          <p:cNvSpPr txBox="1"/>
          <p:nvPr/>
        </p:nvSpPr>
        <p:spPr>
          <a:xfrm>
            <a:off x="3095527" y="4292026"/>
            <a:ext cx="5381863" cy="584775"/>
          </a:xfrm>
          <a:prstGeom prst="rect">
            <a:avLst/>
          </a:prstGeom>
          <a:solidFill>
            <a:schemeClr val="accent1">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নিচের কোনটি সঠিক ?</a:t>
            </a:r>
            <a:endParaRPr lang="en-US" sz="3200" b="1" dirty="0">
              <a:ln w="11430"/>
              <a:effectLst>
                <a:outerShdw blurRad="50800" dist="39000" dir="5460000" algn="tl">
                  <a:srgbClr val="000000">
                    <a:alpha val="38000"/>
                  </a:srgbClr>
                </a:outerShdw>
              </a:effectLst>
            </a:endParaRPr>
          </a:p>
        </p:txBody>
      </p:sp>
      <p:sp>
        <p:nvSpPr>
          <p:cNvPr id="13" name="TextBox 12"/>
          <p:cNvSpPr txBox="1"/>
          <p:nvPr/>
        </p:nvSpPr>
        <p:spPr>
          <a:xfrm>
            <a:off x="2363532" y="1701226"/>
            <a:ext cx="5662869"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ধর্ম নিয়ে বাড়াবাড়ি না করা  </a:t>
            </a:r>
          </a:p>
        </p:txBody>
      </p:sp>
      <p:sp>
        <p:nvSpPr>
          <p:cNvPr id="14" name="TextBox 13"/>
          <p:cNvSpPr txBox="1"/>
          <p:nvPr/>
        </p:nvSpPr>
        <p:spPr>
          <a:xfrm>
            <a:off x="2336800" y="2463226"/>
            <a:ext cx="5181600"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নেতার আনুগত্য করা    </a:t>
            </a:r>
            <a:endParaRPr lang="en-US" sz="3200" b="1" dirty="0">
              <a:ln w="11430"/>
              <a:effectLst>
                <a:outerShdw blurRad="50800" dist="39000" dir="5460000" algn="tl">
                  <a:srgbClr val="000000">
                    <a:alpha val="38000"/>
                  </a:srgbClr>
                </a:outerShdw>
              </a:effectLst>
            </a:endParaRPr>
          </a:p>
        </p:txBody>
      </p:sp>
      <p:sp>
        <p:nvSpPr>
          <p:cNvPr id="15" name="TextBox 14"/>
          <p:cNvSpPr txBox="1"/>
          <p:nvPr/>
        </p:nvSpPr>
        <p:spPr>
          <a:xfrm>
            <a:off x="2363533" y="3225226"/>
            <a:ext cx="9015668" cy="584775"/>
          </a:xfrm>
          <a:prstGeom prst="rect">
            <a:avLst/>
          </a:prstGeom>
          <a:solidFill>
            <a:schemeClr val="accent6">
              <a:lumMod val="40000"/>
              <a:lumOff val="60000"/>
            </a:schemeClr>
          </a:solidFill>
          <a:scene3d>
            <a:camera prst="orthographicFront"/>
            <a:lightRig rig="threePt" dir="t"/>
          </a:scene3d>
          <a:sp3d>
            <a:bevelT w="101600" prst="rible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iii.</a:t>
            </a:r>
            <a:r>
              <a:rPr lang="bn-BD" sz="3200" b="1" dirty="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ইসলাম ছাড়া অন্যান্য ধর্মের চর্চা করতে না দেয়া    </a:t>
            </a:r>
            <a:endParaRPr lang="en-U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365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1"/>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4"/>
                                        </p:tgtEl>
                                        <p:attrNameLst>
                                          <p:attrName>ppt_w</p:attrName>
                                        </p:attrNameLst>
                                      </p:cBhvr>
                                      <p:tavLst>
                                        <p:tav tm="0">
                                          <p:val>
                                            <p:strVal val="ppt_w"/>
                                          </p:val>
                                        </p:tav>
                                        <p:tav tm="100000">
                                          <p:val>
                                            <p:fltVal val="0"/>
                                          </p:val>
                                        </p:tav>
                                      </p:tavLst>
                                    </p:anim>
                                    <p:anim calcmode="lin" valueType="num">
                                      <p:cBhvr>
                                        <p:cTn id="73" dur="500"/>
                                        <p:tgtEl>
                                          <p:spTgt spid="4"/>
                                        </p:tgtEl>
                                        <p:attrNameLst>
                                          <p:attrName>ppt_h</p:attrName>
                                        </p:attrNameLst>
                                      </p:cBhvr>
                                      <p:tavLst>
                                        <p:tav tm="0">
                                          <p:val>
                                            <p:strVal val="ppt_h"/>
                                          </p:val>
                                        </p:tav>
                                        <p:tav tm="100000">
                                          <p:val>
                                            <p:fltVal val="0"/>
                                          </p:val>
                                        </p:tav>
                                      </p:tavLst>
                                    </p:anim>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13" presetClass="entr" presetSubtype="16"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plus(in)">
                                      <p:cBhvr>
                                        <p:cTn id="81" dur="2000"/>
                                        <p:tgtEl>
                                          <p:spTgt spid="5"/>
                                        </p:tgtEl>
                                      </p:cBhvr>
                                    </p:animEffect>
                                  </p:childTnLst>
                                  <p:subTnLst>
                                    <p:set>
                                      <p:cBhvr override="childStyle">
                                        <p:cTn dur="1" fill="hold" display="0" masterRel="sameClick" afterEffect="1">
                                          <p:stCondLst>
                                            <p:cond evt="end" delay="0">
                                              <p:tn val="79"/>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10"/>
                    </p:tgtEl>
                  </p:cond>
                </p:stCondLst>
                <p:endSync evt="end" delay="0">
                  <p:rtn val="all"/>
                </p:endSync>
                <p:childTnLst>
                  <p:par>
                    <p:cTn id="83" fill="hold">
                      <p:stCondLst>
                        <p:cond delay="0"/>
                      </p:stCondLst>
                      <p:childTnLst>
                        <p:par>
                          <p:cTn id="84" fill="hold">
                            <p:stCondLst>
                              <p:cond delay="0"/>
                            </p:stCondLst>
                            <p:childTnLst>
                              <p:par>
                                <p:cTn id="85" presetID="13" presetClass="entr" presetSubtype="16" fill="hold" grpId="1"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plus(in)">
                                      <p:cBhvr>
                                        <p:cTn id="87" dur="2000"/>
                                        <p:tgtEl>
                                          <p:spTgt spid="5"/>
                                        </p:tgtEl>
                                      </p:cBhvr>
                                    </p:animEffect>
                                  </p:childTnLst>
                                  <p:subTnLst>
                                    <p:set>
                                      <p:cBhvr override="childStyle">
                                        <p:cTn dur="1" fill="hold" display="0" masterRel="sameClick" afterEffect="1">
                                          <p:stCondLst>
                                            <p:cond evt="end" delay="0">
                                              <p:tn val="85"/>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13" presetClass="entr" presetSubtype="16" fill="hold" grpId="2"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plus(in)">
                                      <p:cBhvr>
                                        <p:cTn id="93" dur="2000"/>
                                        <p:tgtEl>
                                          <p:spTgt spid="5"/>
                                        </p:tgtEl>
                                      </p:cBhvr>
                                    </p:animEffect>
                                  </p:childTnLst>
                                  <p:subTnLst>
                                    <p:set>
                                      <p:cBhvr override="childStyle">
                                        <p:cTn dur="1" fill="hold" display="0" masterRel="sameClick" afterEffect="1">
                                          <p:stCondLst>
                                            <p:cond evt="end" delay="0">
                                              <p:tn val="91"/>
                                            </p:cond>
                                          </p:stCondLst>
                                        </p:cTn>
                                        <p:tgtEl>
                                          <p:spTgt spid="5"/>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94" restart="whenNotActive" fill="hold" evtFilter="cancelBubble" nodeType="interactiveSeq">
                <p:stCondLst>
                  <p:cond evt="onClick" delay="0">
                    <p:tgtEl>
                      <p:spTgt spid="8"/>
                    </p:tgtEl>
                  </p:cond>
                </p:stCondLst>
                <p:endSync evt="end" delay="0">
                  <p:rtn val="all"/>
                </p:endSync>
                <p:childTnLst>
                  <p:par>
                    <p:cTn id="95" fill="hold">
                      <p:stCondLst>
                        <p:cond delay="0"/>
                      </p:stCondLst>
                      <p:childTnLst>
                        <p:par>
                          <p:cTn id="96" fill="hold">
                            <p:stCondLst>
                              <p:cond delay="0"/>
                            </p:stCondLst>
                            <p:childTnLst>
                              <p:par>
                                <p:cTn id="97" presetID="13" presetClass="entr" presetSubtype="16"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plus(in)">
                                      <p:cBhvr>
                                        <p:cTn id="99" dur="2000"/>
                                        <p:tgtEl>
                                          <p:spTgt spid="6"/>
                                        </p:tgtEl>
                                      </p:cBhvr>
                                    </p:animEffect>
                                  </p:childTnLst>
                                  <p:subTnLst>
                                    <p:set>
                                      <p:cBhvr override="childStyle">
                                        <p:cTn dur="1" fill="hold" display="0" masterRel="sameClick" afterEffect="1">
                                          <p:stCondLst>
                                            <p:cond evt="end" delay="0">
                                              <p:tn val="97"/>
                                            </p:cond>
                                          </p:stCondLst>
                                        </p:cTn>
                                        <p:tgtEl>
                                          <p:spTgt spid="6"/>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bldLst>
      <p:bldP spid="3" grpId="0" animBg="1"/>
      <p:bldP spid="4" grpId="0" animBg="1"/>
      <p:bldP spid="5" grpId="0" animBg="1"/>
      <p:bldP spid="5" grpId="1" animBg="1"/>
      <p:bldP spid="5" grpId="2"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478dd77ccb0aa9bd4dc638337f70d44-retro-different-home-styles-for-home-by-aman-bansal.jpg"/>
          <p:cNvPicPr>
            <a:picLocks noChangeAspect="1"/>
          </p:cNvPicPr>
          <p:nvPr/>
        </p:nvPicPr>
        <p:blipFill>
          <a:blip r:embed="rId3"/>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3" name="TextBox 1"/>
          <p:cNvSpPr>
            <a:spLocks noChangeArrowheads="1"/>
          </p:cNvSpPr>
          <p:nvPr/>
        </p:nvSpPr>
        <p:spPr bwMode="auto">
          <a:xfrm>
            <a:off x="3759201" y="76200"/>
            <a:ext cx="4074583" cy="1021556"/>
          </a:xfrm>
          <a:prstGeom prst="roundRect">
            <a:avLst>
              <a:gd name="adj" fmla="val 16667"/>
            </a:avLst>
          </a:prstGeom>
          <a:noFill/>
          <a:ln w="9525" algn="ctr">
            <a:solidFill>
              <a:srgbClr val="B6DCDF"/>
            </a:solidFill>
            <a:round/>
            <a:headEnd/>
            <a:tailEnd/>
          </a:ln>
          <a:effectLst>
            <a:outerShdw dist="20000" dir="5400000" rotWithShape="0">
              <a:srgbClr val="000000">
                <a:alpha val="37999"/>
              </a:srgbClr>
            </a:outerShdw>
          </a:effectLst>
        </p:spPr>
        <p:txBody>
          <a:bodyPr wrap="square">
            <a:spAutoFit/>
          </a:bodyPr>
          <a:lstStyle/>
          <a:p>
            <a:pPr algn="ctr">
              <a:defRPr/>
            </a:pPr>
            <a:r>
              <a:rPr lang="en-US" sz="5400" b="1" dirty="0" err="1">
                <a:solidFill>
                  <a:schemeClr val="bg1"/>
                </a:solidFill>
                <a:latin typeface="NikoshBAN" pitchFamily="2" charset="0"/>
                <a:cs typeface="NikoshBAN" pitchFamily="2" charset="0"/>
              </a:rPr>
              <a:t>বাড়ির</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কাজ</a:t>
            </a:r>
            <a:r>
              <a:rPr lang="en-US" sz="5400" b="1" dirty="0">
                <a:solidFill>
                  <a:srgbClr val="000000"/>
                </a:solidFill>
                <a:latin typeface="NikoshBAN" pitchFamily="2" charset="0"/>
                <a:cs typeface="NikoshBAN" pitchFamily="2" charset="0"/>
              </a:rPr>
              <a:t> </a:t>
            </a:r>
          </a:p>
        </p:txBody>
      </p:sp>
      <p:sp>
        <p:nvSpPr>
          <p:cNvPr id="5" name="Frame 4"/>
          <p:cNvSpPr/>
          <p:nvPr/>
        </p:nvSpPr>
        <p:spPr>
          <a:xfrm>
            <a:off x="11954" y="-4181"/>
            <a:ext cx="12180047" cy="6853517"/>
          </a:xfrm>
          <a:prstGeom prst="frame">
            <a:avLst>
              <a:gd name="adj1" fmla="val 2886"/>
            </a:avLst>
          </a:prstGeom>
          <a:ln>
            <a:solidFill>
              <a:srgbClr val="FFFF00"/>
            </a:solidFill>
          </a:ln>
          <a:scene3d>
            <a:camera prst="orthographicFront"/>
            <a:lightRig rig="threePt" dir="t"/>
          </a:scene3d>
          <a:sp3d>
            <a:bevelT w="1143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a:solidFill>
                <a:schemeClr val="tx1"/>
              </a:solidFill>
              <a:latin typeface="NikoshBAN" pitchFamily="2" charset="0"/>
              <a:cs typeface="NikoshBAN" pitchFamily="2" charset="0"/>
            </a:endParaRPr>
          </a:p>
        </p:txBody>
      </p:sp>
      <p:sp>
        <p:nvSpPr>
          <p:cNvPr id="6" name="TextBox 5"/>
          <p:cNvSpPr txBox="1"/>
          <p:nvPr/>
        </p:nvSpPr>
        <p:spPr>
          <a:xfrm>
            <a:off x="203201" y="5305962"/>
            <a:ext cx="11689348" cy="1323439"/>
          </a:xfrm>
          <a:prstGeom prst="rect">
            <a:avLst/>
          </a:prstGeom>
          <a:solidFill>
            <a:schemeClr val="bg1"/>
          </a:solidFill>
          <a:ln w="38100">
            <a:solidFill>
              <a:schemeClr val="tx1"/>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মহানবী (সাঃ) এর বিদায় হজের ভাষণটির ঐতিহাসিক তাৎপর্য বিশ্লেষণ কর ।</a:t>
            </a:r>
            <a:endParaRPr lang="en-US" sz="40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727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1027" name="Picture 3" descr="C:\Users\Computer City\Pictures\ইসলামি কালিওগ্রাফি\FB_IMG_14927543444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28600"/>
            <a:ext cx="11529961"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2286000"/>
            <a:ext cx="11379200" cy="3276600"/>
          </a:xfrm>
          <a:prstGeom prst="rect">
            <a:avLst/>
          </a:prstGeom>
          <a:noFill/>
        </p:spPr>
        <p:txBody>
          <a:bodyPr wrap="none" rtlCol="0">
            <a:prstTxWarp prst="textWave1">
              <a:avLst>
                <a:gd name="adj1" fmla="val 13715"/>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66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সকলকে</a:t>
            </a:r>
            <a:r>
              <a:rPr lang="bn-IN" sz="66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IN" sz="6600" b="1" dirty="0" smtClean="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20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13730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8659" y="76200"/>
            <a:ext cx="12011741" cy="6705600"/>
          </a:xfrm>
          <a:prstGeom prst="rect">
            <a:avLst/>
          </a:prstGeom>
          <a:noFill/>
          <a:ln w="142875">
            <a:solidFill>
              <a:schemeClr val="accent6">
                <a:lumMod val="50000"/>
              </a:schemeClr>
            </a:solidFill>
            <a:prstDash val="sysDash"/>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943419" y="304800"/>
            <a:ext cx="2743200" cy="609600"/>
          </a:xfrm>
          <a:prstGeom prst="roundRect">
            <a:avLst/>
          </a:prstGeom>
          <a:solidFill>
            <a:schemeClr val="accent6">
              <a:lumMod val="40000"/>
              <a:lumOff val="60000"/>
            </a:schemeClr>
          </a:solid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5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23" name="Picture 3" descr="C:\Users\Computer City\Pictures\BLOK POST\20631769_1929844353950317_1059333945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01508"/>
            <a:ext cx="1818320" cy="1531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417098" y="3164307"/>
            <a:ext cx="5678903" cy="2646878"/>
          </a:xfrm>
          <a:prstGeom prst="rect">
            <a:avLst/>
          </a:prstGeom>
          <a:solidFill>
            <a:schemeClr val="accent2">
              <a:lumMod val="20000"/>
              <a:lumOff val="80000"/>
            </a:schemeClr>
          </a:solidFill>
        </p:spPr>
        <p:txBody>
          <a:bodyPr wrap="square">
            <a:spAutoFit/>
          </a:bodyPr>
          <a:lstStyle/>
          <a:p>
            <a:pPr algn="ctr"/>
            <a:r>
              <a:rPr lang="bn-BD" sz="4000" b="1" dirty="0">
                <a:latin typeface="NikoshBAN" panose="02000000000000000000" pitchFamily="2" charset="0"/>
                <a:cs typeface="NikoshBAN" panose="02000000000000000000" pitchFamily="2" charset="0"/>
              </a:rPr>
              <a:t>মোঃ </a:t>
            </a:r>
            <a:r>
              <a:rPr lang="bn-BD" sz="4000" b="1" dirty="0" smtClean="0">
                <a:latin typeface="NikoshBAN" panose="02000000000000000000" pitchFamily="2" charset="0"/>
                <a:cs typeface="NikoshBAN" panose="02000000000000000000" pitchFamily="2" charset="0"/>
              </a:rPr>
              <a:t>রফিকুল </a:t>
            </a:r>
            <a:r>
              <a:rPr lang="bn-BD" sz="4000" b="1" dirty="0">
                <a:latin typeface="NikoshBAN" panose="02000000000000000000" pitchFamily="2" charset="0"/>
                <a:cs typeface="NikoshBAN" panose="02000000000000000000" pitchFamily="2" charset="0"/>
              </a:rPr>
              <a:t>ইসলাম</a:t>
            </a:r>
          </a:p>
          <a:p>
            <a:pPr algn="ctr"/>
            <a:r>
              <a:rPr lang="bn-BD" sz="2400" b="1" dirty="0" smtClean="0">
                <a:latin typeface="NikoshBAN" panose="02000000000000000000" pitchFamily="2" charset="0"/>
                <a:cs typeface="NikoshBAN" panose="02000000000000000000" pitchFamily="2" charset="0"/>
              </a:rPr>
              <a:t>সিনিয়র  শিক্ষক  </a:t>
            </a:r>
            <a:endParaRPr lang="bn-BD" sz="2400" b="1" dirty="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জনার কেঁওচিয়া আদর্শ </a:t>
            </a:r>
            <a:r>
              <a:rPr lang="bn-BD" sz="2800" b="1" dirty="0">
                <a:latin typeface="NikoshBAN" panose="02000000000000000000" pitchFamily="2" charset="0"/>
                <a:cs typeface="NikoshBAN" panose="02000000000000000000" pitchFamily="2" charset="0"/>
              </a:rPr>
              <a:t>উচ্চ বিদ্যালয়</a:t>
            </a:r>
          </a:p>
          <a:p>
            <a:pPr algn="ctr"/>
            <a:r>
              <a:rPr lang="bn-BD" sz="2400" b="1" dirty="0" smtClean="0">
                <a:latin typeface="NikoshBAN" panose="02000000000000000000" pitchFamily="2" charset="0"/>
                <a:cs typeface="NikoshBAN" panose="02000000000000000000" pitchFamily="2" charset="0"/>
              </a:rPr>
              <a:t>সাতকানিয়া,চট্রগ্রাম ।</a:t>
            </a:r>
          </a:p>
          <a:p>
            <a:pPr algn="ctr"/>
            <a:r>
              <a:rPr lang="bn-BD" sz="2000" b="1" dirty="0" smtClean="0">
                <a:latin typeface="NikoshBAN" panose="02000000000000000000" pitchFamily="2" charset="0"/>
                <a:cs typeface="NikoshBAN" panose="02000000000000000000" pitchFamily="2" charset="0"/>
              </a:rPr>
              <a:t>মোবাইল-০১৮১৭-৭১৫৬৭৭</a:t>
            </a:r>
            <a:r>
              <a:rPr lang="bn-BD" sz="2800"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০১৯৯১৯-৪৭৪০২</a:t>
            </a:r>
            <a:r>
              <a:rPr lang="bn-BD" sz="2800" b="1" dirty="0" smtClean="0">
                <a:latin typeface="NikoshBAN" panose="02000000000000000000" pitchFamily="2" charset="0"/>
                <a:cs typeface="NikoshBAN" panose="02000000000000000000" pitchFamily="2" charset="0"/>
              </a:rPr>
              <a:t>	</a:t>
            </a:r>
            <a:endParaRPr lang="en-US" sz="2800" b="1" dirty="0" smtClean="0">
              <a:latin typeface="NikoshBAN" panose="02000000000000000000" pitchFamily="2" charset="0"/>
              <a:cs typeface="NikoshBAN" panose="02000000000000000000" pitchFamily="2" charset="0"/>
            </a:endParaRPr>
          </a:p>
          <a:p>
            <a:pPr algn="ctr"/>
            <a:r>
              <a:rPr lang="en-US" sz="1600" b="1" dirty="0" smtClean="0">
                <a:latin typeface="NikoshBAN" panose="02000000000000000000" pitchFamily="2" charset="0"/>
                <a:cs typeface="NikoshBAN" panose="02000000000000000000" pitchFamily="2" charset="0"/>
              </a:rPr>
              <a:t>Email-</a:t>
            </a:r>
            <a:r>
              <a:rPr lang="bn-BD"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rafiquljkahs</a:t>
            </a:r>
            <a:r>
              <a:rPr lang="bn-BD" sz="1600" b="1" dirty="0" smtClean="0">
                <a:latin typeface="NikoshBAN" panose="02000000000000000000" pitchFamily="2" charset="0"/>
                <a:cs typeface="NikoshBAN" panose="02000000000000000000" pitchFamily="2" charset="0"/>
              </a:rPr>
              <a:t>@gmail.com</a:t>
            </a:r>
            <a:endParaRPr lang="bn-BD" sz="1600" b="1" dirty="0">
              <a:latin typeface="NikoshBAN" panose="02000000000000000000" pitchFamily="2" charset="0"/>
              <a:cs typeface="NikoshBAN" panose="02000000000000000000" pitchFamily="2" charset="0"/>
            </a:endParaRPr>
          </a:p>
        </p:txBody>
      </p:sp>
      <p:sp>
        <p:nvSpPr>
          <p:cNvPr id="25" name="Rectangle 24"/>
          <p:cNvSpPr/>
          <p:nvPr/>
        </p:nvSpPr>
        <p:spPr>
          <a:xfrm>
            <a:off x="304799" y="1095589"/>
            <a:ext cx="5830583"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26" name="Straight Connector 25"/>
          <p:cNvCxnSpPr/>
          <p:nvPr/>
        </p:nvCxnSpPr>
        <p:spPr>
          <a:xfrm>
            <a:off x="631501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6705602" y="1110919"/>
            <a:ext cx="5079999" cy="54984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cxnSp>
        <p:nvCxnSpPr>
          <p:cNvPr id="28" name="Straight Connector 27"/>
          <p:cNvCxnSpPr/>
          <p:nvPr/>
        </p:nvCxnSpPr>
        <p:spPr>
          <a:xfrm>
            <a:off x="6459399" y="1285373"/>
            <a:ext cx="0" cy="5233698"/>
          </a:xfrm>
          <a:prstGeom prst="line">
            <a:avLst/>
          </a:prstGeom>
          <a:ln w="38100">
            <a:solidFill>
              <a:srgbClr val="008000"/>
            </a:solidFill>
          </a:ln>
        </p:spPr>
        <p:style>
          <a:lnRef idx="1">
            <a:schemeClr val="accent2"/>
          </a:lnRef>
          <a:fillRef idx="0">
            <a:schemeClr val="accent2"/>
          </a:fillRef>
          <a:effectRef idx="0">
            <a:schemeClr val="accent2"/>
          </a:effectRef>
          <a:fontRef idx="minor">
            <a:schemeClr val="tx1"/>
          </a:fontRef>
        </p:style>
      </p:cxnSp>
      <p:pic>
        <p:nvPicPr>
          <p:cNvPr id="12" name="Picture 4" descr="H:\Photos\Captured\Photo05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1" r="3433" b="9220"/>
          <a:stretch/>
        </p:blipFill>
        <p:spPr bwMode="auto">
          <a:xfrm>
            <a:off x="6963323" y="1371600"/>
            <a:ext cx="4692952" cy="48318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24800" y="5191780"/>
            <a:ext cx="2724443" cy="523220"/>
          </a:xfrm>
          <a:prstGeom prst="rect">
            <a:avLst/>
          </a:prstGeom>
          <a:noFill/>
          <a:ln>
            <a:solidFill>
              <a:srgbClr val="FFC000"/>
            </a:solidFill>
          </a:ln>
          <a:effectLst>
            <a:glow rad="63500">
              <a:schemeClr val="accent2">
                <a:satMod val="175000"/>
                <a:alpha val="40000"/>
              </a:schemeClr>
            </a:glow>
          </a:effectLst>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smtClean="0">
                <a:ln/>
                <a:solidFill>
                  <a:srgbClr val="FFFF00"/>
                </a:solidFill>
                <a:latin typeface="NikoshBAN" pitchFamily="2" charset="0"/>
                <a:cs typeface="NikoshBAN" pitchFamily="2" charset="0"/>
              </a:rPr>
              <a:t>সময়ঃ- ৫০ মিঃ</a:t>
            </a:r>
            <a:r>
              <a:rPr lang="bn-IN" sz="2800" b="1" dirty="0" smtClean="0">
                <a:ln/>
                <a:solidFill>
                  <a:srgbClr val="FFFF00"/>
                </a:solidFill>
                <a:latin typeface="NikoshBAN" pitchFamily="2" charset="0"/>
                <a:cs typeface="NikoshBAN" pitchFamily="2" charset="0"/>
              </a:rPr>
              <a:t> </a:t>
            </a:r>
          </a:p>
        </p:txBody>
      </p:sp>
    </p:spTree>
    <p:extLst>
      <p:ext uri="{BB962C8B-B14F-4D97-AF65-F5344CB8AC3E}">
        <p14:creationId xmlns:p14="http://schemas.microsoft.com/office/powerpoint/2010/main" val="16467095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anim calcmode="lin" valueType="num">
                                      <p:cBhvr>
                                        <p:cTn id="1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2133600" y="152400"/>
            <a:ext cx="7112000"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3200" b="1" dirty="0" smtClean="0">
                <a:effectLst>
                  <a:glow rad="228600">
                    <a:schemeClr val="accent5">
                      <a:satMod val="175000"/>
                      <a:alpha val="40000"/>
                    </a:schemeClr>
                  </a:glow>
                </a:effectLst>
                <a:latin typeface="NikoshBAN" pitchFamily="2" charset="0"/>
                <a:cs typeface="NikoshBAN" pitchFamily="2" charset="0"/>
              </a:rPr>
              <a:t>নীচের প্রশ্নটি পড় এবং চিন্তাকরে বল    </a:t>
            </a:r>
            <a:endParaRPr lang="en-US" sz="1100" b="1" dirty="0">
              <a:latin typeface="NikoshBAN" pitchFamily="2" charset="0"/>
              <a:cs typeface="NikoshBAN" pitchFamily="2" charset="0"/>
            </a:endParaRPr>
          </a:p>
        </p:txBody>
      </p:sp>
      <p:pic>
        <p:nvPicPr>
          <p:cNvPr id="5" name="Picture 2" descr="C:\Users\Computer City\Pictures\ইসলামি কালিওগ্রাফি\366-janaojana-60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691" y="813376"/>
            <a:ext cx="5753509" cy="581602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609600" y="1143000"/>
            <a:ext cx="5422491" cy="5181600"/>
          </a:xfrm>
          <a:prstGeom prst="rightArrow">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3361" y="2776782"/>
            <a:ext cx="4673600" cy="1569660"/>
          </a:xfrm>
          <a:prstGeom prst="rect">
            <a:avLst/>
          </a:prstGeom>
        </p:spPr>
        <p:txBody>
          <a:bodyPr wrap="square">
            <a:spAutoFit/>
          </a:bodyPr>
          <a:lstStyle/>
          <a:p>
            <a:pPr algn="ctr"/>
            <a:r>
              <a:rPr lang="bn-BD" sz="3200" b="1" dirty="0">
                <a:latin typeface="Nikosh" pitchFamily="2" charset="0"/>
                <a:cs typeface="Nikosh" pitchFamily="2" charset="0"/>
              </a:rPr>
              <a:t>মহানবী (সাঃ)মদিনায় হিজরতের পর </a:t>
            </a:r>
            <a:r>
              <a:rPr lang="bn-BD" sz="3200" b="1" dirty="0" smtClean="0">
                <a:latin typeface="Nikosh" pitchFamily="2" charset="0"/>
                <a:cs typeface="Nikosh" pitchFamily="2" charset="0"/>
              </a:rPr>
              <a:t>যে </a:t>
            </a:r>
            <a:r>
              <a:rPr lang="bn-BD" sz="3200" b="1" dirty="0">
                <a:latin typeface="Nikosh" pitchFamily="2" charset="0"/>
                <a:cs typeface="Nikosh" pitchFamily="2" charset="0"/>
              </a:rPr>
              <a:t>মহান বিজয়টি অর্জন করেছিলেন তার নাম কী  ?</a:t>
            </a:r>
            <a:endParaRPr lang="ar-SA" sz="3200" b="1" dirty="0">
              <a:latin typeface="Nikosh" pitchFamily="2" charset="0"/>
            </a:endParaRPr>
          </a:p>
        </p:txBody>
      </p:sp>
      <p:sp>
        <p:nvSpPr>
          <p:cNvPr id="7" name="Right Arrow 6"/>
          <p:cNvSpPr/>
          <p:nvPr/>
        </p:nvSpPr>
        <p:spPr>
          <a:xfrm>
            <a:off x="406400" y="1143000"/>
            <a:ext cx="5422491" cy="5181600"/>
          </a:xfrm>
          <a:prstGeom prst="rightArrow">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8000" y="2776781"/>
            <a:ext cx="4673600" cy="1569660"/>
          </a:xfrm>
          <a:prstGeom prst="rect">
            <a:avLst/>
          </a:prstGeom>
        </p:spPr>
        <p:txBody>
          <a:bodyPr wrap="square">
            <a:spAutoFit/>
          </a:bodyPr>
          <a:lstStyle/>
          <a:p>
            <a:pPr algn="ctr"/>
            <a:r>
              <a:rPr lang="bn-BD" sz="3200" b="1" dirty="0">
                <a:latin typeface="Nikosh" pitchFamily="2" charset="0"/>
                <a:cs typeface="Nikosh" pitchFamily="2" charset="0"/>
              </a:rPr>
              <a:t>মহানবী (</a:t>
            </a:r>
            <a:r>
              <a:rPr lang="bn-BD" sz="3200" b="1" dirty="0" smtClean="0">
                <a:latin typeface="Nikosh" pitchFamily="2" charset="0"/>
                <a:cs typeface="Nikosh" pitchFamily="2" charset="0"/>
              </a:rPr>
              <a:t>সাঃ)</a:t>
            </a:r>
            <a:r>
              <a:rPr lang="en-US" sz="3200" b="1" dirty="0" smtClean="0">
                <a:latin typeface="Nikosh" pitchFamily="2" charset="0"/>
                <a:cs typeface="Nikosh" pitchFamily="2" charset="0"/>
              </a:rPr>
              <a:t> </a:t>
            </a:r>
            <a:r>
              <a:rPr lang="bn-BD" sz="3200" b="1" dirty="0" smtClean="0">
                <a:latin typeface="Nikosh" pitchFamily="2" charset="0"/>
                <a:cs typeface="Nikosh" pitchFamily="2" charset="0"/>
              </a:rPr>
              <a:t>তাঁর জীবনে  সর্বশেষ যে হজ পালন করেছিলেন তার নাম কী ?</a:t>
            </a:r>
            <a:endParaRPr lang="ar-SA" sz="3200" b="1" dirty="0">
              <a:latin typeface="Nikosh" pitchFamily="2" charset="0"/>
            </a:endParaRPr>
          </a:p>
        </p:txBody>
      </p:sp>
      <p:pic>
        <p:nvPicPr>
          <p:cNvPr id="9" name="Picture 2" descr="C:\Users\Doel-1612i3\Desktop\Rafiqul Islam - Copy\Received\Kaba(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43889" y="1199411"/>
            <a:ext cx="5588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7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half" idx="4294967295"/>
          </p:nvPr>
        </p:nvSpPr>
        <p:spPr bwMode="auto">
          <a:xfrm>
            <a:off x="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NikoshBAN" pitchFamily="2" charset="0"/>
                <a:cs typeface="NikoshBAN" pitchFamily="2" charset="0"/>
              </a:defRPr>
            </a:lvl1pPr>
            <a:lvl2pPr marL="742950" indent="-285750" eaLnBrk="0" hangingPunct="0">
              <a:defRPr>
                <a:solidFill>
                  <a:schemeClr val="tx1"/>
                </a:solidFill>
                <a:latin typeface="NikoshBAN" pitchFamily="2" charset="0"/>
                <a:cs typeface="NikoshBAN" pitchFamily="2" charset="0"/>
              </a:defRPr>
            </a:lvl2pPr>
            <a:lvl3pPr marL="1143000" indent="-228600" eaLnBrk="0" hangingPunct="0">
              <a:defRPr>
                <a:solidFill>
                  <a:schemeClr val="tx1"/>
                </a:solidFill>
                <a:latin typeface="NikoshBAN" pitchFamily="2" charset="0"/>
                <a:cs typeface="NikoshBAN" pitchFamily="2" charset="0"/>
              </a:defRPr>
            </a:lvl3pPr>
            <a:lvl4pPr marL="1600200" indent="-228600" eaLnBrk="0" hangingPunct="0">
              <a:defRPr>
                <a:solidFill>
                  <a:schemeClr val="tx1"/>
                </a:solidFill>
                <a:latin typeface="NikoshBAN" pitchFamily="2" charset="0"/>
                <a:cs typeface="NikoshBAN" pitchFamily="2" charset="0"/>
              </a:defRPr>
            </a:lvl4pPr>
            <a:lvl5pPr marL="2057400" indent="-228600" eaLnBrk="0" hangingPunct="0">
              <a:defRPr>
                <a:solidFill>
                  <a:schemeClr val="tx1"/>
                </a:solidFill>
                <a:latin typeface="NikoshBAN" pitchFamily="2" charset="0"/>
                <a:cs typeface="NikoshBAN" pitchFamily="2" charset="0"/>
              </a:defRPr>
            </a:lvl5pPr>
            <a:lvl6pPr marL="2514600" indent="-228600" eaLnBrk="0" fontAlgn="base" hangingPunct="0">
              <a:spcBef>
                <a:spcPct val="0"/>
              </a:spcBef>
              <a:spcAft>
                <a:spcPct val="0"/>
              </a:spcAft>
              <a:defRPr>
                <a:solidFill>
                  <a:schemeClr val="tx1"/>
                </a:solidFill>
                <a:latin typeface="NikoshBAN" pitchFamily="2" charset="0"/>
                <a:cs typeface="NikoshBAN" pitchFamily="2" charset="0"/>
              </a:defRPr>
            </a:lvl6pPr>
            <a:lvl7pPr marL="2971800" indent="-228600" eaLnBrk="0" fontAlgn="base" hangingPunct="0">
              <a:spcBef>
                <a:spcPct val="0"/>
              </a:spcBef>
              <a:spcAft>
                <a:spcPct val="0"/>
              </a:spcAft>
              <a:defRPr>
                <a:solidFill>
                  <a:schemeClr val="tx1"/>
                </a:solidFill>
                <a:latin typeface="NikoshBAN" pitchFamily="2" charset="0"/>
                <a:cs typeface="NikoshBAN" pitchFamily="2" charset="0"/>
              </a:defRPr>
            </a:lvl7pPr>
            <a:lvl8pPr marL="3429000" indent="-228600" eaLnBrk="0" fontAlgn="base" hangingPunct="0">
              <a:spcBef>
                <a:spcPct val="0"/>
              </a:spcBef>
              <a:spcAft>
                <a:spcPct val="0"/>
              </a:spcAft>
              <a:defRPr>
                <a:solidFill>
                  <a:schemeClr val="tx1"/>
                </a:solidFill>
                <a:latin typeface="NikoshBAN" pitchFamily="2" charset="0"/>
                <a:cs typeface="NikoshBAN" pitchFamily="2" charset="0"/>
              </a:defRPr>
            </a:lvl8pPr>
            <a:lvl9pPr marL="3886200" indent="-228600" eaLnBrk="0" fontAlgn="base" hangingPunct="0">
              <a:spcBef>
                <a:spcPct val="0"/>
              </a:spcBef>
              <a:spcAft>
                <a:spcPct val="0"/>
              </a:spcAft>
              <a:defRPr>
                <a:solidFill>
                  <a:schemeClr val="tx1"/>
                </a:solidFill>
                <a:latin typeface="NikoshBAN" pitchFamily="2" charset="0"/>
                <a:cs typeface="NikoshBAN" pitchFamily="2" charset="0"/>
              </a:defRPr>
            </a:lvl9pPr>
          </a:lstStyle>
          <a:p>
            <a:pPr eaLnBrk="1" fontAlgn="base" hangingPunct="1">
              <a:spcBef>
                <a:spcPct val="0"/>
              </a:spcBef>
              <a:spcAft>
                <a:spcPct val="0"/>
              </a:spcAft>
            </a:pPr>
            <a:fld id="{0BDAAA80-DA72-4B33-9639-5EC89F20A3BE}" type="datetime12">
              <a:rPr lang="bn-BD" smtClean="0"/>
              <a:pPr eaLnBrk="1" fontAlgn="base" hangingPunct="1">
                <a:spcBef>
                  <a:spcPct val="0"/>
                </a:spcBef>
                <a:spcAft>
                  <a:spcPct val="0"/>
                </a:spcAft>
              </a:pPr>
              <a:t>20/11/2020 6:29 AM</a:t>
            </a:fld>
            <a:endParaRPr lang="en-US" smtClean="0"/>
          </a:p>
        </p:txBody>
      </p:sp>
      <p:sp>
        <p:nvSpPr>
          <p:cNvPr id="17411" name="Slide Number Placeholder 2"/>
          <p:cNvSpPr>
            <a:spLocks noGrp="1"/>
          </p:cNvSpPr>
          <p:nvPr>
            <p:ph type="sldNum" sz="quarter" idx="4294967295"/>
          </p:nvPr>
        </p:nvSpPr>
        <p:spPr bwMode="auto">
          <a:xfrm>
            <a:off x="93472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NikoshBAN" pitchFamily="2" charset="0"/>
                <a:cs typeface="NikoshBAN" pitchFamily="2" charset="0"/>
              </a:defRPr>
            </a:lvl1pPr>
            <a:lvl2pPr marL="742950" indent="-285750" eaLnBrk="0" hangingPunct="0">
              <a:defRPr>
                <a:solidFill>
                  <a:schemeClr val="tx1"/>
                </a:solidFill>
                <a:latin typeface="NikoshBAN" pitchFamily="2" charset="0"/>
                <a:cs typeface="NikoshBAN" pitchFamily="2" charset="0"/>
              </a:defRPr>
            </a:lvl2pPr>
            <a:lvl3pPr marL="1143000" indent="-228600" eaLnBrk="0" hangingPunct="0">
              <a:defRPr>
                <a:solidFill>
                  <a:schemeClr val="tx1"/>
                </a:solidFill>
                <a:latin typeface="NikoshBAN" pitchFamily="2" charset="0"/>
                <a:cs typeface="NikoshBAN" pitchFamily="2" charset="0"/>
              </a:defRPr>
            </a:lvl3pPr>
            <a:lvl4pPr marL="1600200" indent="-228600" eaLnBrk="0" hangingPunct="0">
              <a:defRPr>
                <a:solidFill>
                  <a:schemeClr val="tx1"/>
                </a:solidFill>
                <a:latin typeface="NikoshBAN" pitchFamily="2" charset="0"/>
                <a:cs typeface="NikoshBAN" pitchFamily="2" charset="0"/>
              </a:defRPr>
            </a:lvl4pPr>
            <a:lvl5pPr marL="2057400" indent="-228600" eaLnBrk="0" hangingPunct="0">
              <a:defRPr>
                <a:solidFill>
                  <a:schemeClr val="tx1"/>
                </a:solidFill>
                <a:latin typeface="NikoshBAN" pitchFamily="2" charset="0"/>
                <a:cs typeface="NikoshBAN" pitchFamily="2" charset="0"/>
              </a:defRPr>
            </a:lvl5pPr>
            <a:lvl6pPr marL="2514600" indent="-228600" eaLnBrk="0" fontAlgn="base" hangingPunct="0">
              <a:spcBef>
                <a:spcPct val="0"/>
              </a:spcBef>
              <a:spcAft>
                <a:spcPct val="0"/>
              </a:spcAft>
              <a:defRPr>
                <a:solidFill>
                  <a:schemeClr val="tx1"/>
                </a:solidFill>
                <a:latin typeface="NikoshBAN" pitchFamily="2" charset="0"/>
                <a:cs typeface="NikoshBAN" pitchFamily="2" charset="0"/>
              </a:defRPr>
            </a:lvl6pPr>
            <a:lvl7pPr marL="2971800" indent="-228600" eaLnBrk="0" fontAlgn="base" hangingPunct="0">
              <a:spcBef>
                <a:spcPct val="0"/>
              </a:spcBef>
              <a:spcAft>
                <a:spcPct val="0"/>
              </a:spcAft>
              <a:defRPr>
                <a:solidFill>
                  <a:schemeClr val="tx1"/>
                </a:solidFill>
                <a:latin typeface="NikoshBAN" pitchFamily="2" charset="0"/>
                <a:cs typeface="NikoshBAN" pitchFamily="2" charset="0"/>
              </a:defRPr>
            </a:lvl7pPr>
            <a:lvl8pPr marL="3429000" indent="-228600" eaLnBrk="0" fontAlgn="base" hangingPunct="0">
              <a:spcBef>
                <a:spcPct val="0"/>
              </a:spcBef>
              <a:spcAft>
                <a:spcPct val="0"/>
              </a:spcAft>
              <a:defRPr>
                <a:solidFill>
                  <a:schemeClr val="tx1"/>
                </a:solidFill>
                <a:latin typeface="NikoshBAN" pitchFamily="2" charset="0"/>
                <a:cs typeface="NikoshBAN" pitchFamily="2" charset="0"/>
              </a:defRPr>
            </a:lvl8pPr>
            <a:lvl9pPr marL="3886200" indent="-228600" eaLnBrk="0" fontAlgn="base" hangingPunct="0">
              <a:spcBef>
                <a:spcPct val="0"/>
              </a:spcBef>
              <a:spcAft>
                <a:spcPct val="0"/>
              </a:spcAft>
              <a:defRPr>
                <a:solidFill>
                  <a:schemeClr val="tx1"/>
                </a:solidFill>
                <a:latin typeface="NikoshBAN" pitchFamily="2" charset="0"/>
                <a:cs typeface="NikoshBAN" pitchFamily="2" charset="0"/>
              </a:defRPr>
            </a:lvl9pPr>
          </a:lstStyle>
          <a:p>
            <a:pPr eaLnBrk="1" fontAlgn="base" hangingPunct="1">
              <a:spcBef>
                <a:spcPct val="0"/>
              </a:spcBef>
              <a:spcAft>
                <a:spcPct val="0"/>
              </a:spcAft>
            </a:pPr>
            <a:fld id="{75A95CB2-BDA4-4803-AE3A-1063693EDCBB}" type="slidenum">
              <a:rPr lang="en-US" smtClean="0"/>
              <a:pPr eaLnBrk="1" fontAlgn="base" hangingPunct="1">
                <a:spcBef>
                  <a:spcPct val="0"/>
                </a:spcBef>
                <a:spcAft>
                  <a:spcPct val="0"/>
                </a:spcAft>
              </a:pPr>
              <a:t>5</a:t>
            </a:fld>
            <a:endParaRPr lang="en-US" smtClean="0"/>
          </a:p>
        </p:txBody>
      </p:sp>
      <p:sp>
        <p:nvSpPr>
          <p:cNvPr id="2" name="Rounded Rectangle 1"/>
          <p:cNvSpPr/>
          <p:nvPr/>
        </p:nvSpPr>
        <p:spPr>
          <a:xfrm>
            <a:off x="2235200" y="609600"/>
            <a:ext cx="7518400" cy="609600"/>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sp3d contourW="25400" prstMaterial="matte">
              <a:bevelT w="25400" h="55880" prst="artDeco"/>
              <a:contourClr>
                <a:schemeClr val="accent2">
                  <a:tint val="20000"/>
                </a:schemeClr>
              </a:contourClr>
            </a:sp3d>
          </a:bodyPr>
          <a:lstStyle/>
          <a:p>
            <a:pPr algn="ctr">
              <a:defRPr/>
            </a:pPr>
            <a:r>
              <a:rPr lang="bn-BD" sz="48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আজকের পাঠের বিষয়  </a:t>
            </a:r>
            <a:endParaRPr lang="en-US" sz="48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Flowchart: Sequential Access Storage 5"/>
          <p:cNvSpPr/>
          <p:nvPr/>
        </p:nvSpPr>
        <p:spPr>
          <a:xfrm>
            <a:off x="2032000" y="1128252"/>
            <a:ext cx="8432800" cy="4495800"/>
          </a:xfrm>
          <a:prstGeom prst="horizontalScroll">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মক্কা বিজয় ও </a:t>
            </a:r>
            <a:r>
              <a:rPr lang="en-US" sz="5400" b="1" dirty="0" err="1">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বিদায়</a:t>
            </a:r>
            <a:r>
              <a:rPr lang="en-US" sz="54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হজ</a:t>
            </a:r>
            <a:r>
              <a:rPr lang="en-US" sz="54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 </a:t>
            </a:r>
            <a:endParaRPr lang="en-US" sz="4000" b="1" dirty="0">
              <a:ln w="11430"/>
              <a:solidFill>
                <a:srgbClr val="0070C0"/>
              </a:solidFill>
              <a:effectLst>
                <a:outerShdw blurRad="50800" dist="39000" dir="5460000" algn="tl">
                  <a:srgbClr val="000000">
                    <a:alpha val="38000"/>
                  </a:srgbClr>
                </a:outerShdw>
              </a:effectLst>
              <a:latin typeface="NikoshBAN" pitchFamily="2" charset="0"/>
              <a:cs typeface="NikoshBAN" pitchFamily="2" charset="0"/>
            </a:endParaRPr>
          </a:p>
          <a:p>
            <a:pPr algn="ctr"/>
            <a:r>
              <a:rPr lang="en-US"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অধ্যায়</a:t>
            </a:r>
            <a:r>
              <a:rPr lang="bn-BD" sz="3200" b="1" dirty="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 ০৫</a:t>
            </a:r>
            <a:endParaRPr lang="bn-BD" sz="3200" b="1" dirty="0">
              <a:solidFill>
                <a:schemeClr val="tx1"/>
              </a:solidFill>
              <a:latin typeface="NikoshBAN" pitchFamily="2" charset="0"/>
              <a:cs typeface="NikoshBAN" pitchFamily="2" charset="0"/>
            </a:endParaRPr>
          </a:p>
          <a:p>
            <a:pPr algn="ctr"/>
            <a:r>
              <a:rPr lang="bn-BD" sz="3200" b="1" dirty="0">
                <a:solidFill>
                  <a:schemeClr val="tx1"/>
                </a:solidFill>
                <a:latin typeface="NikoshBAN" pitchFamily="2" charset="0"/>
                <a:cs typeface="NikoshBAN" pitchFamily="2" charset="0"/>
              </a:rPr>
              <a:t>পাঠ </a:t>
            </a:r>
            <a:r>
              <a:rPr lang="bn-BD" sz="3200" b="1" dirty="0" smtClean="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০৫ </a:t>
            </a:r>
            <a:endParaRPr lang="en-US" sz="3200" b="1" dirty="0">
              <a:solidFill>
                <a:schemeClr val="tx1"/>
              </a:solidFill>
              <a:latin typeface="NikoshBAN" pitchFamily="2" charset="0"/>
              <a:cs typeface="NikoshBAN" pitchFamily="2" charset="0"/>
            </a:endParaRPr>
          </a:p>
          <a:p>
            <a:pPr algn="ctr"/>
            <a:r>
              <a:rPr lang="en-US" sz="2800" b="1" dirty="0" err="1" smtClean="0">
                <a:solidFill>
                  <a:schemeClr val="tx1"/>
                </a:solidFill>
                <a:latin typeface="NikoshBAN" pitchFamily="2" charset="0"/>
                <a:cs typeface="NikoshBAN" pitchFamily="2" charset="0"/>
              </a:rPr>
              <a:t>পৃষ্ঠা</a:t>
            </a:r>
            <a:r>
              <a:rPr lang="bn-BD" sz="2800" b="1" dirty="0" smtClean="0">
                <a:solidFill>
                  <a:schemeClr val="tx1"/>
                </a:solidFill>
                <a:latin typeface="NikoshBAN" pitchFamily="2" charset="0"/>
                <a:cs typeface="NikoshBAN" pitchFamily="2" charset="0"/>
              </a:rPr>
              <a:t>-   ১৬০</a:t>
            </a:r>
            <a:r>
              <a:rPr lang="en-US" sz="2800" b="1" dirty="0">
                <a:solidFill>
                  <a:schemeClr val="tx1"/>
                </a:solidFill>
                <a:latin typeface="NikoshBAN" pitchFamily="2" charset="0"/>
                <a:cs typeface="NikoshBAN" pitchFamily="2" charset="0"/>
              </a:rPr>
              <a:t>-</a:t>
            </a:r>
            <a:r>
              <a:rPr lang="bn-BD" sz="2800" b="1" dirty="0">
                <a:solidFill>
                  <a:schemeClr val="tx1"/>
                </a:solidFill>
                <a:latin typeface="NikoshBAN" pitchFamily="2" charset="0"/>
                <a:cs typeface="NikoshBAN" pitchFamily="2" charset="0"/>
              </a:rPr>
              <a:t>১৬২</a:t>
            </a:r>
            <a:endParaRPr lang="en-US" sz="2800" b="1" dirty="0">
              <a:solidFill>
                <a:schemeClr val="tx1"/>
              </a:solidFill>
              <a:latin typeface="NikoshBAN" pitchFamily="2" charset="0"/>
              <a:cs typeface="NikoshBAN" pitchFamily="2" charset="0"/>
            </a:endParaRPr>
          </a:p>
        </p:txBody>
      </p:sp>
      <p:sp>
        <p:nvSpPr>
          <p:cNvPr id="11" name="Rectangle 10"/>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extLst>
      <p:ext uri="{BB962C8B-B14F-4D97-AF65-F5344CB8AC3E}">
        <p14:creationId xmlns:p14="http://schemas.microsoft.com/office/powerpoint/2010/main" val="117976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xEl>
                                              <p:charRg st="4294967295" end="4294967295"/>
                                            </p:txEl>
                                          </p:spTgt>
                                        </p:tgtEl>
                                        <p:attrNameLst>
                                          <p:attrName>style.visibility</p:attrName>
                                        </p:attrNameLst>
                                      </p:cBhvr>
                                      <p:to>
                                        <p:strVal val="visible"/>
                                      </p:to>
                                    </p:set>
                                    <p:anim by="(-#ppt_w*2)" calcmode="lin" valueType="num">
                                      <p:cBhvr rctx="PPT">
                                        <p:cTn id="7" dur="500" autoRev="1" fill="hold">
                                          <p:stCondLst>
                                            <p:cond delay="0"/>
                                          </p:stCondLst>
                                        </p:cTn>
                                        <p:tgtEl>
                                          <p:spTgt spid="2">
                                            <p:txEl>
                                              <p:charRg st="4294967295" end="4294967295"/>
                                            </p:txEl>
                                          </p:spTgt>
                                        </p:tgtEl>
                                        <p:attrNameLst>
                                          <p:attrName>ppt_w</p:attrName>
                                        </p:attrNameLst>
                                      </p:cBhvr>
                                    </p:anim>
                                    <p:anim by="(#ppt_w*0.50)" calcmode="lin" valueType="num">
                                      <p:cBhvr>
                                        <p:cTn id="8" dur="500" decel="50000" autoRev="1" fill="hold">
                                          <p:stCondLst>
                                            <p:cond delay="0"/>
                                          </p:stCondLst>
                                        </p:cTn>
                                        <p:tgtEl>
                                          <p:spTgt spid="2">
                                            <p:txEl>
                                              <p:charRg st="4294967295" end="4294967295"/>
                                            </p:txEl>
                                          </p:spTgt>
                                        </p:tgtEl>
                                        <p:attrNameLst>
                                          <p:attrName>ppt_x</p:attrName>
                                        </p:attrNameLst>
                                      </p:cBhvr>
                                    </p:anim>
                                    <p:anim from="(-#ppt_h/2)" to="(#ppt_y)" calcmode="lin" valueType="num">
                                      <p:cBhvr>
                                        <p:cTn id="9" dur="1000" fill="hold">
                                          <p:stCondLst>
                                            <p:cond delay="0"/>
                                          </p:stCondLst>
                                        </p:cTn>
                                        <p:tgtEl>
                                          <p:spTgt spid="2">
                                            <p:txEl>
                                              <p:charRg st="4294967295" end="4294967295"/>
                                            </p:txEl>
                                          </p:spTgt>
                                        </p:tgtEl>
                                        <p:attrNameLst>
                                          <p:attrName>ppt_y</p:attrName>
                                        </p:attrNameLst>
                                      </p:cBhvr>
                                    </p:anim>
                                    <p:animRot by="21600000">
                                      <p:cBhvr>
                                        <p:cTn id="10" dur="1000" fill="hold">
                                          <p:stCondLst>
                                            <p:cond delay="0"/>
                                          </p:stCondLst>
                                        </p:cTn>
                                        <p:tgtEl>
                                          <p:spTgt spid="2">
                                            <p:txEl>
                                              <p:charRg st="4294967295" end="4294967295"/>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4294967295"/>
          </p:nvPr>
        </p:nvSpPr>
        <p:spPr>
          <a:xfrm>
            <a:off x="0" y="6356350"/>
            <a:ext cx="2844800" cy="365125"/>
          </a:xfrm>
          <a:prstGeom prst="rect">
            <a:avLst/>
          </a:prstGeom>
        </p:spPr>
        <p:txBody>
          <a:bodyPr/>
          <a:lstStyle/>
          <a:p>
            <a:fld id="{5C7D2911-63BC-467B-8DD0-B8385E4B0D1D}" type="datetime10">
              <a:rPr lang="bn-BD" b="1" smtClean="0">
                <a:solidFill>
                  <a:schemeClr val="tx1"/>
                </a:solidFill>
                <a:latin typeface="NikoshBAN" pitchFamily="2" charset="0"/>
                <a:cs typeface="NikoshBAN" pitchFamily="2" charset="0"/>
              </a:rPr>
              <a:t>শুক্রবার, 20 নভেম্বর, 2020</a:t>
            </a:fld>
            <a:endParaRPr lang="en-US" b="1" dirty="0">
              <a:solidFill>
                <a:schemeClr val="tx1"/>
              </a:solidFill>
              <a:latin typeface="NikoshBAN" pitchFamily="2" charset="0"/>
              <a:cs typeface="NikoshBAN" pitchFamily="2" charset="0"/>
            </a:endParaRPr>
          </a:p>
        </p:txBody>
      </p:sp>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Rounded Rectangle 17"/>
          <p:cNvSpPr/>
          <p:nvPr/>
        </p:nvSpPr>
        <p:spPr>
          <a:xfrm>
            <a:off x="4216400" y="457200"/>
            <a:ext cx="3556000" cy="6858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5400" b="1" spc="50" dirty="0" smtClean="0">
                <a:ln w="11430"/>
                <a:solidFill>
                  <a:srgbClr val="92D050"/>
                </a:solidFill>
                <a:effectLst>
                  <a:outerShdw blurRad="76200" dist="50800" dir="5400000" algn="tl" rotWithShape="0">
                    <a:srgbClr val="000000">
                      <a:alpha val="65000"/>
                    </a:srgbClr>
                  </a:outerShdw>
                </a:effectLst>
                <a:latin typeface="NikoshBAN" pitchFamily="2" charset="0"/>
                <a:cs typeface="NikoshBAN" pitchFamily="2" charset="0"/>
              </a:rPr>
              <a:t>শিখনফল  </a:t>
            </a:r>
            <a:endParaRPr lang="en-US" sz="5400" b="1" spc="50" dirty="0">
              <a:ln w="11430"/>
              <a:solidFill>
                <a:srgbClr val="92D05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9" name="Rectangle 18"/>
          <p:cNvSpPr/>
          <p:nvPr/>
        </p:nvSpPr>
        <p:spPr>
          <a:xfrm>
            <a:off x="440127" y="2923755"/>
            <a:ext cx="11650273" cy="1569660"/>
          </a:xfrm>
          <a:prstGeom prst="rect">
            <a:avLst/>
          </a:prstGeom>
        </p:spPr>
        <p:txBody>
          <a:bodyPr wrap="square">
            <a:spAutoFit/>
          </a:bodyPr>
          <a:lstStyle/>
          <a:p>
            <a:pPr marL="742950" indent="-742950">
              <a:buFont typeface="+mj-lt"/>
              <a:buAutoNum type="arabicPeriod"/>
            </a:pPr>
            <a:r>
              <a:rPr lang="bn-BD" sz="3200" b="1" dirty="0" smtClean="0">
                <a:latin typeface="NikoshBAN" pitchFamily="2" charset="0"/>
                <a:cs typeface="NikoshBAN" pitchFamily="2" charset="0"/>
              </a:rPr>
              <a:t>মক্কা বিজয় কী তা বলতে পারবে ।</a:t>
            </a:r>
          </a:p>
          <a:p>
            <a:pPr marL="742950" indent="-742950">
              <a:buFont typeface="+mj-lt"/>
              <a:buAutoNum type="arabicPeriod"/>
            </a:pPr>
            <a:r>
              <a:rPr lang="en-US" sz="3200" b="1" dirty="0" err="1" smtClean="0">
                <a:latin typeface="NikoshBAN" pitchFamily="2" charset="0"/>
                <a:cs typeface="NikoshBAN" pitchFamily="2" charset="0"/>
              </a:rPr>
              <a:t>মহানবী</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a:t>
            </a:r>
            <a:r>
              <a:rPr lang="en-US" sz="3200" b="1" dirty="0" err="1">
                <a:latin typeface="NikoshBAN" pitchFamily="2" charset="0"/>
                <a:cs typeface="NikoshBAN" pitchFamily="2" charset="0"/>
              </a:rPr>
              <a:t>সঃ</a:t>
            </a:r>
            <a:r>
              <a:rPr lang="en-US" sz="3200" b="1" dirty="0">
                <a:latin typeface="NikoshBAN" pitchFamily="2" charset="0"/>
                <a:cs typeface="NikoshBAN" pitchFamily="2" charset="0"/>
              </a:rPr>
              <a:t>) </a:t>
            </a:r>
            <a:r>
              <a:rPr lang="bn-BD" sz="3200" b="1" dirty="0">
                <a:latin typeface="NikoshBAN" pitchFamily="2" charset="0"/>
                <a:cs typeface="NikoshBAN" pitchFamily="2" charset="0"/>
              </a:rPr>
              <a:t>এর মক্ষা </a:t>
            </a:r>
            <a:r>
              <a:rPr lang="bn-BD" sz="3200" b="1" dirty="0" smtClean="0">
                <a:latin typeface="NikoshBAN" pitchFamily="2" charset="0"/>
                <a:cs typeface="NikoshBAN" pitchFamily="2" charset="0"/>
              </a:rPr>
              <a:t>বিজয়ের কারণ ব্যাখ্যা করতেপারবে </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a:p>
            <a:pPr marL="742950" indent="-742950">
              <a:buFont typeface="+mj-lt"/>
              <a:buAutoNum type="arabicPeriod"/>
            </a:pPr>
            <a:r>
              <a:rPr lang="bn-BD" sz="3200" b="1" dirty="0">
                <a:latin typeface="NikoshBAN" pitchFamily="2" charset="0"/>
                <a:cs typeface="NikoshBAN" pitchFamily="2" charset="0"/>
              </a:rPr>
              <a:t>বিদায় হজের ভাষণ সমূহ বর্ণনা করতে </a:t>
            </a:r>
            <a:r>
              <a:rPr lang="en-US" sz="3200" b="1" dirty="0" err="1">
                <a:latin typeface="NikoshBAN" pitchFamily="2" charset="0"/>
                <a:cs typeface="NikoshBAN" pitchFamily="2" charset="0"/>
              </a:rPr>
              <a:t>পারবে</a:t>
            </a:r>
            <a:r>
              <a:rPr lang="en-US" sz="3200" b="1" dirty="0" smtClean="0">
                <a:latin typeface="NikoshBAN" pitchFamily="2" charset="0"/>
                <a:cs typeface="NikoshBAN" pitchFamily="2" charset="0"/>
              </a:rPr>
              <a:t>।</a:t>
            </a:r>
            <a:endParaRPr lang="bn-BD" sz="3200" b="1" dirty="0">
              <a:latin typeface="NikoshBAN" pitchFamily="2" charset="0"/>
              <a:cs typeface="NikoshBAN" pitchFamily="2" charset="0"/>
            </a:endParaRPr>
          </a:p>
        </p:txBody>
      </p:sp>
      <p:sp>
        <p:nvSpPr>
          <p:cNvPr id="20" name="Rectangle 19"/>
          <p:cNvSpPr/>
          <p:nvPr/>
        </p:nvSpPr>
        <p:spPr>
          <a:xfrm>
            <a:off x="662447" y="2133601"/>
            <a:ext cx="6390661" cy="584775"/>
          </a:xfrm>
          <a:prstGeom prst="rect">
            <a:avLst/>
          </a:prstGeom>
        </p:spPr>
        <p:txBody>
          <a:bodyPr wrap="square">
            <a:spAutoFit/>
          </a:bodyPr>
          <a:lstStyle/>
          <a:p>
            <a:r>
              <a:rPr lang="bn-BD" sz="3200" b="1" dirty="0" smtClean="0">
                <a:latin typeface="NikoshBAN" panose="02000000000000000000" pitchFamily="2" charset="0"/>
                <a:cs typeface="NikoshBAN" panose="02000000000000000000" pitchFamily="2" charset="0"/>
              </a:rPr>
              <a:t>এ</a:t>
            </a:r>
            <a:r>
              <a:rPr lang="en-US" sz="3200" b="1" dirty="0" smtClean="0">
                <a:latin typeface="NikoshBAN" panose="02000000000000000000" pitchFamily="2" charset="0"/>
                <a:cs typeface="NikoshBAN" panose="02000000000000000000" pitchFamily="2" charset="0"/>
              </a:rPr>
              <a:t>ই</a:t>
            </a:r>
            <a:r>
              <a:rPr lang="bn-BD" sz="3200" b="1" dirty="0" smtClean="0">
                <a:latin typeface="NikoshBAN" panose="02000000000000000000" pitchFamily="2" charset="0"/>
                <a:cs typeface="NikoshBAN" panose="02000000000000000000" pitchFamily="2" charset="0"/>
              </a:rPr>
              <a:t> পাঠ শেষে শিক্ষার্থীরা</a:t>
            </a:r>
            <a:r>
              <a:rPr lang="en-US" sz="2400" b="1" dirty="0" smtClean="0"/>
              <a:t>…</a:t>
            </a:r>
            <a:endParaRPr lang="bn-BD" sz="2400" b="1" dirty="0"/>
          </a:p>
        </p:txBody>
      </p:sp>
    </p:spTree>
    <p:extLst>
      <p:ext uri="{BB962C8B-B14F-4D97-AF65-F5344CB8AC3E}">
        <p14:creationId xmlns:p14="http://schemas.microsoft.com/office/powerpoint/2010/main" val="979361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repeatCount="indefinite"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fmla="#ppt_w*sin(2.5*pi*$)">
                                          <p:val>
                                            <p:fltVal val="0"/>
                                          </p:val>
                                        </p:tav>
                                        <p:tav tm="100000">
                                          <p:val>
                                            <p:fltVal val="1"/>
                                          </p:val>
                                        </p:tav>
                                      </p:tavLst>
                                    </p:anim>
                                    <p:anim calcmode="lin" valueType="num">
                                      <p:cBhvr>
                                        <p:cTn id="8"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9"/>
                                        </p:tgtEl>
                                        <p:attrNameLst>
                                          <p:attrName>ppt_y</p:attrName>
                                        </p:attrNameLst>
                                      </p:cBhvr>
                                      <p:tavLst>
                                        <p:tav tm="0">
                                          <p:val>
                                            <p:strVal val="#ppt_y"/>
                                          </p:val>
                                        </p:tav>
                                        <p:tav tm="100000">
                                          <p:val>
                                            <p:strVal val="#ppt_y"/>
                                          </p:val>
                                        </p:tav>
                                      </p:tavLst>
                                    </p:anim>
                                    <p:anim calcmode="lin" valueType="num">
                                      <p:cBhvr>
                                        <p:cTn id="2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008488" y="95537"/>
            <a:ext cx="6354712"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4000" b="1" dirty="0" smtClean="0">
                <a:effectLst>
                  <a:glow rad="228600">
                    <a:schemeClr val="accent5">
                      <a:satMod val="175000"/>
                      <a:alpha val="40000"/>
                    </a:schemeClr>
                  </a:glow>
                </a:effectLst>
                <a:latin typeface="NikoshBAN" pitchFamily="2" charset="0"/>
                <a:cs typeface="NikoshBAN" pitchFamily="2" charset="0"/>
              </a:rPr>
              <a:t>মক্কাবিজয় ও কারণ  </a:t>
            </a:r>
            <a:endParaRPr lang="en-US" sz="1400" b="1" dirty="0">
              <a:latin typeface="NikoshBAN" pitchFamily="2" charset="0"/>
              <a:cs typeface="NikoshBAN" pitchFamily="2" charset="0"/>
            </a:endParaRPr>
          </a:p>
        </p:txBody>
      </p:sp>
      <p:pic>
        <p:nvPicPr>
          <p:cNvPr id="6" name="Picture 5" descr="WATCH LIVE HAJJ FROM SAUDI ARABIA HD QUALITY TELECAST.jpg"/>
          <p:cNvPicPr>
            <a:picLocks noChangeAspect="1"/>
          </p:cNvPicPr>
          <p:nvPr/>
        </p:nvPicPr>
        <p:blipFill>
          <a:blip r:embed="rId3" cstate="print"/>
          <a:stretch>
            <a:fillRect/>
          </a:stretch>
        </p:blipFill>
        <p:spPr>
          <a:xfrm>
            <a:off x="7185845" y="914400"/>
            <a:ext cx="4802956" cy="4572000"/>
          </a:xfrm>
          <a:prstGeom prst="rect">
            <a:avLst/>
          </a:prstGeom>
          <a:ln w="19050">
            <a:solidFill>
              <a:schemeClr val="accent3">
                <a:lumMod val="75000"/>
              </a:schemeClr>
            </a:solidFill>
          </a:ln>
        </p:spPr>
      </p:pic>
      <p:sp>
        <p:nvSpPr>
          <p:cNvPr id="8" name="Rectangle 7"/>
          <p:cNvSpPr/>
          <p:nvPr/>
        </p:nvSpPr>
        <p:spPr>
          <a:xfrm>
            <a:off x="203201" y="1066800"/>
            <a:ext cx="6881044" cy="4031873"/>
          </a:xfrm>
          <a:prstGeom prst="rect">
            <a:avLst/>
          </a:prstGeom>
        </p:spPr>
        <p:txBody>
          <a:bodyPr wrap="square">
            <a:spAutoFit/>
          </a:bodyPr>
          <a:lstStyle/>
          <a:p>
            <a:pPr algn="ctr"/>
            <a:r>
              <a:rPr lang="bn-BD" sz="3200" b="1" dirty="0" smtClean="0">
                <a:latin typeface="NikoshBAN" pitchFamily="2" charset="0"/>
                <a:cs typeface="NikoshBAN" pitchFamily="2" charset="0"/>
              </a:rPr>
              <a:t>মহানবী (সাঃ) ৬ষ্ঠ হিঃ হুদাইবিয়ার সন্ধির মাধ্যমে মক্কাঅভিমুখে  যাত্রা থেকে ফিরে আসার পর ,কাফিররা উক্ত চুক্তি ভঙ্গ  করলে  ৬৩০ খ্রীঃ দশ হাজার ছাহাবী নিয়ে পুনরায় মক্কা অভিমুখে রওনা দেন। এতে কুরাইশ কাফিররা ভীত হয়ে আত্বগোপন করলেন । মহানবী (সাঃ) বিনা রক্তপাতে মক্কা বিজয় করলেন । </a:t>
            </a:r>
          </a:p>
          <a:p>
            <a:pPr algn="ctr"/>
            <a:r>
              <a:rPr lang="bn-BD" sz="3200" b="1" dirty="0" smtClean="0">
                <a:latin typeface="NikoshBAN" pitchFamily="2" charset="0"/>
                <a:cs typeface="NikoshBAN" pitchFamily="2" charset="0"/>
              </a:rPr>
              <a:t>আর এই বিজয়কে ঐতিহাসিকভাবে ‘মক্কা বিজয়’ নামে অভিহিত করা হয় ।</a:t>
            </a:r>
            <a:endParaRPr lang="bn-BD" sz="3200" b="1" dirty="0">
              <a:latin typeface="NikoshBAN" pitchFamily="2" charset="0"/>
              <a:cs typeface="NikoshBAN" pitchFamily="2" charset="0"/>
            </a:endParaRPr>
          </a:p>
        </p:txBody>
      </p:sp>
    </p:spTree>
    <p:extLst>
      <p:ext uri="{BB962C8B-B14F-4D97-AF65-F5344CB8AC3E}">
        <p14:creationId xmlns:p14="http://schemas.microsoft.com/office/powerpoint/2010/main" val="3910899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59" y="76200"/>
            <a:ext cx="12011741" cy="6705600"/>
          </a:xfrm>
          <a:prstGeom prst="rect">
            <a:avLst/>
          </a:prstGeom>
          <a:noFill/>
          <a:ln w="76200">
            <a:solidFill>
              <a:srgbClr val="7030A0"/>
            </a:solidFill>
            <a:prstDash val="dashDot"/>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 name="Rectangle 2"/>
          <p:cNvSpPr/>
          <p:nvPr/>
        </p:nvSpPr>
        <p:spPr>
          <a:xfrm>
            <a:off x="4008488" y="95537"/>
            <a:ext cx="6354712" cy="707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n-BD" sz="4000" b="1" dirty="0" smtClean="0">
                <a:effectLst>
                  <a:glow rad="228600">
                    <a:schemeClr val="accent5">
                      <a:satMod val="175000"/>
                      <a:alpha val="40000"/>
                    </a:schemeClr>
                  </a:glow>
                </a:effectLst>
                <a:latin typeface="NikoshBAN" pitchFamily="2" charset="0"/>
                <a:cs typeface="NikoshBAN" pitchFamily="2" charset="0"/>
              </a:rPr>
              <a:t>মক্কাবিজয়ের কারণ  </a:t>
            </a:r>
            <a:endParaRPr lang="en-US" sz="1400" b="1" dirty="0">
              <a:latin typeface="NikoshBAN" pitchFamily="2" charset="0"/>
              <a:cs typeface="NikoshBAN" pitchFamily="2" charset="0"/>
            </a:endParaRPr>
          </a:p>
        </p:txBody>
      </p:sp>
      <p:sp>
        <p:nvSpPr>
          <p:cNvPr id="4" name="Rectangle 3"/>
          <p:cNvSpPr/>
          <p:nvPr/>
        </p:nvSpPr>
        <p:spPr>
          <a:xfrm>
            <a:off x="1117601" y="1177414"/>
            <a:ext cx="5402212" cy="954107"/>
          </a:xfrm>
          <a:prstGeom prst="rect">
            <a:avLst/>
          </a:prstGeom>
          <a:solidFill>
            <a:schemeClr val="accent6">
              <a:lumMod val="40000"/>
              <a:lumOff val="60000"/>
            </a:schemeClr>
          </a:solidFill>
          <a:ln>
            <a:solidFill>
              <a:schemeClr val="tx1"/>
            </a:solidFill>
          </a:ln>
        </p:spPr>
        <p:txBody>
          <a:bodyPr wrap="square">
            <a:spAutoFit/>
          </a:bodyPr>
          <a:lstStyle/>
          <a:p>
            <a:pPr marL="457200" indent="-457200" algn="ctr">
              <a:buSzPct val="80000"/>
              <a:buFont typeface="Wingdings" pitchFamily="2" charset="2"/>
              <a:buChar char="q"/>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মক্কার কাফির কর্তৃক হুদায়বিয়ার সম্পাদিত চুক্তি ভঙ্গ </a:t>
            </a: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1813012" y="5595610"/>
            <a:ext cx="9413601" cy="523220"/>
          </a:xfrm>
          <a:prstGeom prst="rect">
            <a:avLst/>
          </a:prstGeom>
          <a:solidFill>
            <a:schemeClr val="accent5">
              <a:lumMod val="20000"/>
              <a:lumOff val="80000"/>
            </a:schemeClr>
          </a:solidFill>
          <a:ln>
            <a:solidFill>
              <a:schemeClr val="tx1"/>
            </a:solidFill>
          </a:ln>
        </p:spPr>
        <p:txBody>
          <a:bodyPr wrap="square">
            <a:spAutoFit/>
          </a:bodyPr>
          <a:lstStyle/>
          <a:p>
            <a:pPr marL="457200" indent="-457200" algn="ctr">
              <a:buSzPct val="80000"/>
              <a:buFont typeface="Wingdings" pitchFamily="2" charset="2"/>
              <a:buChar char="q"/>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মহানবি (সাঃ ) মক্কার কাফিরদের কাছে কৈফিয়ত তলব  </a:t>
            </a: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6" name="Rectangle 5"/>
          <p:cNvSpPr/>
          <p:nvPr/>
        </p:nvSpPr>
        <p:spPr>
          <a:xfrm>
            <a:off x="1062481" y="3140490"/>
            <a:ext cx="4495797" cy="954107"/>
          </a:xfrm>
          <a:prstGeom prst="rect">
            <a:avLst/>
          </a:prstGeom>
          <a:solidFill>
            <a:srgbClr val="00B0F0"/>
          </a:solidFill>
          <a:ln>
            <a:solidFill>
              <a:schemeClr val="tx1"/>
            </a:solidFill>
          </a:ln>
        </p:spPr>
        <p:txBody>
          <a:bodyPr wrap="square">
            <a:spAutoFit/>
          </a:bodyPr>
          <a:lstStyle/>
          <a:p>
            <a:pPr marL="457200" indent="-457200" algn="ctr">
              <a:buSzPct val="80000"/>
              <a:buFont typeface="Wingdings" pitchFamily="2" charset="2"/>
              <a:buChar char="q"/>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মদিনার বনু  খুযা’আ  গোত্র মক্কার কাফির কর্তৃক আক্রান্ত এবং হতাহত  </a:t>
            </a: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10" name="Picture 2" descr="C:\Documents and Settings\TTC Ctg_TQI_A02\Desktop\Fakhrul\thearabspring.jpg"/>
          <p:cNvPicPr>
            <a:picLocks noChangeAspect="1" noChangeArrowheads="1"/>
          </p:cNvPicPr>
          <p:nvPr/>
        </p:nvPicPr>
        <p:blipFill>
          <a:blip r:embed="rId3"/>
          <a:srcRect b="47500"/>
          <a:stretch>
            <a:fillRect/>
          </a:stretch>
        </p:blipFill>
        <p:spPr bwMode="auto">
          <a:xfrm>
            <a:off x="7010400" y="774493"/>
            <a:ext cx="4323019" cy="2197307"/>
          </a:xfrm>
          <a:prstGeom prst="rect">
            <a:avLst/>
          </a:prstGeom>
          <a:solidFill>
            <a:schemeClr val="accent3">
              <a:lumMod val="20000"/>
              <a:lumOff val="80000"/>
            </a:schemeClr>
          </a:solidFill>
        </p:spPr>
      </p:pic>
      <p:pic>
        <p:nvPicPr>
          <p:cNvPr id="11" name="Picture 3" descr="D:\mecca pic\407908_2696298486383_1224232041_32339899_344973861_n.jpg"/>
          <p:cNvPicPr>
            <a:picLocks noChangeAspect="1" noChangeArrowheads="1"/>
          </p:cNvPicPr>
          <p:nvPr/>
        </p:nvPicPr>
        <p:blipFill>
          <a:blip r:embed="rId4"/>
          <a:srcRect/>
          <a:stretch>
            <a:fillRect/>
          </a:stretch>
        </p:blipFill>
        <p:spPr bwMode="auto">
          <a:xfrm>
            <a:off x="6905181" y="2988328"/>
            <a:ext cx="4533456" cy="2269472"/>
          </a:xfrm>
          <a:prstGeom prst="rect">
            <a:avLst/>
          </a:prstGeom>
          <a:noFill/>
          <a:ln w="28575">
            <a:solidFill>
              <a:srgbClr val="7030A0"/>
            </a:solidFill>
          </a:ln>
        </p:spPr>
      </p:pic>
      <p:sp>
        <p:nvSpPr>
          <p:cNvPr id="12" name="Rectangle 11"/>
          <p:cNvSpPr/>
          <p:nvPr/>
        </p:nvSpPr>
        <p:spPr>
          <a:xfrm>
            <a:off x="812800" y="2040382"/>
            <a:ext cx="6197600" cy="523220"/>
          </a:xfrm>
          <a:prstGeom prst="rect">
            <a:avLst/>
          </a:prstGeom>
          <a:solidFill>
            <a:schemeClr val="accent5">
              <a:lumMod val="20000"/>
              <a:lumOff val="80000"/>
            </a:schemeClr>
          </a:solidFill>
          <a:ln>
            <a:solidFill>
              <a:schemeClr val="tx1"/>
            </a:solidFill>
          </a:ln>
        </p:spPr>
        <p:txBody>
          <a:bodyPr wrap="square">
            <a:spAutoFit/>
          </a:bodyPr>
          <a:lstStyle/>
          <a:p>
            <a:pPr marL="457200" indent="-457200" algn="ctr">
              <a:buSzPct val="80000"/>
              <a:buFont typeface="Wingdings" pitchFamily="2" charset="2"/>
              <a:buChar char="q"/>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মক্কার কাফির কর্তৃক প্রেরিত দূতকে মক্কায় ফেরত </a:t>
            </a: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13" name="Rectangle 12"/>
          <p:cNvSpPr/>
          <p:nvPr/>
        </p:nvSpPr>
        <p:spPr>
          <a:xfrm>
            <a:off x="1627611" y="4734580"/>
            <a:ext cx="8735589" cy="523220"/>
          </a:xfrm>
          <a:prstGeom prst="rect">
            <a:avLst/>
          </a:prstGeom>
          <a:solidFill>
            <a:schemeClr val="accent6">
              <a:lumMod val="60000"/>
              <a:lumOff val="40000"/>
            </a:schemeClr>
          </a:solidFill>
          <a:ln>
            <a:solidFill>
              <a:schemeClr val="tx1"/>
            </a:solidFill>
          </a:ln>
        </p:spPr>
        <p:txBody>
          <a:bodyPr wrap="square">
            <a:spAutoFit/>
          </a:bodyPr>
          <a:lstStyle/>
          <a:p>
            <a:pPr marL="457200" indent="-457200" algn="ctr">
              <a:buSzPct val="80000"/>
              <a:buFont typeface="Wingdings" pitchFamily="2" charset="2"/>
              <a:buChar char="q"/>
              <a:defRPr/>
            </a:pPr>
            <a:r>
              <a:rPr lang="bn-BD" sz="2800" b="1" dirty="0" smtClean="0">
                <a:ln w="1905"/>
                <a:effectLst>
                  <a:innerShdw blurRad="69850" dist="43180" dir="5400000">
                    <a:srgbClr val="000000">
                      <a:alpha val="65000"/>
                    </a:srgbClr>
                  </a:innerShdw>
                </a:effectLst>
                <a:latin typeface="NikoshBAN" pitchFamily="2" charset="0"/>
                <a:cs typeface="NikoshBAN" pitchFamily="2" charset="0"/>
              </a:rPr>
              <a:t>মহানবি  (সাঃ) মক্কা অভিযানের জন্য প্রস্তুতি </a:t>
            </a:r>
            <a:endParaRPr lang="bn-BD" sz="28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14" name="Picture 2" descr="C:\Documents and Settings\TTC Ctg_TQI_A02\Desktop\Fakhrul\sp01.jpg"/>
          <p:cNvPicPr>
            <a:picLocks noChangeAspect="1" noChangeArrowheads="1"/>
          </p:cNvPicPr>
          <p:nvPr/>
        </p:nvPicPr>
        <p:blipFill rotWithShape="1">
          <a:blip r:embed="rId5"/>
          <a:srcRect t="24079" r="43399"/>
          <a:stretch/>
        </p:blipFill>
        <p:spPr bwMode="auto">
          <a:xfrm>
            <a:off x="7315200" y="1447800"/>
            <a:ext cx="4523629" cy="2362200"/>
          </a:xfrm>
          <a:prstGeom prst="rect">
            <a:avLst/>
          </a:prstGeom>
          <a:noFill/>
        </p:spPr>
      </p:pic>
    </p:spTree>
    <p:extLst>
      <p:ext uri="{BB962C8B-B14F-4D97-AF65-F5344CB8AC3E}">
        <p14:creationId xmlns:p14="http://schemas.microsoft.com/office/powerpoint/2010/main" val="3905219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6" presetClass="exit" presetSubtype="21" fill="hold" grpId="1" nodeType="withEffect">
                                  <p:stCondLst>
                                    <p:cond delay="0"/>
                                  </p:stCondLst>
                                  <p:childTnLst>
                                    <p:animEffect transition="out" filter="barn(inVertical)">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6" presetClass="exit" presetSubtype="21" fill="hold" grpId="1" nodeType="withEffect">
                                  <p:stCondLst>
                                    <p:cond delay="0"/>
                                  </p:stCondLst>
                                  <p:childTnLst>
                                    <p:animEffect transition="out" filter="barn(inVertic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711200" y="2971801"/>
            <a:ext cx="7518400" cy="2531243"/>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মক্কা বিজয় কী সংক্ষেপে লিখ ।</a:t>
            </a:r>
            <a:endPar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88" r="4557" b="39687"/>
          <a:stretch/>
        </p:blipFill>
        <p:spPr>
          <a:xfrm>
            <a:off x="8432800" y="1676401"/>
            <a:ext cx="3523397" cy="3243943"/>
          </a:xfrm>
          <a:prstGeom prst="rect">
            <a:avLst/>
          </a:prstGeom>
          <a:noFill/>
        </p:spPr>
      </p:pic>
      <p:sp>
        <p:nvSpPr>
          <p:cNvPr id="5" name="Flowchart: Terminator 4"/>
          <p:cNvSpPr/>
          <p:nvPr/>
        </p:nvSpPr>
        <p:spPr>
          <a:xfrm>
            <a:off x="1828800" y="617201"/>
            <a:ext cx="4876800" cy="1211600"/>
          </a:xfrm>
          <a:prstGeom prst="flowChartTermina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13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2711</TotalTime>
  <Words>1470</Words>
  <Application>Microsoft Office PowerPoint</Application>
  <PresentationFormat>Custom</PresentationFormat>
  <Paragraphs>212</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ctg</cp:lastModifiedBy>
  <cp:revision>363</cp:revision>
  <dcterms:created xsi:type="dcterms:W3CDTF">2013-12-14T06:41:16Z</dcterms:created>
  <dcterms:modified xsi:type="dcterms:W3CDTF">2020-11-20T00:35:44Z</dcterms:modified>
</cp:coreProperties>
</file>