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9" r:id="rId3"/>
    <p:sldId id="290" r:id="rId4"/>
    <p:sldId id="260" r:id="rId5"/>
    <p:sldId id="261" r:id="rId6"/>
    <p:sldId id="262" r:id="rId7"/>
    <p:sldId id="291" r:id="rId8"/>
    <p:sldId id="271" r:id="rId9"/>
    <p:sldId id="272" r:id="rId10"/>
    <p:sldId id="263" r:id="rId11"/>
    <p:sldId id="265" r:id="rId12"/>
    <p:sldId id="267" r:id="rId13"/>
    <p:sldId id="268" r:id="rId14"/>
    <p:sldId id="269" r:id="rId15"/>
    <p:sldId id="270" r:id="rId16"/>
    <p:sldId id="273" r:id="rId17"/>
    <p:sldId id="285" r:id="rId18"/>
    <p:sldId id="274" r:id="rId19"/>
    <p:sldId id="276" r:id="rId20"/>
    <p:sldId id="284" r:id="rId21"/>
    <p:sldId id="286" r:id="rId22"/>
    <p:sldId id="287" r:id="rId23"/>
    <p:sldId id="275" r:id="rId24"/>
    <p:sldId id="277" r:id="rId25"/>
    <p:sldId id="278" r:id="rId26"/>
    <p:sldId id="282" r:id="rId27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486" y="-126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gif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gif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D5FDD5-DF8A-4BB7-B38E-91312AFF8842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0E54A6-C95A-43F8-B057-05B97335DFF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rgbClr val="00B050"/>
          </a:solidFill>
        </a:ln>
      </dgm:spPr>
      <dgm:t>
        <a:bodyPr/>
        <a:lstStyle/>
        <a:p>
          <a:pPr rtl="0"/>
          <a:r>
            <a:rPr lang="bn-IN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৬৬ + (১৩.৭ </a:t>
          </a:r>
          <a:r>
            <a:rPr lang="en-US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×</a:t>
          </a:r>
          <a:r>
            <a:rPr lang="bn-IN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ওজন কেজি) +</a:t>
          </a:r>
          <a:r>
            <a:rPr lang="en-US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 </a:t>
          </a:r>
          <a:r>
            <a:rPr lang="bn-IN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( ৫ </a:t>
          </a:r>
          <a:r>
            <a:rPr lang="en-US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×</a:t>
          </a:r>
          <a:r>
            <a:rPr lang="bn-IN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উচ্চতা সে,মি)  – ( ৬.৮ </a:t>
          </a:r>
          <a:r>
            <a:rPr lang="en-US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×</a:t>
          </a:r>
          <a:r>
            <a:rPr lang="bn-IN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বয়স বছর) </a:t>
          </a:r>
          <a:endParaRPr lang="en-US" sz="40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CE33DD1-60C8-4E2C-9C8C-B4EE4A894A65}" type="parTrans" cxnId="{8CFDE1CC-EFAD-4537-BBB6-281FFFACF171}">
      <dgm:prSet/>
      <dgm:spPr/>
      <dgm:t>
        <a:bodyPr/>
        <a:lstStyle/>
        <a:p>
          <a:endParaRPr lang="en-US"/>
        </a:p>
      </dgm:t>
    </dgm:pt>
    <dgm:pt modelId="{25C34068-AEAA-40B4-9818-1B457060F015}" type="sibTrans" cxnId="{8CFDE1CC-EFAD-4537-BBB6-281FFFACF171}">
      <dgm:prSet/>
      <dgm:spPr/>
      <dgm:t>
        <a:bodyPr/>
        <a:lstStyle/>
        <a:p>
          <a:endParaRPr lang="en-US"/>
        </a:p>
      </dgm:t>
    </dgm:pt>
    <dgm:pt modelId="{765D5BAA-D96E-4385-9DBC-130291BEB4B9}" type="pres">
      <dgm:prSet presAssocID="{2DD5FDD5-DF8A-4BB7-B38E-91312AFF884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0CA5FC-6E2D-4614-A703-3CF21AEB920D}" type="pres">
      <dgm:prSet presAssocID="{4C0E54A6-C95A-43F8-B057-05B97335DFFE}" presName="composite" presStyleCnt="0"/>
      <dgm:spPr/>
    </dgm:pt>
    <dgm:pt modelId="{A9766028-F337-4159-B835-0B4EA0D36485}" type="pres">
      <dgm:prSet presAssocID="{4C0E54A6-C95A-43F8-B057-05B97335DFFE}" presName="imgShp" presStyleLbl="fgImgPlace1" presStyleIdx="0" presStyleCnt="1" custScaleX="85168" custScaleY="73333" custLinFactNeighborX="-45769" custLinFactNeighborY="13333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rgbClr val="00B050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en-US"/>
        </a:p>
      </dgm:t>
    </dgm:pt>
    <dgm:pt modelId="{C0B0CE25-25AC-43ED-A808-84668DEEBA59}" type="pres">
      <dgm:prSet presAssocID="{4C0E54A6-C95A-43F8-B057-05B97335DFFE}" presName="txShp" presStyleLbl="node1" presStyleIdx="0" presStyleCnt="1" custScaleX="126509" custScaleY="73333" custLinFactNeighborX="1900" custLinFactNeighborY="2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FDE1CC-EFAD-4537-BBB6-281FFFACF171}" srcId="{2DD5FDD5-DF8A-4BB7-B38E-91312AFF8842}" destId="{4C0E54A6-C95A-43F8-B057-05B97335DFFE}" srcOrd="0" destOrd="0" parTransId="{1CE33DD1-60C8-4E2C-9C8C-B4EE4A894A65}" sibTransId="{25C34068-AEAA-40B4-9818-1B457060F015}"/>
    <dgm:cxn modelId="{23D88C4F-8699-4EB7-B6ED-25BC6E47B0CD}" type="presOf" srcId="{2DD5FDD5-DF8A-4BB7-B38E-91312AFF8842}" destId="{765D5BAA-D96E-4385-9DBC-130291BEB4B9}" srcOrd="0" destOrd="0" presId="urn:microsoft.com/office/officeart/2005/8/layout/vList3#1"/>
    <dgm:cxn modelId="{BF90915E-1555-44BF-AB5B-B18AEF8ACA1D}" type="presOf" srcId="{4C0E54A6-C95A-43F8-B057-05B97335DFFE}" destId="{C0B0CE25-25AC-43ED-A808-84668DEEBA59}" srcOrd="0" destOrd="0" presId="urn:microsoft.com/office/officeart/2005/8/layout/vList3#1"/>
    <dgm:cxn modelId="{71350DA7-D9DC-4FEF-BC53-818BA63B9105}" type="presParOf" srcId="{765D5BAA-D96E-4385-9DBC-130291BEB4B9}" destId="{990CA5FC-6E2D-4614-A703-3CF21AEB920D}" srcOrd="0" destOrd="0" presId="urn:microsoft.com/office/officeart/2005/8/layout/vList3#1"/>
    <dgm:cxn modelId="{A9075169-71F5-4D9E-9029-DCFFF0A772C1}" type="presParOf" srcId="{990CA5FC-6E2D-4614-A703-3CF21AEB920D}" destId="{A9766028-F337-4159-B835-0B4EA0D36485}" srcOrd="0" destOrd="0" presId="urn:microsoft.com/office/officeart/2005/8/layout/vList3#1"/>
    <dgm:cxn modelId="{1FEC8836-634F-4792-ACF0-643DC04AE53A}" type="presParOf" srcId="{990CA5FC-6E2D-4614-A703-3CF21AEB920D}" destId="{C0B0CE25-25AC-43ED-A808-84668DEEBA5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09F844-07AB-4BDB-AA1A-12E2237080F5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C6AF30-F13C-44C4-97F3-A3EB7517E862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pPr rtl="0"/>
          <a:r>
            <a:rPr lang="en-US" sz="40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৬৫৫ + (৯.৬ × </a:t>
          </a:r>
          <a:r>
            <a:rPr lang="en-US" sz="4000" b="1" cap="none" spc="0" dirty="0" err="1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ওজন</a:t>
          </a:r>
          <a:r>
            <a:rPr lang="en-US" sz="40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000" b="1" cap="none" spc="0" dirty="0" err="1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কেজি</a:t>
          </a:r>
          <a:r>
            <a:rPr lang="en-US" sz="40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) + </a:t>
          </a:r>
          <a:r>
            <a:rPr lang="bn-IN" sz="40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(</a:t>
          </a:r>
          <a:r>
            <a:rPr lang="en-US" sz="40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১.৮ × </a:t>
          </a:r>
          <a:r>
            <a:rPr lang="en-US" sz="4000" b="1" cap="none" spc="0" dirty="0" err="1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উচ্চতা</a:t>
          </a:r>
          <a:r>
            <a:rPr lang="en-US" sz="40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000" b="1" cap="none" spc="0" dirty="0" err="1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সে,মি</a:t>
          </a:r>
          <a:r>
            <a:rPr lang="en-US" sz="40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) – ( ৪.৭ × </a:t>
          </a:r>
          <a:r>
            <a:rPr lang="en-US" sz="4000" b="1" cap="none" spc="0" dirty="0" err="1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বয়স</a:t>
          </a:r>
          <a:r>
            <a:rPr lang="en-US" sz="40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000" b="1" cap="none" spc="0" dirty="0" err="1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বছর</a:t>
          </a:r>
          <a:r>
            <a:rPr lang="en-US" sz="40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) </a:t>
          </a:r>
          <a:endParaRPr lang="en-US" sz="4000" b="1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chemeClr val="tx1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D278ACB7-B0A2-4E00-8067-777562FFFBE7}" type="parTrans" cxnId="{398CBB52-C3E0-41CA-B9BB-F2C080EF3E14}">
      <dgm:prSet/>
      <dgm:spPr/>
      <dgm:t>
        <a:bodyPr/>
        <a:lstStyle/>
        <a:p>
          <a:endParaRPr lang="en-US"/>
        </a:p>
      </dgm:t>
    </dgm:pt>
    <dgm:pt modelId="{569749CC-E946-4E25-A143-B7FC280DAE71}" type="sibTrans" cxnId="{398CBB52-C3E0-41CA-B9BB-F2C080EF3E14}">
      <dgm:prSet/>
      <dgm:spPr/>
      <dgm:t>
        <a:bodyPr/>
        <a:lstStyle/>
        <a:p>
          <a:endParaRPr lang="en-US"/>
        </a:p>
      </dgm:t>
    </dgm:pt>
    <dgm:pt modelId="{8E96B6DC-507C-46FC-9534-57ABEC6B85AF}" type="pres">
      <dgm:prSet presAssocID="{F109F844-07AB-4BDB-AA1A-12E2237080F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08DADB-1AB6-4E87-83E8-0D8C1221D6A6}" type="pres">
      <dgm:prSet presAssocID="{8AC6AF30-F13C-44C4-97F3-A3EB7517E862}" presName="composite" presStyleCnt="0"/>
      <dgm:spPr/>
    </dgm:pt>
    <dgm:pt modelId="{86BB4EDF-819B-40A4-BA9A-40A44589091B}" type="pres">
      <dgm:prSet presAssocID="{8AC6AF30-F13C-44C4-97F3-A3EB7517E862}" presName="imgShp" presStyleLbl="fgImgPlace1" presStyleIdx="0" presStyleCnt="1" custScaleX="77459" custScaleY="87879" custLinFactNeighborX="-18949" custLinFactNeighborY="3030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rgbClr val="00B050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en-US"/>
        </a:p>
      </dgm:t>
    </dgm:pt>
    <dgm:pt modelId="{ED5A2B8C-EAFD-4BCA-A97E-4C4A1A0741B4}" type="pres">
      <dgm:prSet presAssocID="{8AC6AF30-F13C-44C4-97F3-A3EB7517E862}" presName="txShp" presStyleLbl="node1" presStyleIdx="0" presStyleCnt="1" custScaleX="110393" custScaleY="63636" custLinFactNeighborX="7761" custLinFactNeighborY="30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A96020-7966-42FF-8149-F55095D80E7A}" type="presOf" srcId="{F109F844-07AB-4BDB-AA1A-12E2237080F5}" destId="{8E96B6DC-507C-46FC-9534-57ABEC6B85AF}" srcOrd="0" destOrd="0" presId="urn:microsoft.com/office/officeart/2005/8/layout/vList3#2"/>
    <dgm:cxn modelId="{398CBB52-C3E0-41CA-B9BB-F2C080EF3E14}" srcId="{F109F844-07AB-4BDB-AA1A-12E2237080F5}" destId="{8AC6AF30-F13C-44C4-97F3-A3EB7517E862}" srcOrd="0" destOrd="0" parTransId="{D278ACB7-B0A2-4E00-8067-777562FFFBE7}" sibTransId="{569749CC-E946-4E25-A143-B7FC280DAE71}"/>
    <dgm:cxn modelId="{6C732EF6-E9AD-445F-88FE-9AFA1FA5C4A1}" type="presOf" srcId="{8AC6AF30-F13C-44C4-97F3-A3EB7517E862}" destId="{ED5A2B8C-EAFD-4BCA-A97E-4C4A1A0741B4}" srcOrd="0" destOrd="0" presId="urn:microsoft.com/office/officeart/2005/8/layout/vList3#2"/>
    <dgm:cxn modelId="{BDA4CB00-833C-43A2-A3ED-F02217105902}" type="presParOf" srcId="{8E96B6DC-507C-46FC-9534-57ABEC6B85AF}" destId="{4108DADB-1AB6-4E87-83E8-0D8C1221D6A6}" srcOrd="0" destOrd="0" presId="urn:microsoft.com/office/officeart/2005/8/layout/vList3#2"/>
    <dgm:cxn modelId="{D38CC637-9F8E-43A4-A239-A2623C0A6CEA}" type="presParOf" srcId="{4108DADB-1AB6-4E87-83E8-0D8C1221D6A6}" destId="{86BB4EDF-819B-40A4-BA9A-40A44589091B}" srcOrd="0" destOrd="0" presId="urn:microsoft.com/office/officeart/2005/8/layout/vList3#2"/>
    <dgm:cxn modelId="{A304FA33-4117-4561-90DA-5CE3AC639397}" type="presParOf" srcId="{4108DADB-1AB6-4E87-83E8-0D8C1221D6A6}" destId="{ED5A2B8C-EAFD-4BCA-A97E-4C4A1A0741B4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AE54E1-7858-4134-A0E5-3AC7678258C2}" type="doc">
      <dgm:prSet loTypeId="urn:microsoft.com/office/officeart/2005/8/layout/vList3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E972B7-C55F-4C97-8C99-0AC066DDEFDF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rtl="0"/>
          <a:r>
            <a:rPr lang="en-US" sz="9600" b="1" cap="none" spc="0" dirty="0" err="1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একক</a:t>
          </a:r>
          <a:r>
            <a:rPr lang="en-US" sz="96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9600" b="1" cap="none" spc="0" dirty="0" err="1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কাজ</a:t>
          </a:r>
          <a:r>
            <a:rPr lang="en-US" sz="96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9600" b="1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chemeClr val="tx1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820B2D0B-2DD7-4FC3-8897-C3C9EBD5122A}" type="parTrans" cxnId="{4502B7D6-9F79-49DD-8033-36DD3D5874FE}">
      <dgm:prSet/>
      <dgm:spPr/>
      <dgm:t>
        <a:bodyPr/>
        <a:lstStyle/>
        <a:p>
          <a:endParaRPr lang="en-US"/>
        </a:p>
      </dgm:t>
    </dgm:pt>
    <dgm:pt modelId="{8749E09A-A61B-461C-B9DF-089F163CF6A5}" type="sibTrans" cxnId="{4502B7D6-9F79-49DD-8033-36DD3D5874FE}">
      <dgm:prSet/>
      <dgm:spPr/>
      <dgm:t>
        <a:bodyPr/>
        <a:lstStyle/>
        <a:p>
          <a:endParaRPr lang="en-US"/>
        </a:p>
      </dgm:t>
    </dgm:pt>
    <dgm:pt modelId="{61920F6D-6319-42C7-A369-816250AD8B00}" type="pres">
      <dgm:prSet presAssocID="{7AAE54E1-7858-4134-A0E5-3AC7678258C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A5B335-8D76-4127-92D3-461BF4EF6407}" type="pres">
      <dgm:prSet presAssocID="{80E972B7-C55F-4C97-8C99-0AC066DDEFDF}" presName="composite" presStyleCnt="0"/>
      <dgm:spPr/>
    </dgm:pt>
    <dgm:pt modelId="{694565A2-C0D0-44A4-A292-C9B91FE69D9A}" type="pres">
      <dgm:prSet presAssocID="{80E972B7-C55F-4C97-8C99-0AC066DDEFDF}" presName="imgShp" presStyleLbl="fgImgPlace1" presStyleIdx="0" presStyleCnt="1" custScaleX="167386" custLinFactNeighborX="-21465" custLinFactNeighborY="16739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1270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651EE1E5-0429-4D64-B3CC-87D7C3BE6136}" type="pres">
      <dgm:prSet presAssocID="{80E972B7-C55F-4C97-8C99-0AC066DDEFDF}" presName="txShp" presStyleLbl="node1" presStyleIdx="0" presStyleCnt="1" custScaleX="86387" custScaleY="100098" custLinFactNeighborX="-1482" custLinFactNeighborY="134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B459C5-5A33-49CB-82EC-5D8C5D7407E2}" type="presOf" srcId="{80E972B7-C55F-4C97-8C99-0AC066DDEFDF}" destId="{651EE1E5-0429-4D64-B3CC-87D7C3BE6136}" srcOrd="0" destOrd="0" presId="urn:microsoft.com/office/officeart/2005/8/layout/vList3#3"/>
    <dgm:cxn modelId="{0CB63844-2474-4E64-879F-CA5B85A833CB}" type="presOf" srcId="{7AAE54E1-7858-4134-A0E5-3AC7678258C2}" destId="{61920F6D-6319-42C7-A369-816250AD8B00}" srcOrd="0" destOrd="0" presId="urn:microsoft.com/office/officeart/2005/8/layout/vList3#3"/>
    <dgm:cxn modelId="{4502B7D6-9F79-49DD-8033-36DD3D5874FE}" srcId="{7AAE54E1-7858-4134-A0E5-3AC7678258C2}" destId="{80E972B7-C55F-4C97-8C99-0AC066DDEFDF}" srcOrd="0" destOrd="0" parTransId="{820B2D0B-2DD7-4FC3-8897-C3C9EBD5122A}" sibTransId="{8749E09A-A61B-461C-B9DF-089F163CF6A5}"/>
    <dgm:cxn modelId="{02EAC0EB-7C1C-4C1C-8BD2-B1528E03942B}" type="presParOf" srcId="{61920F6D-6319-42C7-A369-816250AD8B00}" destId="{40A5B335-8D76-4127-92D3-461BF4EF6407}" srcOrd="0" destOrd="0" presId="urn:microsoft.com/office/officeart/2005/8/layout/vList3#3"/>
    <dgm:cxn modelId="{F16C7843-41DB-4ADC-BAE5-1D31F88E8465}" type="presParOf" srcId="{40A5B335-8D76-4127-92D3-461BF4EF6407}" destId="{694565A2-C0D0-44A4-A292-C9B91FE69D9A}" srcOrd="0" destOrd="0" presId="urn:microsoft.com/office/officeart/2005/8/layout/vList3#3"/>
    <dgm:cxn modelId="{D853D019-C114-4676-ABD9-81AE9C423915}" type="presParOf" srcId="{40A5B335-8D76-4127-92D3-461BF4EF6407}" destId="{651EE1E5-0429-4D64-B3CC-87D7C3BE6136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31DFD5-3464-49D9-A7D7-CB01DB337D80}" type="doc">
      <dgm:prSet loTypeId="urn:microsoft.com/office/officeart/2005/8/layout/vList3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6E52CB-A5CC-429C-B734-9DD593720340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bg1"/>
        </a:solidFill>
        <a:ln w="12700">
          <a:solidFill>
            <a:srgbClr val="002060"/>
          </a:solidFill>
        </a:ln>
      </dgm:spPr>
      <dgm:t>
        <a:bodyPr/>
        <a:lstStyle/>
        <a:p>
          <a:pPr rtl="0"/>
          <a:r>
            <a:rPr lang="en-US" sz="8800" b="1" cap="none" spc="0" dirty="0" err="1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জোড়ায়</a:t>
          </a:r>
          <a:r>
            <a:rPr lang="en-US" sz="88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8800" b="1" cap="none" spc="0" dirty="0" err="1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কাজ</a:t>
          </a:r>
          <a:r>
            <a:rPr lang="en-US" sz="88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8800" b="1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chemeClr val="tx1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DB2E32CA-101C-4FB9-A41E-EE8A541B9E20}" type="parTrans" cxnId="{2E408601-A76C-44DC-99F2-92B172EF2912}">
      <dgm:prSet/>
      <dgm:spPr/>
      <dgm:t>
        <a:bodyPr/>
        <a:lstStyle/>
        <a:p>
          <a:endParaRPr lang="en-US"/>
        </a:p>
      </dgm:t>
    </dgm:pt>
    <dgm:pt modelId="{E983E8FE-1F71-4A0C-A45E-8D954CCF200F}" type="sibTrans" cxnId="{2E408601-A76C-44DC-99F2-92B172EF2912}">
      <dgm:prSet/>
      <dgm:spPr/>
      <dgm:t>
        <a:bodyPr/>
        <a:lstStyle/>
        <a:p>
          <a:endParaRPr lang="en-US"/>
        </a:p>
      </dgm:t>
    </dgm:pt>
    <dgm:pt modelId="{80A9F0B9-6BA3-454F-A550-D62DF0D82211}" type="pres">
      <dgm:prSet presAssocID="{9631DFD5-3464-49D9-A7D7-CB01DB337D8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AA364A-5843-4A31-8B6B-3B8CD81E6A7E}" type="pres">
      <dgm:prSet presAssocID="{C56E52CB-A5CC-429C-B734-9DD593720340}" presName="composite" presStyleCnt="0"/>
      <dgm:spPr/>
    </dgm:pt>
    <dgm:pt modelId="{656F3361-BE3F-412B-AB59-3C4F26CFB05C}" type="pres">
      <dgm:prSet presAssocID="{C56E52CB-A5CC-429C-B734-9DD593720340}" presName="imgShp" presStyleLbl="fgImgPlace1" presStyleIdx="0" presStyleCnt="1" custScaleX="133614" custScaleY="88252" custLinFactNeighborX="-18110" custLinFactNeighborY="293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60E98CEA-1E0A-4A8A-BBB6-2C08BC4A8784}" type="pres">
      <dgm:prSet presAssocID="{C56E52CB-A5CC-429C-B734-9DD593720340}" presName="txShp" presStyleLbl="node1" presStyleIdx="0" presStyleCnt="1" custScaleX="104069" custScaleY="64268" custLinFactNeighborX="4307" custLinFactNeighborY="2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F421EF-AE39-4504-BAF6-56864F43A951}" type="presOf" srcId="{9631DFD5-3464-49D9-A7D7-CB01DB337D80}" destId="{80A9F0B9-6BA3-454F-A550-D62DF0D82211}" srcOrd="0" destOrd="0" presId="urn:microsoft.com/office/officeart/2005/8/layout/vList3#4"/>
    <dgm:cxn modelId="{2E408601-A76C-44DC-99F2-92B172EF2912}" srcId="{9631DFD5-3464-49D9-A7D7-CB01DB337D80}" destId="{C56E52CB-A5CC-429C-B734-9DD593720340}" srcOrd="0" destOrd="0" parTransId="{DB2E32CA-101C-4FB9-A41E-EE8A541B9E20}" sibTransId="{E983E8FE-1F71-4A0C-A45E-8D954CCF200F}"/>
    <dgm:cxn modelId="{68CD102B-BB8D-4C77-91BE-DB15024A0557}" type="presOf" srcId="{C56E52CB-A5CC-429C-B734-9DD593720340}" destId="{60E98CEA-1E0A-4A8A-BBB6-2C08BC4A8784}" srcOrd="0" destOrd="0" presId="urn:microsoft.com/office/officeart/2005/8/layout/vList3#4"/>
    <dgm:cxn modelId="{F3E57316-BEC6-45A3-A9EC-0D678A8BDC49}" type="presParOf" srcId="{80A9F0B9-6BA3-454F-A550-D62DF0D82211}" destId="{BFAA364A-5843-4A31-8B6B-3B8CD81E6A7E}" srcOrd="0" destOrd="0" presId="urn:microsoft.com/office/officeart/2005/8/layout/vList3#4"/>
    <dgm:cxn modelId="{9858200E-BAB9-43FE-96A1-F35FDA52DD9D}" type="presParOf" srcId="{BFAA364A-5843-4A31-8B6B-3B8CD81E6A7E}" destId="{656F3361-BE3F-412B-AB59-3C4F26CFB05C}" srcOrd="0" destOrd="0" presId="urn:microsoft.com/office/officeart/2005/8/layout/vList3#4"/>
    <dgm:cxn modelId="{19011784-FEC4-46F6-B5F6-512686659A70}" type="presParOf" srcId="{BFAA364A-5843-4A31-8B6B-3B8CD81E6A7E}" destId="{60E98CEA-1E0A-4A8A-BBB6-2C08BC4A8784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C801E7-62C0-48B5-8C21-24732EDB38EC}" type="doc">
      <dgm:prSet loTypeId="urn:microsoft.com/office/officeart/2005/8/layout/vList3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F037E1-3CB5-4968-B697-641DB9CCB192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  <a:ln/>
      </dgm:spPr>
      <dgm:t>
        <a:bodyPr/>
        <a:lstStyle/>
        <a:p>
          <a:pPr rtl="0"/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মানব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দেহের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গড়ন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ও  </a:t>
          </a:r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চর্বির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একটি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 </a:t>
          </a:r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সূচক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 </a:t>
          </a:r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নির্দেশ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করে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। </a:t>
          </a:r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অর্থা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ৎ  </a:t>
          </a:r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সুস্থ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জীবনযাপনে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মানব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শরীরের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সুস্বাস্থ্য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 </a:t>
          </a:r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রক্ষায়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কোন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নির্দিষ্ট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বয়সে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শরীরের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দৈঘ্যের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 </a:t>
          </a:r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সাথে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চর্বির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পরিমানগত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 </a:t>
          </a:r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সম্পর্ক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মান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নির্দেশ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করে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।  </a:t>
          </a:r>
          <a:endParaRPr lang="en-US" sz="32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436132DB-6643-44F0-BA32-C32B0DB54084}" type="parTrans" cxnId="{C8D692F3-72AF-4AAA-B82A-9367C18BD278}">
      <dgm:prSet/>
      <dgm:spPr/>
      <dgm:t>
        <a:bodyPr/>
        <a:lstStyle/>
        <a:p>
          <a:endParaRPr lang="en-US"/>
        </a:p>
      </dgm:t>
    </dgm:pt>
    <dgm:pt modelId="{2BF6DB88-643C-4DB9-AA19-01D899C348E2}" type="sibTrans" cxnId="{C8D692F3-72AF-4AAA-B82A-9367C18BD278}">
      <dgm:prSet/>
      <dgm:spPr/>
      <dgm:t>
        <a:bodyPr/>
        <a:lstStyle/>
        <a:p>
          <a:endParaRPr lang="en-US"/>
        </a:p>
      </dgm:t>
    </dgm:pt>
    <dgm:pt modelId="{72293BFE-51A7-4A38-A43F-543B62835C08}" type="pres">
      <dgm:prSet presAssocID="{50C801E7-62C0-48B5-8C21-24732EDB38E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90F796-8633-4B04-8B85-68D612299231}" type="pres">
      <dgm:prSet presAssocID="{CDF037E1-3CB5-4968-B697-641DB9CCB192}" presName="composite" presStyleCnt="0"/>
      <dgm:spPr/>
    </dgm:pt>
    <dgm:pt modelId="{F61FC48F-36B3-4D07-924E-E1747527E973}" type="pres">
      <dgm:prSet presAssocID="{CDF037E1-3CB5-4968-B697-641DB9CCB192}" presName="imgShp" presStyleLbl="fgImgPlace1" presStyleIdx="0" presStyleCnt="1" custScaleX="83541" custScaleY="66069" custLinFactNeighborX="-18454" custLinFactNeighborY="-1176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12700">
          <a:solidFill>
            <a:srgbClr val="002060"/>
          </a:solidFill>
        </a:ln>
      </dgm:spPr>
    </dgm:pt>
    <dgm:pt modelId="{4D930A4D-82BB-44F6-A9D5-D4F56C7B7D11}" type="pres">
      <dgm:prSet presAssocID="{CDF037E1-3CB5-4968-B697-641DB9CCB192}" presName="txShp" presStyleLbl="node1" presStyleIdx="0" presStyleCnt="1" custScaleX="132710" custScaleY="87987" custLinFactNeighborX="10095" custLinFactNeighborY="144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AD6AD2-E48C-44AF-BA54-E5AD0AB486E2}" type="presOf" srcId="{CDF037E1-3CB5-4968-B697-641DB9CCB192}" destId="{4D930A4D-82BB-44F6-A9D5-D4F56C7B7D11}" srcOrd="0" destOrd="0" presId="urn:microsoft.com/office/officeart/2005/8/layout/vList3#5"/>
    <dgm:cxn modelId="{AF52C3DF-5A2D-4A5C-8244-F203A15AA404}" type="presOf" srcId="{50C801E7-62C0-48B5-8C21-24732EDB38EC}" destId="{72293BFE-51A7-4A38-A43F-543B62835C08}" srcOrd="0" destOrd="0" presId="urn:microsoft.com/office/officeart/2005/8/layout/vList3#5"/>
    <dgm:cxn modelId="{C8D692F3-72AF-4AAA-B82A-9367C18BD278}" srcId="{50C801E7-62C0-48B5-8C21-24732EDB38EC}" destId="{CDF037E1-3CB5-4968-B697-641DB9CCB192}" srcOrd="0" destOrd="0" parTransId="{436132DB-6643-44F0-BA32-C32B0DB54084}" sibTransId="{2BF6DB88-643C-4DB9-AA19-01D899C348E2}"/>
    <dgm:cxn modelId="{6BEF75A7-537A-489F-BC5C-C13D1660501B}" type="presParOf" srcId="{72293BFE-51A7-4A38-A43F-543B62835C08}" destId="{D190F796-8633-4B04-8B85-68D612299231}" srcOrd="0" destOrd="0" presId="urn:microsoft.com/office/officeart/2005/8/layout/vList3#5"/>
    <dgm:cxn modelId="{C10D4E1E-50E2-4BD8-A7D4-6F1B914F8C7D}" type="presParOf" srcId="{D190F796-8633-4B04-8B85-68D612299231}" destId="{F61FC48F-36B3-4D07-924E-E1747527E973}" srcOrd="0" destOrd="0" presId="urn:microsoft.com/office/officeart/2005/8/layout/vList3#5"/>
    <dgm:cxn modelId="{9CD891B1-5AE8-4E0B-B8CC-1398B711B7FA}" type="presParOf" srcId="{D190F796-8633-4B04-8B85-68D612299231}" destId="{4D930A4D-82BB-44F6-A9D5-D4F56C7B7D11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4547FD-320B-479A-BEA3-44FF6DBCC62D}" type="doc">
      <dgm:prSet loTypeId="urn:microsoft.com/office/officeart/2005/8/layout/vList3#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6B00C3-9F2C-4DC3-92F8-C74B31D93144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/>
        </a:solidFill>
        <a:ln w="9525">
          <a:solidFill>
            <a:srgbClr val="0070C0"/>
          </a:solidFill>
        </a:ln>
      </dgm:spPr>
      <dgm:t>
        <a:bodyPr/>
        <a:lstStyle/>
        <a:p>
          <a:pPr rtl="0"/>
          <a:r>
            <a:rPr lang="bn-IN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 এম আই(</a:t>
          </a:r>
          <a:r>
            <a:rPr lang="en-US" sz="2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BMI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) </a:t>
          </a:r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এর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মান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থেকে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আমরা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আমাদের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সুস্বাস্থ্যের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জন্য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ওজন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কত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হওয়া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প্রয়োজনতা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নির্ণয়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করতে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পারি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। </a:t>
          </a:r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সেই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অনুযায়ী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সঠিক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পুষ্টি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গ্রহন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ও  </a:t>
          </a:r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ব্যায়ামের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মাধ্যমে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ওজন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স্বাস্থ্যসম্মত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মানে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রাখতে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পারি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।  </a:t>
          </a:r>
          <a:r>
            <a:rPr lang="bn-IN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32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32A039E8-CC44-42FC-A9BA-91C0033881FC}" type="parTrans" cxnId="{89AABC9E-5EBB-49B4-889E-8033D990D772}">
      <dgm:prSet/>
      <dgm:spPr/>
      <dgm:t>
        <a:bodyPr/>
        <a:lstStyle/>
        <a:p>
          <a:endParaRPr lang="en-US"/>
        </a:p>
      </dgm:t>
    </dgm:pt>
    <dgm:pt modelId="{4874CFD2-F039-4614-9A73-D1025C8E9B08}" type="sibTrans" cxnId="{89AABC9E-5EBB-49B4-889E-8033D990D772}">
      <dgm:prSet/>
      <dgm:spPr/>
      <dgm:t>
        <a:bodyPr/>
        <a:lstStyle/>
        <a:p>
          <a:endParaRPr lang="en-US"/>
        </a:p>
      </dgm:t>
    </dgm:pt>
    <dgm:pt modelId="{A7DC52DD-BFB8-41DC-B470-6A6FEA02E06B}" type="pres">
      <dgm:prSet presAssocID="{344547FD-320B-479A-BEA3-44FF6DBCC62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CF0E78-A0E8-4FEA-B9D6-1C9EF29FDB3E}" type="pres">
      <dgm:prSet presAssocID="{486B00C3-9F2C-4DC3-92F8-C74B31D93144}" presName="composite" presStyleCnt="0"/>
      <dgm:spPr/>
    </dgm:pt>
    <dgm:pt modelId="{7E668ACD-BDBB-4776-AE3D-CB80AD8D89DC}" type="pres">
      <dgm:prSet presAssocID="{486B00C3-9F2C-4DC3-92F8-C74B31D93144}" presName="imgShp" presStyleLbl="fgImgPlace1" presStyleIdx="0" presStyleCnt="1" custScaleX="90186" custScaleY="72195" custLinFactNeighborX="-28786" custLinFactNeighborY="-2829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9525">
          <a:solidFill>
            <a:srgbClr val="FF0000"/>
          </a:solidFill>
        </a:ln>
      </dgm:spPr>
    </dgm:pt>
    <dgm:pt modelId="{9655BFC5-C419-4833-A0C7-02133F28E5BE}" type="pres">
      <dgm:prSet presAssocID="{486B00C3-9F2C-4DC3-92F8-C74B31D93144}" presName="txShp" presStyleLbl="node1" presStyleIdx="0" presStyleCnt="1" custScaleX="134407" custScaleY="77875" custLinFactNeighborX="6898" custLinFactNeighborY="-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73C9C3-E698-47D1-8883-1ECEB8E68135}" type="presOf" srcId="{486B00C3-9F2C-4DC3-92F8-C74B31D93144}" destId="{9655BFC5-C419-4833-A0C7-02133F28E5BE}" srcOrd="0" destOrd="0" presId="urn:microsoft.com/office/officeart/2005/8/layout/vList3#6"/>
    <dgm:cxn modelId="{89AABC9E-5EBB-49B4-889E-8033D990D772}" srcId="{344547FD-320B-479A-BEA3-44FF6DBCC62D}" destId="{486B00C3-9F2C-4DC3-92F8-C74B31D93144}" srcOrd="0" destOrd="0" parTransId="{32A039E8-CC44-42FC-A9BA-91C0033881FC}" sibTransId="{4874CFD2-F039-4614-9A73-D1025C8E9B08}"/>
    <dgm:cxn modelId="{406B7488-8D81-4701-A499-F55FAE65F0E5}" type="presOf" srcId="{344547FD-320B-479A-BEA3-44FF6DBCC62D}" destId="{A7DC52DD-BFB8-41DC-B470-6A6FEA02E06B}" srcOrd="0" destOrd="0" presId="urn:microsoft.com/office/officeart/2005/8/layout/vList3#6"/>
    <dgm:cxn modelId="{AE0D0F85-4BBD-4D0A-8CD1-1692BCD5F718}" type="presParOf" srcId="{A7DC52DD-BFB8-41DC-B470-6A6FEA02E06B}" destId="{FECF0E78-A0E8-4FEA-B9D6-1C9EF29FDB3E}" srcOrd="0" destOrd="0" presId="urn:microsoft.com/office/officeart/2005/8/layout/vList3#6"/>
    <dgm:cxn modelId="{8812C9B7-C4A7-417C-9EEB-8E3C301A6486}" type="presParOf" srcId="{FECF0E78-A0E8-4FEA-B9D6-1C9EF29FDB3E}" destId="{7E668ACD-BDBB-4776-AE3D-CB80AD8D89DC}" srcOrd="0" destOrd="0" presId="urn:microsoft.com/office/officeart/2005/8/layout/vList3#6"/>
    <dgm:cxn modelId="{23E3C25F-D80B-410E-A2A3-A2544C4282AC}" type="presParOf" srcId="{FECF0E78-A0E8-4FEA-B9D6-1C9EF29FDB3E}" destId="{9655BFC5-C419-4833-A0C7-02133F28E5BE}" srcOrd="1" destOrd="0" presId="urn:microsoft.com/office/officeart/2005/8/layout/vList3#6"/>
  </dgm:cxnLst>
  <dgm:bg/>
  <dgm:whole>
    <a:ln w="12700"/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8E14C11-B025-408F-8512-D59B46E0EBF8}" type="doc">
      <dgm:prSet loTypeId="urn:microsoft.com/office/officeart/2005/8/layout/vList3#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6A2B32-BEAD-400D-B677-4D14FDCAA6E5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bg1"/>
        </a:solidFill>
        <a:ln w="12700">
          <a:solidFill>
            <a:srgbClr val="00B050"/>
          </a:solidFill>
        </a:ln>
      </dgm:spPr>
      <dgm:t>
        <a:bodyPr/>
        <a:lstStyle/>
        <a:p>
          <a:pPr rtl="0"/>
          <a:r>
            <a:rPr lang="bn-IN" sz="88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বাড়ির কাজ </a:t>
          </a:r>
          <a:endParaRPr lang="en-US" sz="8800" b="1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chemeClr val="tx1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16577DB2-0360-41FF-9CA2-146E3FACC764}" type="parTrans" cxnId="{7B2D540A-ADE8-4D95-B492-641FA170DD6D}">
      <dgm:prSet/>
      <dgm:spPr/>
      <dgm:t>
        <a:bodyPr/>
        <a:lstStyle/>
        <a:p>
          <a:endParaRPr lang="en-US"/>
        </a:p>
      </dgm:t>
    </dgm:pt>
    <dgm:pt modelId="{FCDB5ABA-837F-4355-8236-675214366D04}" type="sibTrans" cxnId="{7B2D540A-ADE8-4D95-B492-641FA170DD6D}">
      <dgm:prSet/>
      <dgm:spPr/>
      <dgm:t>
        <a:bodyPr/>
        <a:lstStyle/>
        <a:p>
          <a:endParaRPr lang="en-US"/>
        </a:p>
      </dgm:t>
    </dgm:pt>
    <dgm:pt modelId="{3C566179-BCB1-412A-B2F2-EEA444B69714}" type="pres">
      <dgm:prSet presAssocID="{18E14C11-B025-408F-8512-D59B46E0EBF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6E7F8D-78F0-4D0C-B0EB-1771BD8C55EE}" type="pres">
      <dgm:prSet presAssocID="{956A2B32-BEAD-400D-B677-4D14FDCAA6E5}" presName="composite" presStyleCnt="0"/>
      <dgm:spPr/>
    </dgm:pt>
    <dgm:pt modelId="{E54084A1-F109-4723-B35E-93B8AE03E7A8}" type="pres">
      <dgm:prSet presAssocID="{956A2B32-BEAD-400D-B677-4D14FDCAA6E5}" presName="imgShp" presStyleLbl="fgImgPlace1" presStyleIdx="0" presStyleCnt="1" custScaleX="113618" custScaleY="84995" custLinFactNeighborX="-16015" custLinFactNeighborY="250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12700">
          <a:solidFill>
            <a:srgbClr val="002060"/>
          </a:solidFill>
        </a:ln>
      </dgm:spPr>
    </dgm:pt>
    <dgm:pt modelId="{FEE35F8F-AA1A-4911-A905-5E2117DE2D2F}" type="pres">
      <dgm:prSet presAssocID="{956A2B32-BEAD-400D-B677-4D14FDCAA6E5}" presName="txShp" presStyleLbl="node1" presStyleIdx="0" presStyleCnt="1" custScaleY="71894" custLinFactNeighborX="9245" custLinFactNeighborY="9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D6360E-9203-4F11-A17E-D45747181B8F}" type="presOf" srcId="{956A2B32-BEAD-400D-B677-4D14FDCAA6E5}" destId="{FEE35F8F-AA1A-4911-A905-5E2117DE2D2F}" srcOrd="0" destOrd="0" presId="urn:microsoft.com/office/officeart/2005/8/layout/vList3#7"/>
    <dgm:cxn modelId="{7B2D540A-ADE8-4D95-B492-641FA170DD6D}" srcId="{18E14C11-B025-408F-8512-D59B46E0EBF8}" destId="{956A2B32-BEAD-400D-B677-4D14FDCAA6E5}" srcOrd="0" destOrd="0" parTransId="{16577DB2-0360-41FF-9CA2-146E3FACC764}" sibTransId="{FCDB5ABA-837F-4355-8236-675214366D04}"/>
    <dgm:cxn modelId="{18894C3E-8061-4034-83DB-B3BD68A2A567}" type="presOf" srcId="{18E14C11-B025-408F-8512-D59B46E0EBF8}" destId="{3C566179-BCB1-412A-B2F2-EEA444B69714}" srcOrd="0" destOrd="0" presId="urn:microsoft.com/office/officeart/2005/8/layout/vList3#7"/>
    <dgm:cxn modelId="{39C0B650-622C-49A4-AE80-D1505551DB79}" type="presParOf" srcId="{3C566179-BCB1-412A-B2F2-EEA444B69714}" destId="{886E7F8D-78F0-4D0C-B0EB-1771BD8C55EE}" srcOrd="0" destOrd="0" presId="urn:microsoft.com/office/officeart/2005/8/layout/vList3#7"/>
    <dgm:cxn modelId="{76112D3B-0FF4-4E5F-A523-7C9D0507D9B4}" type="presParOf" srcId="{886E7F8D-78F0-4D0C-B0EB-1771BD8C55EE}" destId="{E54084A1-F109-4723-B35E-93B8AE03E7A8}" srcOrd="0" destOrd="0" presId="urn:microsoft.com/office/officeart/2005/8/layout/vList3#7"/>
    <dgm:cxn modelId="{91252E7C-ADF0-482E-B967-38D2913BCC0B}" type="presParOf" srcId="{886E7F8D-78F0-4D0C-B0EB-1771BD8C55EE}" destId="{FEE35F8F-AA1A-4911-A905-5E2117DE2D2F}" srcOrd="1" destOrd="0" presId="urn:microsoft.com/office/officeart/2005/8/layout/vList3#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0CE25-25AC-43ED-A808-84668DEEBA59}">
      <dsp:nvSpPr>
        <dsp:cNvPr id="0" name=""/>
        <dsp:cNvSpPr/>
      </dsp:nvSpPr>
      <dsp:spPr>
        <a:xfrm rot="10800000">
          <a:off x="1029744" y="609607"/>
          <a:ext cx="9417158" cy="1676392"/>
        </a:xfrm>
        <a:prstGeom prst="homePlate">
          <a:avLst/>
        </a:prstGeom>
        <a:solidFill>
          <a:schemeClr val="bg1"/>
        </a:solidFill>
        <a:ln w="9525" cap="flat" cmpd="sng" algn="ctr">
          <a:solidFill>
            <a:srgbClr val="00B05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08063" tIns="152400" rIns="28448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৬৬ + (১৩.৭ </a:t>
          </a:r>
          <a:r>
            <a:rPr lang="en-US" sz="40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×</a:t>
          </a:r>
          <a:r>
            <a:rPr lang="bn-IN" sz="40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ওজন কেজি) +</a:t>
          </a:r>
          <a:r>
            <a:rPr lang="en-US" sz="40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 </a:t>
          </a:r>
          <a:r>
            <a:rPr lang="bn-IN" sz="40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( ৫ </a:t>
          </a:r>
          <a:r>
            <a:rPr lang="en-US" sz="40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×</a:t>
          </a:r>
          <a:r>
            <a:rPr lang="bn-IN" sz="40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উচ্চতা সে,মি)  – ( ৬.৮ </a:t>
          </a:r>
          <a:r>
            <a:rPr lang="en-US" sz="40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×</a:t>
          </a:r>
          <a:r>
            <a:rPr lang="bn-IN" sz="40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বয়স বছর) </a:t>
          </a:r>
          <a:endParaRPr lang="en-US" sz="40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1448842" y="609607"/>
        <a:ext cx="8998060" cy="1676392"/>
      </dsp:txXfrm>
    </dsp:sp>
    <dsp:sp modelId="{A9766028-F337-4159-B835-0B4EA0D36485}">
      <dsp:nvSpPr>
        <dsp:cNvPr id="0" name=""/>
        <dsp:cNvSpPr/>
      </dsp:nvSpPr>
      <dsp:spPr>
        <a:xfrm>
          <a:off x="0" y="609596"/>
          <a:ext cx="1946940" cy="167639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rgbClr val="00B050"/>
          </a:solidFill>
          <a:prstDash val="solid"/>
        </a:ln>
        <a:effectLst/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A2B8C-EAFD-4BCA-A97E-4C4A1A0741B4}">
      <dsp:nvSpPr>
        <dsp:cNvPr id="0" name=""/>
        <dsp:cNvSpPr/>
      </dsp:nvSpPr>
      <dsp:spPr>
        <a:xfrm rot="10800000">
          <a:off x="2375962" y="533396"/>
          <a:ext cx="8290225" cy="1600190"/>
        </a:xfrm>
        <a:prstGeom prst="homePlate">
          <a:avLst/>
        </a:prstGeom>
        <a:solidFill>
          <a:schemeClr val="bg1"/>
        </a:solidFill>
        <a:ln w="9525" cap="flat" cmpd="sng" algn="ctr">
          <a:solidFill>
            <a:srgbClr val="00B0F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08869" tIns="152400" rIns="28448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৬৫৫ + (৯.৬ × </a:t>
          </a:r>
          <a:r>
            <a:rPr lang="en-US" sz="4000" b="1" kern="1200" cap="none" spc="0" dirty="0" err="1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ওজন</a:t>
          </a:r>
          <a:r>
            <a:rPr lang="en-US" sz="4000" b="1" kern="1200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000" b="1" kern="1200" cap="none" spc="0" dirty="0" err="1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কেজি</a:t>
          </a:r>
          <a:r>
            <a:rPr lang="en-US" sz="4000" b="1" kern="1200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) + </a:t>
          </a:r>
          <a:r>
            <a:rPr lang="bn-IN" sz="4000" b="1" kern="1200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(</a:t>
          </a:r>
          <a:r>
            <a:rPr lang="en-US" sz="4000" b="1" kern="1200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১.৮ × </a:t>
          </a:r>
          <a:r>
            <a:rPr lang="en-US" sz="4000" b="1" kern="1200" cap="none" spc="0" dirty="0" err="1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উচ্চতা</a:t>
          </a:r>
          <a:r>
            <a:rPr lang="en-US" sz="4000" b="1" kern="1200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000" b="1" kern="1200" cap="none" spc="0" dirty="0" err="1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সে,মি</a:t>
          </a:r>
          <a:r>
            <a:rPr lang="en-US" sz="4000" b="1" kern="1200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) – ( ৪.৭ × </a:t>
          </a:r>
          <a:r>
            <a:rPr lang="en-US" sz="4000" b="1" kern="1200" cap="none" spc="0" dirty="0" err="1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বয়স</a:t>
          </a:r>
          <a:r>
            <a:rPr lang="en-US" sz="4000" b="1" kern="1200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000" b="1" kern="1200" cap="none" spc="0" dirty="0" err="1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বছর</a:t>
          </a:r>
          <a:r>
            <a:rPr lang="en-US" sz="4000" b="1" kern="1200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) </a:t>
          </a:r>
          <a:endParaRPr lang="en-US" sz="4000" b="1" kern="1200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chemeClr val="tx1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 rot="10800000">
        <a:off x="2776009" y="533396"/>
        <a:ext cx="7890178" cy="1600190"/>
      </dsp:txXfrm>
    </dsp:sp>
    <dsp:sp modelId="{86BB4EDF-819B-40A4-BA9A-40A44589091B}">
      <dsp:nvSpPr>
        <dsp:cNvPr id="0" name=""/>
        <dsp:cNvSpPr/>
      </dsp:nvSpPr>
      <dsp:spPr>
        <a:xfrm>
          <a:off x="732991" y="228589"/>
          <a:ext cx="1947784" cy="22098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rgbClr val="00B050"/>
          </a:solidFill>
          <a:prstDash val="solid"/>
        </a:ln>
        <a:effectLst/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1EE1E5-0429-4D64-B3CC-87D7C3BE6136}">
      <dsp:nvSpPr>
        <dsp:cNvPr id="0" name=""/>
        <dsp:cNvSpPr/>
      </dsp:nvSpPr>
      <dsp:spPr>
        <a:xfrm rot="10800000">
          <a:off x="3337548" y="2210"/>
          <a:ext cx="6089086" cy="2265156"/>
        </a:xfrm>
        <a:prstGeom prst="homePlate">
          <a:avLst/>
        </a:prstGeom>
        <a:noFill/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97893" tIns="365760" rIns="682752" bIns="365760" numCol="1" spcCol="1270" anchor="ctr" anchorCtr="0">
          <a:noAutofit/>
        </a:bodyPr>
        <a:lstStyle/>
        <a:p>
          <a:pPr lvl="0" algn="ctr" defTabSz="4267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600" b="1" kern="1200" cap="none" spc="0" dirty="0" err="1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একক</a:t>
          </a:r>
          <a:r>
            <a:rPr lang="en-US" sz="9600" b="1" kern="1200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9600" b="1" kern="1200" cap="none" spc="0" dirty="0" err="1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কাজ</a:t>
          </a:r>
          <a:r>
            <a:rPr lang="en-US" sz="9600" b="1" kern="1200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9600" b="1" kern="1200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chemeClr val="tx1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 rot="10800000">
        <a:off x="3903837" y="2210"/>
        <a:ext cx="5522797" cy="2265156"/>
      </dsp:txXfrm>
    </dsp:sp>
    <dsp:sp modelId="{694565A2-C0D0-44A4-A292-C9B91FE69D9A}">
      <dsp:nvSpPr>
        <dsp:cNvPr id="0" name=""/>
        <dsp:cNvSpPr/>
      </dsp:nvSpPr>
      <dsp:spPr>
        <a:xfrm>
          <a:off x="582584" y="4428"/>
          <a:ext cx="3787842" cy="226293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98CEA-1E0A-4A8A-BBB6-2C08BC4A8784}">
      <dsp:nvSpPr>
        <dsp:cNvPr id="0" name=""/>
        <dsp:cNvSpPr/>
      </dsp:nvSpPr>
      <dsp:spPr>
        <a:xfrm rot="10800000">
          <a:off x="2646676" y="533400"/>
          <a:ext cx="7061201" cy="1640151"/>
        </a:xfrm>
        <a:prstGeom prst="homePlate">
          <a:avLst/>
        </a:prstGeom>
        <a:solidFill>
          <a:schemeClr val="bg1"/>
        </a:solidFill>
        <a:ln w="12700" cap="flat" cmpd="sng" algn="ctr">
          <a:solidFill>
            <a:srgbClr val="00206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25383" tIns="335280" rIns="625856" bIns="335280" numCol="1" spcCol="1270" anchor="ctr" anchorCtr="0">
          <a:noAutofit/>
        </a:bodyPr>
        <a:lstStyle/>
        <a:p>
          <a:pPr lvl="0" algn="ctr" defTabSz="3911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800" b="1" kern="1200" cap="none" spc="0" dirty="0" err="1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জোড়ায়</a:t>
          </a:r>
          <a:r>
            <a:rPr lang="en-US" sz="8800" b="1" kern="1200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8800" b="1" kern="1200" cap="none" spc="0" dirty="0" err="1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কাজ</a:t>
          </a:r>
          <a:r>
            <a:rPr lang="en-US" sz="8800" b="1" kern="1200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8800" b="1" kern="1200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chemeClr val="tx1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 rot="10800000">
        <a:off x="3056714" y="533400"/>
        <a:ext cx="6651163" cy="1640151"/>
      </dsp:txXfrm>
    </dsp:sp>
    <dsp:sp modelId="{656F3361-BE3F-412B-AB59-3C4F26CFB05C}">
      <dsp:nvSpPr>
        <dsp:cNvPr id="0" name=""/>
        <dsp:cNvSpPr/>
      </dsp:nvSpPr>
      <dsp:spPr>
        <a:xfrm>
          <a:off x="325360" y="226108"/>
          <a:ext cx="3409896" cy="225223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930A4D-82BB-44F6-A9D5-D4F56C7B7D11}">
      <dsp:nvSpPr>
        <dsp:cNvPr id="0" name=""/>
        <dsp:cNvSpPr/>
      </dsp:nvSpPr>
      <dsp:spPr>
        <a:xfrm rot="10800000">
          <a:off x="1280116" y="347848"/>
          <a:ext cx="9616483" cy="2547751"/>
        </a:xfrm>
        <a:prstGeom prst="homePlate">
          <a:avLst/>
        </a:prstGeom>
        <a:solidFill>
          <a:schemeClr val="bg1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6879" tIns="121920" rIns="227584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মানব</a:t>
          </a:r>
          <a:r>
            <a:rPr lang="en-US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দেহের</a:t>
          </a:r>
          <a:r>
            <a:rPr lang="en-US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গড়ন</a:t>
          </a:r>
          <a:r>
            <a:rPr lang="en-US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ও  </a:t>
          </a:r>
          <a:r>
            <a:rPr lang="en-US" sz="32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চর্বির</a:t>
          </a:r>
          <a:r>
            <a:rPr lang="en-US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একটি</a:t>
          </a:r>
          <a:r>
            <a:rPr lang="en-US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 </a:t>
          </a:r>
          <a:r>
            <a:rPr lang="en-US" sz="32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সূচক</a:t>
          </a:r>
          <a:r>
            <a:rPr lang="en-US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 </a:t>
          </a:r>
          <a:r>
            <a:rPr lang="en-US" sz="32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নির্দেশ</a:t>
          </a:r>
          <a:r>
            <a:rPr lang="en-US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করে</a:t>
          </a:r>
          <a:r>
            <a:rPr lang="en-US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। </a:t>
          </a:r>
          <a:r>
            <a:rPr lang="en-US" sz="32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অর্থা</a:t>
          </a:r>
          <a:r>
            <a:rPr lang="en-US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ৎ  </a:t>
          </a:r>
          <a:r>
            <a:rPr lang="en-US" sz="32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সুস্থ</a:t>
          </a:r>
          <a:r>
            <a:rPr lang="en-US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জীবনযাপনে</a:t>
          </a:r>
          <a:r>
            <a:rPr lang="en-US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মানব</a:t>
          </a:r>
          <a:r>
            <a:rPr lang="en-US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শরীরের</a:t>
          </a:r>
          <a:r>
            <a:rPr lang="en-US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সুস্বাস্থ্য</a:t>
          </a:r>
          <a:r>
            <a:rPr lang="en-US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 </a:t>
          </a:r>
          <a:r>
            <a:rPr lang="en-US" sz="32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রক্ষায়</a:t>
          </a:r>
          <a:r>
            <a:rPr lang="en-US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কোন</a:t>
          </a:r>
          <a:r>
            <a:rPr lang="en-US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নির্দিষ্ট</a:t>
          </a:r>
          <a:r>
            <a:rPr lang="en-US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বয়সে</a:t>
          </a:r>
          <a:r>
            <a:rPr lang="en-US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শরীরের</a:t>
          </a:r>
          <a:r>
            <a:rPr lang="en-US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দৈঘ্যের</a:t>
          </a:r>
          <a:r>
            <a:rPr lang="en-US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 </a:t>
          </a:r>
          <a:r>
            <a:rPr lang="en-US" sz="32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সাথে</a:t>
          </a:r>
          <a:r>
            <a:rPr lang="en-US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চর্বির</a:t>
          </a:r>
          <a:r>
            <a:rPr lang="en-US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পরিমানগত</a:t>
          </a:r>
          <a:r>
            <a:rPr lang="en-US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 </a:t>
          </a:r>
          <a:r>
            <a:rPr lang="en-US" sz="32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সম্পর্ক</a:t>
          </a:r>
          <a:r>
            <a:rPr lang="en-US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মান</a:t>
          </a:r>
          <a:r>
            <a:rPr lang="en-US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নির্দেশ</a:t>
          </a:r>
          <a:r>
            <a:rPr lang="en-US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করে</a:t>
          </a:r>
          <a:r>
            <a:rPr lang="en-US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।  </a:t>
          </a:r>
          <a:endParaRPr lang="en-US" sz="32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 rot="10800000">
        <a:off x="1917054" y="347848"/>
        <a:ext cx="8979545" cy="2547751"/>
      </dsp:txXfrm>
    </dsp:sp>
    <dsp:sp modelId="{F61FC48F-36B3-4D07-924E-E1747527E973}">
      <dsp:nvSpPr>
        <dsp:cNvPr id="0" name=""/>
        <dsp:cNvSpPr/>
      </dsp:nvSpPr>
      <dsp:spPr>
        <a:xfrm>
          <a:off x="93511" y="457200"/>
          <a:ext cx="2419013" cy="191309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55BFC5-C419-4833-A0C7-02133F28E5BE}">
      <dsp:nvSpPr>
        <dsp:cNvPr id="0" name=""/>
        <dsp:cNvSpPr/>
      </dsp:nvSpPr>
      <dsp:spPr>
        <a:xfrm rot="10800000">
          <a:off x="1086714" y="303166"/>
          <a:ext cx="9814369" cy="2134180"/>
        </a:xfrm>
        <a:prstGeom prst="homePlate">
          <a:avLst/>
        </a:prstGeom>
        <a:solidFill>
          <a:schemeClr val="bg1"/>
        </a:solidFill>
        <a:ln w="9525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08494" tIns="121920" rIns="227584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 এম আই(</a:t>
          </a:r>
          <a:r>
            <a:rPr lang="en-US" sz="24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BMI</a:t>
          </a:r>
          <a:r>
            <a:rPr lang="en-US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) </a:t>
          </a:r>
          <a:r>
            <a:rPr lang="en-US" sz="32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এর</a:t>
          </a:r>
          <a:r>
            <a:rPr lang="en-US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মান</a:t>
          </a:r>
          <a:r>
            <a:rPr lang="en-US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থেকে</a:t>
          </a:r>
          <a:r>
            <a:rPr lang="en-US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আমরা</a:t>
          </a:r>
          <a:r>
            <a:rPr lang="en-US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আমাদের</a:t>
          </a:r>
          <a:r>
            <a:rPr lang="en-US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সুস্বাস্থ্যের</a:t>
          </a:r>
          <a:r>
            <a:rPr lang="en-US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জন্য</a:t>
          </a:r>
          <a:r>
            <a:rPr lang="en-US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ওজন</a:t>
          </a:r>
          <a:r>
            <a:rPr lang="en-US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কত</a:t>
          </a:r>
          <a:r>
            <a:rPr lang="en-US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হওয়া</a:t>
          </a:r>
          <a:r>
            <a:rPr lang="en-US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প্রয়োজনতা</a:t>
          </a:r>
          <a:r>
            <a:rPr lang="en-US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নির্ণয়</a:t>
          </a:r>
          <a:r>
            <a:rPr lang="en-US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করতে</a:t>
          </a:r>
          <a:r>
            <a:rPr lang="en-US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পারি</a:t>
          </a:r>
          <a:r>
            <a:rPr lang="en-US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। </a:t>
          </a:r>
          <a:r>
            <a:rPr lang="en-US" sz="32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সেই</a:t>
          </a:r>
          <a:r>
            <a:rPr lang="en-US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অনুযায়ী</a:t>
          </a:r>
          <a:r>
            <a:rPr lang="en-US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সঠিক</a:t>
          </a:r>
          <a:r>
            <a:rPr lang="en-US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পুষ্টি</a:t>
          </a:r>
          <a:r>
            <a:rPr lang="en-US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গ্রহন</a:t>
          </a:r>
          <a:r>
            <a:rPr lang="en-US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ও  </a:t>
          </a:r>
          <a:r>
            <a:rPr lang="en-US" sz="32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ব্যায়ামের</a:t>
          </a:r>
          <a:r>
            <a:rPr lang="en-US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মাধ্যমে</a:t>
          </a:r>
          <a:r>
            <a:rPr lang="en-US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ওজন</a:t>
          </a:r>
          <a:r>
            <a:rPr lang="en-US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স্বাস্থ্যসম্মত</a:t>
          </a:r>
          <a:r>
            <a:rPr lang="en-US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মানে</a:t>
          </a:r>
          <a:r>
            <a:rPr lang="en-US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রাখতে</a:t>
          </a:r>
          <a:r>
            <a:rPr lang="en-US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2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পারি</a:t>
          </a:r>
          <a:r>
            <a:rPr lang="en-US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।  </a:t>
          </a:r>
          <a:r>
            <a:rPr lang="bn-IN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32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 rot="10800000">
        <a:off x="1620259" y="303166"/>
        <a:ext cx="9280824" cy="2134180"/>
      </dsp:txXfrm>
    </dsp:sp>
    <dsp:sp modelId="{7E668ACD-BDBB-4776-AE3D-CB80AD8D89DC}">
      <dsp:nvSpPr>
        <dsp:cNvPr id="0" name=""/>
        <dsp:cNvSpPr/>
      </dsp:nvSpPr>
      <dsp:spPr>
        <a:xfrm>
          <a:off x="0" y="304811"/>
          <a:ext cx="2471566" cy="197851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35F8F-AA1A-4911-A905-5E2117DE2D2F}">
      <dsp:nvSpPr>
        <dsp:cNvPr id="0" name=""/>
        <dsp:cNvSpPr/>
      </dsp:nvSpPr>
      <dsp:spPr>
        <a:xfrm rot="10800000">
          <a:off x="3224480" y="457200"/>
          <a:ext cx="6850989" cy="2190601"/>
        </a:xfrm>
        <a:prstGeom prst="homePlate">
          <a:avLst/>
        </a:prstGeom>
        <a:solidFill>
          <a:schemeClr val="bg1"/>
        </a:solidFill>
        <a:ln w="12700" cap="flat" cmpd="sng" algn="ctr">
          <a:solidFill>
            <a:srgbClr val="00B05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343637" tIns="335280" rIns="625856" bIns="335280" numCol="1" spcCol="1270" anchor="ctr" anchorCtr="0">
          <a:noAutofit/>
        </a:bodyPr>
        <a:lstStyle/>
        <a:p>
          <a:pPr lvl="0" algn="ctr" defTabSz="3911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8800" b="1" kern="1200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বাড়ির কাজ </a:t>
          </a:r>
          <a:endParaRPr lang="en-US" sz="8800" b="1" kern="1200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chemeClr val="tx1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 rot="10800000">
        <a:off x="3772130" y="457200"/>
        <a:ext cx="6303339" cy="2190601"/>
      </dsp:txXfrm>
    </dsp:sp>
    <dsp:sp modelId="{E54084A1-F109-4723-B35E-93B8AE03E7A8}">
      <dsp:nvSpPr>
        <dsp:cNvPr id="0" name=""/>
        <dsp:cNvSpPr/>
      </dsp:nvSpPr>
      <dsp:spPr>
        <a:xfrm>
          <a:off x="372168" y="304805"/>
          <a:ext cx="3461926" cy="258978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7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C4F2F-F724-4B14-ABEA-2663C699E1CD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9523B-C535-44C2-806E-72E08B4000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75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9523B-C535-44C2-806E-72E08B4000B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A7D0-1FCF-41EF-9DBF-F3C86CD9CA7F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DCCF-DDBC-481E-970D-A0052F0B6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A7D0-1FCF-41EF-9DBF-F3C86CD9CA7F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DCCF-DDBC-481E-970D-A0052F0B6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A7D0-1FCF-41EF-9DBF-F3C86CD9CA7F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DCCF-DDBC-481E-970D-A0052F0B6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A7D0-1FCF-41EF-9DBF-F3C86CD9CA7F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DCCF-DDBC-481E-970D-A0052F0B6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A7D0-1FCF-41EF-9DBF-F3C86CD9CA7F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DCCF-DDBC-481E-970D-A0052F0B6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A7D0-1FCF-41EF-9DBF-F3C86CD9CA7F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DCCF-DDBC-481E-970D-A0052F0B6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A7D0-1FCF-41EF-9DBF-F3C86CD9CA7F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DCCF-DDBC-481E-970D-A0052F0B6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A7D0-1FCF-41EF-9DBF-F3C86CD9CA7F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DCCF-DDBC-481E-970D-A0052F0B6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A7D0-1FCF-41EF-9DBF-F3C86CD9CA7F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DCCF-DDBC-481E-970D-A0052F0B6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A7D0-1FCF-41EF-9DBF-F3C86CD9CA7F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DCCF-DDBC-481E-970D-A0052F0B6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A7D0-1FCF-41EF-9DBF-F3C86CD9CA7F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DCCF-DDBC-481E-970D-A0052F0B6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1"/>
            <a:ext cx="10698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0A7D0-1FCF-41EF-9DBF-F3C86CD9CA7F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1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DDCCF-DDBC-481E-970D-A0052F0B6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-n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15" y="228600"/>
            <a:ext cx="11416665" cy="6477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2819400"/>
            <a:ext cx="104013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16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85900" y="457201"/>
            <a:ext cx="9212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457200"/>
            <a:ext cx="10210800" cy="110799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(</a:t>
            </a:r>
            <a:r>
              <a:rPr lang="en-US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BMR</a:t>
            </a: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6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15316865"/>
              </p:ext>
            </p:extLst>
          </p:nvPr>
        </p:nvGraphicFramePr>
        <p:xfrm>
          <a:off x="297181" y="1371600"/>
          <a:ext cx="11193781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10243195"/>
              </p:ext>
            </p:extLst>
          </p:nvPr>
        </p:nvGraphicFramePr>
        <p:xfrm>
          <a:off x="198120" y="3962400"/>
          <a:ext cx="1129284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6184667"/>
              </p:ext>
            </p:extLst>
          </p:nvPr>
        </p:nvGraphicFramePr>
        <p:xfrm>
          <a:off x="304800" y="762000"/>
          <a:ext cx="10599420" cy="2267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72740" y="3429000"/>
            <a:ext cx="6537960" cy="101566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০৩ মিনিট 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5900" y="4724400"/>
            <a:ext cx="8816340" cy="15696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ছেলে এবং মেয়েদের বি এম আর 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(B M R )</a:t>
            </a:r>
            <a:r>
              <a:rPr lang="b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নির্ণয়ের সূত্র দুইটি লিখ   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3419" y="457200"/>
            <a:ext cx="10490789" cy="83099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বিএম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(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BMR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নির্ণয়ঃ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6638" y="1447800"/>
            <a:ext cx="1049078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বয়স= ৩৫ বছর । উচ্চতা= ৫ ফুট ৯ ইঞ্চি । ওজন= ৮০ কেজি। 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1574" y="2211655"/>
            <a:ext cx="1059942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উচ্চতা= ৫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× </a:t>
            </a:r>
            <a:r>
              <a:rPr lang="bn-IN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১২+৯=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৬০ + ৯ = ৬৯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ইঞ্চি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bn-IN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৩৯.৩ ইং = ১০০ সে মি </a:t>
            </a:r>
          </a:p>
          <a:p>
            <a:pPr algn="ctr"/>
            <a:r>
              <a:rPr lang="bn-IN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৬৯   ইং =   ১৭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6</a:t>
            </a:r>
            <a:r>
              <a:rPr lang="bn-IN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সেমি(প্রায়)                             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9104" y="4038600"/>
            <a:ext cx="10599420" cy="25545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৬৬ + ( ১৩.৭ ×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) + ( ৫ ×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সে,মি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) – (6.8 ×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) </a:t>
            </a:r>
          </a:p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৬৬ +</a:t>
            </a:r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(১৩.৭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×</a:t>
            </a:r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৮০) + (৫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×</a:t>
            </a:r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১৭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6</a:t>
            </a:r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) – (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6.8</a:t>
            </a:r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×</a:t>
            </a:r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৩৫ ) </a:t>
            </a:r>
          </a:p>
          <a:p>
            <a:pPr algn="ctr"/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                    =৬৬ + ১০৯৬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+ ৮৮0 – ২৩৮ </a:t>
            </a:r>
          </a:p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= ১৮০4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ক্যালরি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 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3511" y="2457876"/>
            <a:ext cx="2033489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 ২.৫৪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" y="533400"/>
            <a:ext cx="10797540" cy="120032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 বি এম আর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BMR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এর মান থেকে একজন ব্যাক্তির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প্রতিদিনকার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প্রয়োজনীয়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ক্যালরির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409491"/>
              </p:ext>
            </p:extLst>
          </p:nvPr>
        </p:nvGraphicFramePr>
        <p:xfrm>
          <a:off x="495300" y="3048000"/>
          <a:ext cx="10995660" cy="3379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7830"/>
                <a:gridCol w="5497830"/>
              </a:tblGrid>
              <a:tr h="637090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পরিশ্রমী</a:t>
                      </a:r>
                      <a:r>
                        <a:rPr lang="bn-IN" sz="36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না হলে </a:t>
                      </a:r>
                      <a:endParaRPr lang="en-US" sz="3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8872" marR="11887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</a:t>
                      </a:r>
                      <a:r>
                        <a:rPr lang="bn-IN" sz="36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এম আর মান </a:t>
                      </a:r>
                      <a:r>
                        <a:rPr lang="en-US" sz="36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×</a:t>
                      </a:r>
                      <a:r>
                        <a:rPr lang="bn-IN" sz="36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১.২ </a:t>
                      </a:r>
                      <a:endParaRPr lang="en-US" sz="3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8872" marR="11887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819679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হালকা পরিশ্রমি</a:t>
                      </a:r>
                      <a:r>
                        <a:rPr lang="bn-IN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হলে </a:t>
                      </a:r>
                      <a:endParaRPr lang="en-US" sz="3600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8872" marR="118872"/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 এম আর মান</a:t>
                      </a:r>
                      <a:r>
                        <a:rPr lang="en-US" sz="360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×</a:t>
                      </a:r>
                      <a:r>
                        <a:rPr lang="bn-IN" sz="360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১.৩৭৫ </a:t>
                      </a:r>
                      <a:endParaRPr lang="en-US" sz="3600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8872" marR="118872"/>
                </a:tc>
              </a:tr>
              <a:tr h="637090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মধ্যম</a:t>
                      </a:r>
                      <a:r>
                        <a:rPr lang="bn-IN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পরিশ্রমি হলে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8872" marR="118872"/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বি এম আর মান 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×</a:t>
                      </a:r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 ১.৫৫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8872" marR="118872"/>
                </a:tc>
              </a:tr>
              <a:tr h="637090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পরিশ্রমি</a:t>
                      </a:r>
                      <a:r>
                        <a:rPr lang="bn-IN" sz="3600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 হলে 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8872" marR="118872"/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 এম আর মান </a:t>
                      </a:r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×</a:t>
                      </a:r>
                      <a:r>
                        <a:rPr lang="bn-IN" sz="36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১.৭২৫ 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8872" marR="118872"/>
                </a:tc>
              </a:tr>
              <a:tr h="637090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অত্যন্ত পরিশ্রমি</a:t>
                      </a:r>
                      <a:r>
                        <a:rPr lang="bn-IN" sz="3600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হলে </a:t>
                      </a:r>
                      <a:endParaRPr lang="en-US" sz="36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8872" marR="118872"/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 এম আর মান </a:t>
                      </a:r>
                      <a:r>
                        <a:rPr lang="en-US" sz="36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×</a:t>
                      </a:r>
                      <a:r>
                        <a:rPr lang="bn-IN" sz="36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১.৯ </a:t>
                      </a:r>
                      <a:endParaRPr lang="en-US" sz="36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8872" marR="118872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27083" y="1981200"/>
            <a:ext cx="9448800" cy="76944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ক্ষেত্রে নিন্মলিখিত ছক ব্যবহার করতে হবে 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98598770"/>
              </p:ext>
            </p:extLst>
          </p:nvPr>
        </p:nvGraphicFramePr>
        <p:xfrm>
          <a:off x="1188720" y="228602"/>
          <a:ext cx="10203180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85900" y="4572000"/>
            <a:ext cx="9410700" cy="175432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প্রত্যেক শিক্ষার্থী নিজের  প্রতিদিনকার ক্যালরির চাহিদা নির্ণয় কর ।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2819400"/>
            <a:ext cx="6019800" cy="101566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০৫ মিনিট । 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325243-3d-illustration-of-modern-roadsign-cubes-signpost-of-BMI-Body-Mass-Index-button-Stock-Illustr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457200"/>
            <a:ext cx="10896600" cy="609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57607251"/>
              </p:ext>
            </p:extLst>
          </p:nvPr>
        </p:nvGraphicFramePr>
        <p:xfrm>
          <a:off x="297180" y="457200"/>
          <a:ext cx="108966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57453702"/>
              </p:ext>
            </p:extLst>
          </p:nvPr>
        </p:nvGraphicFramePr>
        <p:xfrm>
          <a:off x="297183" y="3657600"/>
          <a:ext cx="10980418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MI-formula-metric-british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99" y="2133600"/>
            <a:ext cx="11094720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90600" y="228600"/>
            <a:ext cx="9448800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         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 M I 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400" y="2286000"/>
            <a:ext cx="3810000" cy="64633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(কেজি )</a:t>
            </a:r>
            <a:endParaRPr lang="en-US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04897" y="3124200"/>
                <a:ext cx="5867400" cy="6595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IN" sz="3600" b="1" i="1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mbria Math"/>
                      </a:rPr>
                      <m:t>  </m:t>
                    </m:r>
                  </m:oMath>
                </a14:m>
                <a:r>
                  <a:rPr lang="bn-IN" sz="36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3600" b="1" i="1" smtClean="0">
                            <a:ln w="12700">
                              <a:solidFill>
                                <a:schemeClr val="tx2">
                                  <a:satMod val="155000"/>
                                </a:schemeClr>
                              </a:solidFill>
                              <a:prstDash val="solid"/>
                            </a:ln>
                            <a:effectLst>
                              <a:outerShdw blurRad="41275" dist="20320" dir="1800000" algn="tl" rotWithShape="0">
                                <a:srgbClr val="000000">
                                  <a:alpha val="40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bn-IN" sz="3600" b="1" i="1">
                            <a:ln w="12700">
                              <a:solidFill>
                                <a:schemeClr val="tx2">
                                  <a:satMod val="155000"/>
                                </a:schemeClr>
                              </a:solidFill>
                              <a:prstDash val="solid"/>
                            </a:ln>
                            <a:effectLst>
                              <a:outerShdw blurRad="41275" dist="20320" dir="1800000" algn="tl" rotWithShape="0">
                                <a:srgbClr val="000000">
                                  <a:alpha val="40000"/>
                                </a:srgbClr>
                              </a:outerShdw>
                            </a:effectLst>
                            <a:latin typeface="Cambria Math"/>
                          </a:rPr>
                          <m:t>{</m:t>
                        </m:r>
                        <m:r>
                          <m:rPr>
                            <m:nor/>
                          </m:rPr>
                          <a:rPr lang="bn-IN" sz="3600" b="1" dirty="0">
                            <a:ln w="12700">
                              <a:solidFill>
                                <a:schemeClr val="tx2">
                                  <a:satMod val="155000"/>
                                </a:schemeClr>
                              </a:solidFill>
                              <a:prstDash val="solid"/>
                            </a:ln>
                            <a:effectLst>
                              <a:outerShdw blurRad="41275" dist="20320" dir="1800000" algn="tl" rotWithShape="0">
                                <a:srgbClr val="000000">
                                  <a:alpha val="40000"/>
                                </a:srgbClr>
                              </a:outerShdw>
                            </a:effectLst>
                            <a:latin typeface="NikoshBAN" pitchFamily="2" charset="0"/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bn-IN" sz="3600" b="1" dirty="0">
                            <a:ln w="12700">
                              <a:solidFill>
                                <a:schemeClr val="tx2">
                                  <a:satMod val="155000"/>
                                </a:schemeClr>
                              </a:solidFill>
                              <a:prstDash val="solid"/>
                            </a:ln>
                            <a:effectLst>
                              <a:outerShdw blurRad="41275" dist="20320" dir="1800000" algn="tl" rotWithShape="0">
                                <a:srgbClr val="000000">
                                  <a:alpha val="40000"/>
                                </a:srgbClr>
                              </a:outerShdw>
                            </a:effectLst>
                            <a:latin typeface="NikoshBAN" pitchFamily="2" charset="0"/>
                            <a:cs typeface="NikoshBAN" pitchFamily="2" charset="0"/>
                          </a:rPr>
                          <m:t>উচ্চতা </m:t>
                        </m:r>
                        <m:r>
                          <m:rPr>
                            <m:nor/>
                          </m:rPr>
                          <a:rPr lang="bn-IN" sz="3600" b="1" dirty="0">
                            <a:ln w="12700">
                              <a:solidFill>
                                <a:schemeClr val="tx2">
                                  <a:satMod val="155000"/>
                                </a:schemeClr>
                              </a:solidFill>
                              <a:prstDash val="solid"/>
                            </a:ln>
                            <a:effectLst>
                              <a:outerShdw blurRad="41275" dist="20320" dir="1800000" algn="tl" rotWithShape="0">
                                <a:srgbClr val="000000">
                                  <a:alpha val="40000"/>
                                </a:srgbClr>
                              </a:outerShdw>
                            </a:effectLst>
                            <a:latin typeface="NikoshBAN" pitchFamily="2" charset="0"/>
                            <a:cs typeface="NikoshBAN" pitchFamily="2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bn-IN" sz="3600" b="1" dirty="0">
                            <a:ln w="12700">
                              <a:solidFill>
                                <a:schemeClr val="tx2">
                                  <a:satMod val="155000"/>
                                </a:schemeClr>
                              </a:solidFill>
                              <a:prstDash val="solid"/>
                            </a:ln>
                            <a:effectLst>
                              <a:outerShdw blurRad="41275" dist="20320" dir="1800000" algn="tl" rotWithShape="0">
                                <a:srgbClr val="000000">
                                  <a:alpha val="40000"/>
                                </a:srgbClr>
                              </a:outerShdw>
                            </a:effectLst>
                            <a:latin typeface="NikoshBAN" pitchFamily="2" charset="0"/>
                            <a:cs typeface="NikoshBAN" pitchFamily="2" charset="0"/>
                          </a:rPr>
                          <m:t>মিটার</m:t>
                        </m:r>
                        <m:r>
                          <m:rPr>
                            <m:nor/>
                          </m:rPr>
                          <a:rPr lang="bn-IN" sz="3600" b="1" dirty="0">
                            <a:ln w="12700">
                              <a:solidFill>
                                <a:schemeClr val="tx2">
                                  <a:satMod val="155000"/>
                                </a:schemeClr>
                              </a:solidFill>
                              <a:prstDash val="solid"/>
                            </a:ln>
                            <a:effectLst>
                              <a:outerShdw blurRad="41275" dist="20320" dir="1800000" algn="tl" rotWithShape="0">
                                <a:srgbClr val="000000">
                                  <a:alpha val="40000"/>
                                </a:srgbClr>
                              </a:outerShdw>
                            </a:effectLst>
                            <a:latin typeface="NikoshBAN" pitchFamily="2" charset="0"/>
                            <a:cs typeface="NikoshBAN" pitchFamily="2" charset="0"/>
                          </a:rPr>
                          <m:t>) </m:t>
                        </m:r>
                        <m:r>
                          <m:rPr>
                            <m:nor/>
                          </m:rPr>
                          <a:rPr lang="en-US" sz="3600" b="1" dirty="0">
                            <a:ln w="12700">
                              <a:solidFill>
                                <a:schemeClr val="tx2">
                                  <a:satMod val="155000"/>
                                </a:schemeClr>
                              </a:solidFill>
                              <a:prstDash val="solid"/>
                            </a:ln>
                            <a:effectLst>
                              <a:outerShdw blurRad="41275" dist="20320" dir="1800000" algn="tl" rotWithShape="0">
                                <a:srgbClr val="000000">
                                  <a:alpha val="40000"/>
                                </a:srgbClr>
                              </a:outerShdw>
                            </a:effectLst>
                            <a:latin typeface="NikoshBAN" pitchFamily="2" charset="0"/>
                            <a:cs typeface="NikoshBAN" pitchFamily="2" charset="0"/>
                          </a:rPr>
                          <m:t>}</m:t>
                        </m:r>
                      </m:e>
                      <m:sup>
                        <m:r>
                          <a:rPr lang="en-US" sz="3600" b="1" i="1" smtClean="0">
                            <a:ln w="12700">
                              <a:solidFill>
                                <a:schemeClr val="tx2">
                                  <a:satMod val="155000"/>
                                </a:schemeClr>
                              </a:solidFill>
                              <a:prstDash val="solid"/>
                            </a:ln>
                            <a:effectLst>
                              <a:outerShdw blurRad="41275" dist="20320" dir="1800000" algn="tl" rotWithShape="0">
                                <a:srgbClr val="000000">
                                  <a:alpha val="40000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sz="36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897" y="3124200"/>
                <a:ext cx="5867400" cy="659540"/>
              </a:xfrm>
              <a:prstGeom prst="rect">
                <a:avLst/>
              </a:prstGeom>
              <a:blipFill rotWithShape="1">
                <a:blip r:embed="rId3"/>
                <a:stretch>
                  <a:fillRect t="-19444" b="-407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524974" y="4628465"/>
            <a:ext cx="5619026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৭০৩ *ওজন (পাঃ)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72574" y="5486400"/>
                <a:ext cx="5923825" cy="64633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n w="12700">
                                <a:solidFill>
                                  <a:schemeClr val="tx2">
                                    <a:satMod val="155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bn-IN" sz="3600" b="1" dirty="0">
                              <a:ln w="12700">
                                <a:solidFill>
                                  <a:schemeClr val="tx2">
                                    <a:satMod val="155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NikoshBAN" pitchFamily="2" charset="0"/>
                              <a:cs typeface="NikoshBAN" pitchFamily="2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bn-IN" sz="3600" b="1" dirty="0">
                              <a:ln w="12700">
                                <a:solidFill>
                                  <a:schemeClr val="tx2">
                                    <a:satMod val="155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NikoshBAN" pitchFamily="2" charset="0"/>
                              <a:cs typeface="NikoshBAN" pitchFamily="2" charset="0"/>
                            </a:rPr>
                            <m:t>উচ্চতা </m:t>
                          </m:r>
                          <m:r>
                            <m:rPr>
                              <m:nor/>
                            </m:rPr>
                            <a:rPr lang="bn-IN" sz="3600" b="1" dirty="0">
                              <a:ln w="12700">
                                <a:solidFill>
                                  <a:schemeClr val="tx2">
                                    <a:satMod val="155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NikoshBAN" pitchFamily="2" charset="0"/>
                              <a:cs typeface="NikoshBAN" pitchFamily="2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bn-IN" sz="3600" b="1" dirty="0">
                              <a:ln w="12700">
                                <a:solidFill>
                                  <a:schemeClr val="tx2">
                                    <a:satMod val="155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NikoshBAN" pitchFamily="2" charset="0"/>
                              <a:cs typeface="NikoshBAN" pitchFamily="2" charset="0"/>
                            </a:rPr>
                            <m:t>ইঞ্চি </m:t>
                          </m:r>
                          <m:r>
                            <m:rPr>
                              <m:nor/>
                            </m:rPr>
                            <a:rPr lang="bn-IN" sz="3600" b="1" dirty="0">
                              <a:ln w="12700">
                                <a:solidFill>
                                  <a:schemeClr val="tx2">
                                    <a:satMod val="155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NikoshBAN" pitchFamily="2" charset="0"/>
                              <a:cs typeface="NikoshBAN" pitchFamily="2" charset="0"/>
                            </a:rPr>
                            <m:t>) </m:t>
                          </m:r>
                          <m:r>
                            <m:rPr>
                              <m:nor/>
                            </m:rPr>
                            <a:rPr lang="en-US" sz="3600" b="1" dirty="0">
                              <a:ln w="12700">
                                <a:solidFill>
                                  <a:schemeClr val="tx2">
                                    <a:satMod val="155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NikoshBAN" pitchFamily="2" charset="0"/>
                              <a:cs typeface="NikoshBAN" pitchFamily="2" charset="0"/>
                            </a:rPr>
                            <m:t> </m:t>
                          </m:r>
                        </m:e>
                        <m:sup>
                          <m:r>
                            <a:rPr lang="en-US" sz="3600" b="1" i="1" smtClean="0">
                              <a:ln w="12700">
                                <a:solidFill>
                                  <a:schemeClr val="tx2">
                                    <a:satMod val="155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574" y="5486400"/>
                <a:ext cx="5923825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12264" b="-367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033260" y="838201"/>
            <a:ext cx="43586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 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                                    </a:t>
            </a:r>
            <a:r>
              <a:rPr kumimoji="0" lang="en-US" sz="4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636970"/>
            <a:ext cx="10058400" cy="101566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</a:t>
            </a:r>
            <a:r>
              <a:rPr lang="bn-I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(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BMI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নির্ণয়ঃ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256" y="2286000"/>
            <a:ext cx="10302241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 লোকের উচ্চতা ১৫০ সেমিঃ ওজন ৬০ কজি তাহার বি এম আই মান হ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চ্ছে</a:t>
            </a:r>
            <a:r>
              <a:rPr lang="bn-IN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 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5415" y="3886200"/>
            <a:ext cx="2558480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১৫০ সে,মি = ১.৫ মিটার । 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24399" y="4348809"/>
                <a:ext cx="6309097" cy="132343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4000" b="1" dirty="0" smtClean="0">
                    <a:ln w="18000">
                      <a:solidFill>
                        <a:schemeClr val="accent2">
                          <a:satMod val="140000"/>
                        </a:schemeClr>
                      </a:solidFill>
                      <a:prstDash val="solid"/>
                      <a:miter lim="800000"/>
                    </a:ln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বি এম আই = ৬০ / (১.</a:t>
                </a:r>
                <a14:m>
                  <m:oMath xmlns:m="http://schemas.openxmlformats.org/officeDocument/2006/math">
                    <m:r>
                      <a:rPr lang="bn-IN" sz="4000" b="1" i="1" smtClean="0">
                        <a:ln w="18000">
                          <a:solidFill>
                            <a:schemeClr val="accent2">
                              <a:satMod val="140000"/>
                            </a:schemeClr>
                          </a:solidFill>
                          <a:prstDash val="solid"/>
                          <a:miter lim="800000"/>
                        </a:ln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4000" b="1" dirty="0" smtClean="0">
                    <a:ln w="18000">
                      <a:solidFill>
                        <a:schemeClr val="accent2">
                          <a:satMod val="140000"/>
                        </a:schemeClr>
                      </a:solidFill>
                      <a:prstDash val="solid"/>
                      <a:miter lim="800000"/>
                    </a:ln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৫)২ </a:t>
                </a:r>
              </a:p>
              <a:p>
                <a:r>
                  <a:rPr lang="bn-IN" sz="4000" b="1" dirty="0" smtClean="0">
                    <a:ln w="18000">
                      <a:solidFill>
                        <a:schemeClr val="accent2">
                          <a:satMod val="140000"/>
                        </a:schemeClr>
                      </a:solidFill>
                      <a:prstDash val="solid"/>
                      <a:miter lim="800000"/>
                    </a:ln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      = ২৬.৬৬</a:t>
                </a:r>
                <a:endParaRPr lang="en-US" sz="40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399" y="4348809"/>
                <a:ext cx="6309097" cy="1323439"/>
              </a:xfrm>
              <a:prstGeom prst="rect">
                <a:avLst/>
              </a:prstGeom>
              <a:blipFill rotWithShape="1">
                <a:blip r:embed="rId2"/>
                <a:stretch>
                  <a:fillRect l="-3561" t="-6335" b="-20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533400"/>
            <a:ext cx="7772400" cy="101566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 এম আই মান নির্দেশিকাঃ 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2286000"/>
            <a:ext cx="9906000" cy="41549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১৮.৫ -এর নিচে = ওজন কম । </a:t>
            </a:r>
          </a:p>
          <a:p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১৮.৫ – ২৪.৯  = সুস্বাস্থ্যের অধিকারী । </a:t>
            </a:r>
          </a:p>
          <a:p>
            <a:r>
              <a:rPr lang="bn-IN" sz="44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২৫ – ২৯.৯    = শরীরের ওজন অতিরিক্ত । </a:t>
            </a:r>
          </a:p>
          <a:p>
            <a:r>
              <a:rPr lang="bn-IN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৩০ – ৩৪.৯    = মোটা হওয়ার প্রথম স্তর । </a:t>
            </a:r>
          </a:p>
          <a:p>
            <a:r>
              <a:rPr lang="bn-IN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৩৫ – ৩৯.৯    = মোটা হওয়ার দ্বিতীয় স্তর ।</a:t>
            </a:r>
          </a:p>
          <a:p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৪০ – এর উওপরে = অতিরিক্ত মোটাত্ব । 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09800"/>
            <a:ext cx="115789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20170912_1005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371600" y="-152400"/>
            <a:ext cx="2286000" cy="3657600"/>
          </a:xfrm>
          <a:prstGeom prst="ellipse">
            <a:avLst/>
          </a:prstGeom>
          <a:ln w="9525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533400" y="3124200"/>
            <a:ext cx="5410200" cy="31700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মোঃমিজানুর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চৌধুরী </a:t>
            </a:r>
            <a:endParaRPr lang="bn-IN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সহকারী অধ্যাপক (জীববিজ্ঞান)</a:t>
            </a:r>
          </a:p>
          <a:p>
            <a:pPr algn="ctr"/>
            <a:r>
              <a:rPr lang="bn-IN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 জাকের মঞ্জিল আলীয়া কামিল মাদ্রাসা </a:t>
            </a:r>
          </a:p>
          <a:p>
            <a:pPr algn="ctr"/>
            <a:r>
              <a:rPr lang="bn-IN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 জাকের মঞ্জিল-৭৮২২ </a:t>
            </a:r>
          </a:p>
          <a:p>
            <a:pPr algn="ctr"/>
            <a:r>
              <a:rPr lang="bn-IN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সাদরপুর , ফারিদপুর। </a:t>
            </a:r>
            <a:endParaRPr lang="bn-IN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 ০১৮১৮২৬২৩৮৯   </a:t>
            </a:r>
            <a:endParaRPr lang="bn-IN" sz="1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06290" y="3128031"/>
            <a:ext cx="4023710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/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খাদ্য,পুষ্টি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পরিপাক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60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600" y="762000"/>
            <a:ext cx="285046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7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847" y="533400"/>
            <a:ext cx="3489960" cy="2286000"/>
          </a:xfrm>
          <a:prstGeom prst="ellipse">
            <a:avLst/>
          </a:prstGeom>
          <a:ln w="635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65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" y="381000"/>
            <a:ext cx="11193780" cy="617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MI-Chart-calcul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381000"/>
            <a:ext cx="10896600" cy="609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" y="304800"/>
            <a:ext cx="11094720" cy="624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্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966" y="714583"/>
            <a:ext cx="4724400" cy="2554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96240" y="714584"/>
            <a:ext cx="2971800" cy="25545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 </a:t>
            </a:r>
            <a:endParaRPr lang="en-US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gmuktadir_1290978912_3-Skinny-Arnold-Schwarzenegger--209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" y="4495800"/>
            <a:ext cx="4061460" cy="213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4360" y="5562600"/>
            <a:ext cx="128778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৫ফুট ১০ইঞ্চি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68040" y="4495800"/>
            <a:ext cx="128778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৭৫ কেজি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37042" y="4601363"/>
            <a:ext cx="6042661" cy="193899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লোকটির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 M I 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তাহার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মন্তব্য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3505200" y="1115555"/>
            <a:ext cx="3200400" cy="1752599"/>
          </a:xfrm>
          <a:prstGeom prst="left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০৫ মিনিট 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7559" y="838200"/>
            <a:ext cx="4876800" cy="221599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/>
              <a:t> </a:t>
            </a:r>
            <a:r>
              <a:rPr lang="bn-IN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13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4383" y="4724399"/>
            <a:ext cx="5899949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 M I 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পূর্ণরুপ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4763813"/>
            <a:ext cx="8372475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B M R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4732282"/>
            <a:ext cx="10174035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মেয়েদের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 M R 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সূত্রটি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771405"/>
            <a:ext cx="3486150" cy="23495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Left-Right Arrow 8"/>
          <p:cNvSpPr/>
          <p:nvPr/>
        </p:nvSpPr>
        <p:spPr>
          <a:xfrm>
            <a:off x="5638800" y="1219200"/>
            <a:ext cx="2209800" cy="1524000"/>
          </a:xfrm>
          <a:prstGeom prst="left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1517" y="4447399"/>
            <a:ext cx="10302240" cy="120032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হালকা পরিশ্রমি ব্যক্তির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BMR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১৮০৪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ক্যালরি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প্রতিদিনকার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ক্যালরির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3641" y="4721772"/>
            <a:ext cx="7250318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BMI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নির্নয়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সূত্রটি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07" y="4763813"/>
            <a:ext cx="9608820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 M I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২০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রুপ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7" grpId="0" animBg="1"/>
      <p:bldP spid="7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97391435"/>
              </p:ext>
            </p:extLst>
          </p:nvPr>
        </p:nvGraphicFramePr>
        <p:xfrm>
          <a:off x="297180" y="228600"/>
          <a:ext cx="10302240" cy="304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84960" y="3962400"/>
            <a:ext cx="9212580" cy="212365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জীবনে বি এম আর এবং বি এম আই এর মান জানার প্রয়োজনীয়তার একটি  তালিকা তৈরি করে আনবে । 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6240" y="3962400"/>
            <a:ext cx="1109472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99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99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18034336_618146381713372_740879234824605295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" y="304800"/>
            <a:ext cx="11094720" cy="6324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2480" y="1600200"/>
            <a:ext cx="1109472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99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199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99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99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99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812E-6 -1.11111E-6 L -0.00334 0.3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0" y="457200"/>
            <a:ext cx="4033476" cy="11079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641489" y="1978600"/>
            <a:ext cx="405912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?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41489" y="2949336"/>
            <a:ext cx="481574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আমরা শক্তি পাই কী থেকে ? </a:t>
            </a:r>
            <a:endParaRPr lang="en-US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41489" y="3886200"/>
            <a:ext cx="942597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</a:p>
        </p:txBody>
      </p:sp>
      <p:sp>
        <p:nvSpPr>
          <p:cNvPr id="6" name="Rectangle 5"/>
          <p:cNvSpPr/>
          <p:nvPr/>
        </p:nvSpPr>
        <p:spPr>
          <a:xfrm>
            <a:off x="1640221" y="4800600"/>
            <a:ext cx="806823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পুষ্টি উপাদান থেকে নির্গত শক্তি কোন ধরনের শক্তি ? </a:t>
            </a:r>
            <a:endParaRPr lang="en-US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15039" y="5715000"/>
            <a:ext cx="411202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৫। তাপ শক্তির একক কী ।  </a:t>
            </a:r>
            <a:endParaRPr lang="en-US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31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282311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1010007"/>
            <a:ext cx="5918835" cy="32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perspectiveHeroicExtremeRightFacing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90600" y="4734910"/>
            <a:ext cx="9806940" cy="144655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দুইজন মানূষের প্রতিদিনকার ক্যালরির চাহিদা নির্ণয়ের জন্য আমাদের কিসের মান নির্ণয় করতে হবে ? 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52520">
            <a:off x="200471" y="817002"/>
            <a:ext cx="5151120" cy="33942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011621" y="4618696"/>
            <a:ext cx="9785919" cy="16619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 M R</a:t>
            </a:r>
          </a:p>
          <a:p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Basal Metabolic Rate 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jjad05_1371135123_1-fat-k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85" y="647700"/>
            <a:ext cx="5745480" cy="2552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ContrastingRightFacing"/>
            <a:lightRig rig="threePt" dir="t"/>
          </a:scene3d>
        </p:spPr>
      </p:pic>
      <p:pic>
        <p:nvPicPr>
          <p:cNvPr id="3" name="Picture 2" descr="gmuktadir_1290978912_3-Skinny-Arnold-Schwarzenegger--209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647700"/>
            <a:ext cx="50292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ContrastingLeftFacing"/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>
            <a:off x="1188721" y="4343400"/>
            <a:ext cx="9509760" cy="212365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দুইটির</a:t>
            </a:r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দৈর্ঘের</a:t>
            </a:r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চর্বির</a:t>
            </a:r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পরিমানগত</a:t>
            </a:r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জানার</a:t>
            </a:r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 </a:t>
            </a:r>
            <a:endParaRPr lang="en-US" sz="4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8721" y="4343400"/>
            <a:ext cx="9509760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BMI</a:t>
            </a:r>
          </a:p>
          <a:p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Body Mass Index 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828764"/>
            <a:ext cx="9372600" cy="144655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আলোচ্য বিষয় </a:t>
            </a:r>
            <a:endParaRPr lang="en-US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3352801"/>
            <a:ext cx="7391400" cy="323165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 এম আর</a:t>
            </a:r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 M R </a:t>
            </a:r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IN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bn-IN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 M I 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    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                                </a:t>
            </a:r>
            <a:r>
              <a:rPr lang="b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</a:t>
            </a:r>
            <a:r>
              <a:rPr lang="b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</a:t>
            </a:r>
            <a:r>
              <a:rPr lang="b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697578" y="299095"/>
            <a:ext cx="10820400" cy="834469"/>
          </a:xfrm>
          <a:prstGeom prst="flowChartInputOutpu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Sort 6"/>
          <p:cNvSpPr/>
          <p:nvPr/>
        </p:nvSpPr>
        <p:spPr>
          <a:xfrm>
            <a:off x="381000" y="0"/>
            <a:ext cx="685800" cy="6553197"/>
          </a:xfrm>
          <a:prstGeom prst="flowChartSor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Sort 7"/>
          <p:cNvSpPr/>
          <p:nvPr/>
        </p:nvSpPr>
        <p:spPr>
          <a:xfrm>
            <a:off x="11118631" y="299095"/>
            <a:ext cx="685800" cy="6558905"/>
          </a:xfrm>
          <a:prstGeom prst="flowChartSor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ata 9"/>
          <p:cNvSpPr/>
          <p:nvPr/>
        </p:nvSpPr>
        <p:spPr>
          <a:xfrm>
            <a:off x="701519" y="6095999"/>
            <a:ext cx="10820400" cy="457199"/>
          </a:xfrm>
          <a:prstGeom prst="flowChartInputOutp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55628" y="228600"/>
            <a:ext cx="322716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81574" y="1295400"/>
            <a:ext cx="3134191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IN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endParaRPr lang="en-US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47800" y="2317531"/>
            <a:ext cx="8991600" cy="35394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B M R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B M I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রুপ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২। B M R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B M I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৩। B M R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B M I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৪। B M R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এর মান থেকে নির্দিষ্ট ছক ব্যবহার করে যে কোন ব্যক্তির প্রতিদিনকার প্রয়োজনীয় ক্যালরির পরিমান নির্ণয় করতে পারব।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৫।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B M I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এর মান নির্দেশিকা থেকে সঠিক পুষ্টি গ্রহন ও ব্যায়ামের মাধ্যমে ওজন স্বাস্থ্যসম্মত মানে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রাখতে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পারব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03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salmetabolicr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" y="304800"/>
            <a:ext cx="11094720" cy="632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10363200" cy="76944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B M R ( Basal  Metabolic  Rate ) 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600200"/>
            <a:ext cx="10363200" cy="144655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বিশ্রামরত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মানবশরীরে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505201"/>
            <a:ext cx="10500360" cy="212365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বি এম আর এর মান ব্যবহার করে নির্দিষ্ট ছক  থেকে আমরা প্রতিদিন কত ক্যালরি খাদ্য  গ্রহন করে ওজন ঠিক রাখতে পারব তা নির্ণয় করতে পারব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915</Words>
  <Application>Microsoft Office PowerPoint</Application>
  <PresentationFormat>Custom</PresentationFormat>
  <Paragraphs>107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MIZAN</dc:creator>
  <cp:lastModifiedBy>MIZAN</cp:lastModifiedBy>
  <cp:revision>254</cp:revision>
  <dcterms:created xsi:type="dcterms:W3CDTF">2017-10-04T04:28:41Z</dcterms:created>
  <dcterms:modified xsi:type="dcterms:W3CDTF">2020-11-21T14:53:10Z</dcterms:modified>
</cp:coreProperties>
</file>