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356" r:id="rId2"/>
    <p:sldMasterId id="2147484383" r:id="rId3"/>
    <p:sldMasterId id="2147484407" r:id="rId4"/>
    <p:sldMasterId id="2147484539" r:id="rId5"/>
    <p:sldMasterId id="2147484551" r:id="rId6"/>
    <p:sldMasterId id="2147484683" r:id="rId7"/>
  </p:sldMasterIdLst>
  <p:notesMasterIdLst>
    <p:notesMasterId r:id="rId27"/>
  </p:notesMasterIdLst>
  <p:handoutMasterIdLst>
    <p:handoutMasterId r:id="rId28"/>
  </p:handoutMasterIdLst>
  <p:sldIdLst>
    <p:sldId id="405" r:id="rId8"/>
    <p:sldId id="257" r:id="rId9"/>
    <p:sldId id="349" r:id="rId10"/>
    <p:sldId id="350" r:id="rId11"/>
    <p:sldId id="395" r:id="rId12"/>
    <p:sldId id="362" r:id="rId13"/>
    <p:sldId id="380" r:id="rId14"/>
    <p:sldId id="397" r:id="rId15"/>
    <p:sldId id="411" r:id="rId16"/>
    <p:sldId id="399" r:id="rId17"/>
    <p:sldId id="400" r:id="rId18"/>
    <p:sldId id="401" r:id="rId19"/>
    <p:sldId id="402" r:id="rId20"/>
    <p:sldId id="403" r:id="rId21"/>
    <p:sldId id="371" r:id="rId22"/>
    <p:sldId id="372" r:id="rId23"/>
    <p:sldId id="412" r:id="rId24"/>
    <p:sldId id="391" r:id="rId25"/>
    <p:sldId id="409" r:id="rId2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3FA621B-D29B-4AE3-851A-099E2097E926}">
          <p14:sldIdLst>
            <p14:sldId id="405"/>
            <p14:sldId id="257"/>
            <p14:sldId id="349"/>
            <p14:sldId id="350"/>
            <p14:sldId id="395"/>
            <p14:sldId id="362"/>
            <p14:sldId id="380"/>
            <p14:sldId id="397"/>
            <p14:sldId id="411"/>
            <p14:sldId id="399"/>
            <p14:sldId id="400"/>
            <p14:sldId id="401"/>
            <p14:sldId id="402"/>
            <p14:sldId id="403"/>
            <p14:sldId id="371"/>
            <p14:sldId id="372"/>
            <p14:sldId id="412"/>
            <p14:sldId id="391"/>
            <p14:sldId id="4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33"/>
    <a:srgbClr val="811D59"/>
    <a:srgbClr val="731365"/>
    <a:srgbClr val="993366"/>
    <a:srgbClr val="FFD757"/>
    <a:srgbClr val="2C451B"/>
    <a:srgbClr val="820000"/>
    <a:srgbClr val="273C18"/>
    <a:srgbClr val="FFCA2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75F0F2-85CB-48F4-B1A2-11D0156AB0A7}" type="datetimeFigureOut">
              <a:rPr lang="en-US"/>
              <a:pPr>
                <a:defRPr/>
              </a:pPr>
              <a:t>22-Nov-20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5161E7-8813-4465-8E91-8464C46111A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0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45BA04-772C-480A-A8DA-5A1D0B57525B}" type="datetimeFigureOut">
              <a:rPr lang="en-US"/>
              <a:pPr>
                <a:defRPr/>
              </a:pPr>
              <a:t>22-Nov-20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5759A-0B3A-4817-A061-F4034A1B61E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5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3" y="1752600"/>
            <a:ext cx="6858003" cy="1828800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6858003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36868415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3"/>
          <p:cNvGrpSpPr>
            <a:grpSpLocks noChangeAspect="1"/>
          </p:cNvGrpSpPr>
          <p:nvPr/>
        </p:nvGrpSpPr>
        <p:grpSpPr>
          <a:xfrm rot="16200000" flipV="1">
            <a:off x="274315" y="1102432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8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9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0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1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2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3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4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5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6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7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grpSp>
        <p:nvGrpSpPr>
          <p:cNvPr id="19" name="Group 97"/>
          <p:cNvGrpSpPr/>
          <p:nvPr/>
        </p:nvGrpSpPr>
        <p:grpSpPr>
          <a:xfrm>
            <a:off x="5322524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grpSp>
        <p:nvGrpSpPr>
          <p:cNvPr id="32" name="Group 111"/>
          <p:cNvGrpSpPr/>
          <p:nvPr/>
        </p:nvGrpSpPr>
        <p:grpSpPr>
          <a:xfrm>
            <a:off x="5322524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900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900" y="36465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5" y="2049149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Date Placeholder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B6D31-BC2F-4281-B9E7-A7D6C9533D52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22-Nov-20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46" name="Footer Placeholder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47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37431-1F05-4D8B-A45C-98858C2A5269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5932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5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779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0150C-8BCB-4958-A2D7-C0CD75CDDC92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22-Nov-20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8F0D-ABF7-4CC8-A0F3-43AEF9AAEC55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3556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95323" y="781050"/>
            <a:ext cx="6434137" cy="5054600"/>
            <a:chOff x="5162444" y="781398"/>
            <a:chExt cx="6433398" cy="5053665"/>
          </a:xfrm>
        </p:grpSpPr>
        <p:sp>
          <p:nvSpPr>
            <p:cNvPr id="6" name="Freeform 42"/>
            <p:cNvSpPr>
              <a:spLocks/>
            </p:cNvSpPr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7" name="Freeform 43"/>
            <p:cNvSpPr>
              <a:spLocks/>
            </p:cNvSpPr>
            <p:nvPr/>
          </p:nvSpPr>
          <p:spPr bwMode="auto">
            <a:xfrm rot="16200000" flipV="1">
              <a:off x="9565004" y="3299501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5814831" y="859172"/>
              <a:ext cx="5128624" cy="4880659"/>
              <a:chOff x="7856936" y="859172"/>
              <a:chExt cx="3086477" cy="4880659"/>
            </a:xfrm>
          </p:grpSpPr>
          <p:sp>
            <p:nvSpPr>
              <p:cNvPr id="17" name="Freeform 41"/>
              <p:cNvSpPr>
                <a:spLocks/>
              </p:cNvSpPr>
              <p:nvPr/>
            </p:nvSpPr>
            <p:spPr bwMode="auto">
              <a:xfrm rot="16200000" flipV="1">
                <a:off x="9392238" y="4188656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srgbClr val="9A5315"/>
                  </a:solidFill>
                  <a:latin typeface="Segoe Print"/>
                </a:endParaRPr>
              </a:p>
            </p:txBody>
          </p:sp>
          <p:sp>
            <p:nvSpPr>
              <p:cNvPr id="18" name="Freeform 44"/>
              <p:cNvSpPr>
                <a:spLocks/>
              </p:cNvSpPr>
              <p:nvPr/>
            </p:nvSpPr>
            <p:spPr bwMode="auto">
              <a:xfrm rot="16200000" flipV="1">
                <a:off x="9367556" y="-651448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srgbClr val="9A5315"/>
                  </a:solidFill>
                  <a:latin typeface="Segoe Print"/>
                </a:endParaRPr>
              </a:p>
            </p:txBody>
          </p:sp>
        </p:grpSp>
        <p:sp>
          <p:nvSpPr>
            <p:cNvPr id="9" name="Freeform 45"/>
            <p:cNvSpPr>
              <a:spLocks noEditPoints="1"/>
            </p:cNvSpPr>
            <p:nvPr/>
          </p:nvSpPr>
          <p:spPr bwMode="auto">
            <a:xfrm rot="16200000" flipV="1">
              <a:off x="5185477" y="5323170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0" name="Freeform 46"/>
            <p:cNvSpPr>
              <a:spLocks noEditPoints="1"/>
            </p:cNvSpPr>
            <p:nvPr/>
          </p:nvSpPr>
          <p:spPr bwMode="auto">
            <a:xfrm rot="16200000" flipV="1">
              <a:off x="5197382" y="5323965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1" name="Freeform 47"/>
            <p:cNvSpPr>
              <a:spLocks noEditPoints="1"/>
            </p:cNvSpPr>
            <p:nvPr/>
          </p:nvSpPr>
          <p:spPr bwMode="auto">
            <a:xfrm rot="16200000" flipV="1">
              <a:off x="11077601" y="5321583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2" name="Freeform 48"/>
            <p:cNvSpPr>
              <a:spLocks noEditPoints="1"/>
            </p:cNvSpPr>
            <p:nvPr/>
          </p:nvSpPr>
          <p:spPr bwMode="auto">
            <a:xfrm rot="16200000" flipV="1">
              <a:off x="11092679" y="5320789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3" name="Freeform 49"/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4" name="Freeform 50"/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5" name="Freeform 51"/>
            <p:cNvSpPr>
              <a:spLocks noEditPoints="1"/>
            </p:cNvSpPr>
            <p:nvPr/>
          </p:nvSpPr>
          <p:spPr bwMode="auto">
            <a:xfrm rot="16200000" flipV="1">
              <a:off x="5232300" y="721066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6" name="Freeform 52"/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777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BE1C9-C605-4373-AC6A-2C9B7A3C57BE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22-Nov-20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DFD13-CC03-4556-9441-4B7746E35A83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2904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71B74-C807-4802-A1F2-3B278A7D2175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22-Nov-20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BC323-7A51-4FCA-A44F-802E72E1628D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52030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9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370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D3886-CEA1-4510-9A48-E6A27F5EBE7E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22-Nov-20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76781-04A8-4681-BE1B-78A1458F94AC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95517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52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966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91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94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0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C3B73-0985-4CD2-952A-A186300CFF3E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22-Nov-20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8F853-9E77-4D13-B634-73877FD37CB3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74555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643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31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91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32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92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3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3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36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1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6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6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8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05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25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3" cy="18288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09" y="3733800"/>
            <a:ext cx="6858003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4565300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88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86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948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688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72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142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2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2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19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3739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8720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642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5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370" y="1825625"/>
            <a:ext cx="4951415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743C9-6CEE-42F5-868A-8D58A5C8328D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22-Nov-20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0C92A-2573-4E5A-8E37-DB8D14A4E6CA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47765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8268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5151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4595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3438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9152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8232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1112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1482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0955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358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331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331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FBC4C-028E-443C-9748-A385E275F281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22-Nov-20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803FC-1D3F-47F1-9120-65F02EE8B68C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55785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8925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1013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7603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8880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6075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7212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298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3478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5270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BA19E-ABB4-4A9F-970D-4771F1FEB87C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22-Nov-20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3CE2E-92CC-42FE-AB02-9DB7BB85FD7F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50628"/>
      </p:ext>
    </p:extLst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E1441-0C5B-42CA-AAD0-C8A4A8EA2CD6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22-Nov-20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9F3B-E70B-4199-9315-375D7BB2CDCC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9595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/>
          <p:cNvGrpSpPr/>
          <p:nvPr/>
        </p:nvGrpSpPr>
        <p:grpSpPr>
          <a:xfrm>
            <a:off x="574433" y="724875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8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9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0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1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2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3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4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5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6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7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grpSp>
        <p:nvGrpSpPr>
          <p:cNvPr id="19" name="Group 21"/>
          <p:cNvGrpSpPr/>
          <p:nvPr/>
        </p:nvGrpSpPr>
        <p:grpSpPr>
          <a:xfrm>
            <a:off x="6285121" y="724875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9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48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11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Date Placeholder 5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C6293-AE57-4055-A3DE-6209624DA5F9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22-Nov-20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33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34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1F63-3E1A-4982-A96B-E9AE66FEE654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170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grpSp>
        <p:nvGrpSpPr>
          <p:cNvPr id="21" name="Group 51"/>
          <p:cNvGrpSpPr>
            <a:grpSpLocks noChangeAspect="1"/>
          </p:cNvGrpSpPr>
          <p:nvPr/>
        </p:nvGrpSpPr>
        <p:grpSpPr>
          <a:xfrm rot="5400000">
            <a:off x="263071" y="1127988"/>
            <a:ext cx="4114800" cy="3381615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4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5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6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7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8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9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0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1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2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3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grpSp>
        <p:nvGrpSpPr>
          <p:cNvPr id="34" name="Group 64"/>
          <p:cNvGrpSpPr>
            <a:grpSpLocks noChangeAspect="1"/>
          </p:cNvGrpSpPr>
          <p:nvPr/>
        </p:nvGrpSpPr>
        <p:grpSpPr>
          <a:xfrm rot="5400000">
            <a:off x="7803905" y="1127866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e Placeholder 5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43D8-1E4F-4CAD-AD65-F29D98A1DA51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22-Nov-20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48" name="Footer Placeholder 6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49" name="Slide Number Placeholder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E6329-4B1E-4B50-8190-0E5B518C1C7D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2872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65213" y="304800"/>
            <a:ext cx="10058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5213" y="1752600"/>
            <a:ext cx="10058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909D40-C4F7-4DA1-AF4D-524A17B3F4BF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22-Nov-20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06D0CF-27AA-461B-9831-FAB60094D827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0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68" r:id="rId12"/>
    <p:sldLayoutId id="2147484369" r:id="rId13"/>
    <p:sldLayoutId id="2147484370" r:id="rId14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22-Nov-20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37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22-Nov-20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3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62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22-Nov-20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83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541" r:id="rId2"/>
    <p:sldLayoutId id="2147484542" r:id="rId3"/>
    <p:sldLayoutId id="2147484543" r:id="rId4"/>
    <p:sldLayoutId id="2147484544" r:id="rId5"/>
    <p:sldLayoutId id="2147484545" r:id="rId6"/>
    <p:sldLayoutId id="2147484546" r:id="rId7"/>
    <p:sldLayoutId id="2147484547" r:id="rId8"/>
    <p:sldLayoutId id="2147484548" r:id="rId9"/>
    <p:sldLayoutId id="2147484549" r:id="rId10"/>
    <p:sldLayoutId id="2147484550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22-Nov-20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887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B909D40-C4F7-4DA1-AF4D-524A17B3F4BF}" type="datetimeFigureOut">
              <a:rPr lang="en-US" smtClean="0">
                <a:solidFill>
                  <a:srgbClr val="9A5315"/>
                </a:solidFill>
              </a:rPr>
              <a:pPr>
                <a:defRPr/>
              </a:pPr>
              <a:t>22-Nov-20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C06D0CF-27AA-461B-9831-FAB60094D827}" type="slidenum">
              <a:rPr lang="en-US" smtClean="0"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84" r:id="rId1"/>
    <p:sldLayoutId id="2147484685" r:id="rId2"/>
    <p:sldLayoutId id="2147484686" r:id="rId3"/>
    <p:sldLayoutId id="2147484687" r:id="rId4"/>
    <p:sldLayoutId id="2147484688" r:id="rId5"/>
    <p:sldLayoutId id="2147484689" r:id="rId6"/>
    <p:sldLayoutId id="2147484690" r:id="rId7"/>
    <p:sldLayoutId id="2147484691" r:id="rId8"/>
    <p:sldLayoutId id="2147484692" r:id="rId9"/>
    <p:sldLayoutId id="2147484693" r:id="rId10"/>
    <p:sldLayoutId id="214748469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B2256E-FEDF-445F-90D7-34D6D2418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997212-C2C8-4D71-AB94-07963FFA3CC1}"/>
              </a:ext>
            </a:extLst>
          </p:cNvPr>
          <p:cNvSpPr txBox="1"/>
          <p:nvPr/>
        </p:nvSpPr>
        <p:spPr>
          <a:xfrm>
            <a:off x="2332979" y="0"/>
            <a:ext cx="696485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kern="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7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7200" b="1" kern="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kern="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b="1" kern="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925BCF-B884-4016-927A-CC7C898CC207}"/>
              </a:ext>
            </a:extLst>
          </p:cNvPr>
          <p:cNvSpPr txBox="1"/>
          <p:nvPr/>
        </p:nvSpPr>
        <p:spPr>
          <a:xfrm>
            <a:off x="7772399" y="1497229"/>
            <a:ext cx="4599709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n-BD" sz="138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r>
              <a:rPr lang="bn-BD" sz="4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91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27799" y="279110"/>
            <a:ext cx="1051001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 </a:t>
            </a:r>
            <a:r>
              <a:rPr lang="en-US" sz="60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‘বি’ কমপ্লেক্স </a:t>
            </a:r>
            <a:r>
              <a:rPr lang="en-US" sz="60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এর </a:t>
            </a:r>
            <a:r>
              <a:rPr lang="en-US" sz="60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</a:t>
            </a:r>
          </a:p>
        </p:txBody>
      </p:sp>
      <p:sp>
        <p:nvSpPr>
          <p:cNvPr id="5" name="AutoShape 4" descr="Image result for চা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60581"/>
            <a:ext cx="3418898" cy="329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083" y="2162171"/>
            <a:ext cx="2525725" cy="329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D:\FFOutput\Picture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208" y="2084581"/>
            <a:ext cx="2761192" cy="345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079" y="2162170"/>
            <a:ext cx="2591666" cy="337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7975" y="5675760"/>
            <a:ext cx="2530069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ঢেকি ছা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ঁ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 চাল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36916" y="5414150"/>
            <a:ext cx="2557775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সবুজ </a:t>
            </a:r>
          </a:p>
          <a:p>
            <a:pPr algn="ctr"/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শাক-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সবজি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7869" y="5675760"/>
            <a:ext cx="142478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কলিজা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34079" y="5708072"/>
            <a:ext cx="252684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অঙ্কুরিত ছোলা</a:t>
            </a:r>
          </a:p>
        </p:txBody>
      </p:sp>
    </p:spTree>
    <p:extLst>
      <p:ext uri="{BB962C8B-B14F-4D97-AF65-F5344CB8AC3E}">
        <p14:creationId xmlns:p14="http://schemas.microsoft.com/office/powerpoint/2010/main" val="90147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9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345" y="304798"/>
            <a:ext cx="1126374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en-US" sz="60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‘বি’ কমপ্লেক্স </a:t>
            </a:r>
            <a:r>
              <a:rPr lang="en-US" sz="60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অভাবজনিত কারণে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34219"/>
            <a:ext cx="6060724" cy="411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963" y="5726668"/>
            <a:ext cx="543098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ঠোঁটে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জিহ্বায়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62254" y="5554731"/>
            <a:ext cx="57912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অকারণে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খারাপ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হয়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54" y="1206507"/>
            <a:ext cx="5472546" cy="414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497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2" grpId="1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5383" y="39927"/>
            <a:ext cx="717968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 </a:t>
            </a: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‘সি’ 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এর </a:t>
            </a: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</a:t>
            </a:r>
          </a:p>
        </p:txBody>
      </p:sp>
      <p:sp>
        <p:nvSpPr>
          <p:cNvPr id="8" name="AutoShape 2" descr="Image result for লেব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11" y="824805"/>
            <a:ext cx="3491344" cy="2498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 descr="C:\Users\DPE\Downloads\fi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597" y="3969273"/>
            <a:ext cx="3676162" cy="2389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10" y="3969273"/>
            <a:ext cx="3693785" cy="2394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80" y="3866982"/>
            <a:ext cx="4319444" cy="2478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0987" y="3101209"/>
            <a:ext cx="89975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লেবু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4786" y="3192113"/>
            <a:ext cx="222906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বাতাবি লেবু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05226" y="3101210"/>
            <a:ext cx="156455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কামরাঙা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0350" y="6211669"/>
            <a:ext cx="132527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টমেটো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54572" y="6148629"/>
            <a:ext cx="131728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পেয়ারা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34751" y="6211669"/>
            <a:ext cx="156397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আমলকি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54859B-D296-42E2-9AC4-6B48768488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67" y="900546"/>
            <a:ext cx="3042805" cy="1738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AC0152-248C-41AF-9C09-8A22F0F8C7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523" y="942109"/>
            <a:ext cx="3927764" cy="2244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621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2" y="775783"/>
            <a:ext cx="4696691" cy="3141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626225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en-US" sz="40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‘সি’</a:t>
            </a:r>
            <a:r>
              <a:rPr lang="en-US" sz="40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-এর অভাবজনিত কারণে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45" y="2881121"/>
            <a:ext cx="5485795" cy="3658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109" y="4054109"/>
            <a:ext cx="4253345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দাঁতের মাড়ির অসুখ হয়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10688130" y="948385"/>
            <a:ext cx="229985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সর্দিকাশি হয়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9516224" y="4322324"/>
            <a:ext cx="3491345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স্কার্ভি রোগ হয়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1DEB8E-5528-4E9C-8AF1-A6C4D5FDD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669" y="0"/>
            <a:ext cx="4791203" cy="263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1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7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2" grpId="1" animBg="1"/>
      <p:bldP spid="4" grpId="0" animBg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5879" y="152132"/>
            <a:ext cx="1122218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4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</a:t>
            </a:r>
            <a:r>
              <a:rPr lang="bn-BD" sz="4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বইয়ের</a:t>
            </a:r>
            <a:r>
              <a:rPr lang="en-US" sz="4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২৪ </a:t>
            </a:r>
            <a:r>
              <a:rPr lang="en-US" sz="4400" b="1" kern="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পৃষ্ঠায় কি আছে আমরা একটু দেখি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5" y="1163781"/>
            <a:ext cx="11327949" cy="486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8290" y="128001"/>
            <a:ext cx="4124847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bn-BD" sz="7200" b="1" dirty="0">
                <a:ln w="11430"/>
                <a:solidFill>
                  <a:srgbClr val="73136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দলগত কাজ</a:t>
            </a:r>
            <a:endParaRPr lang="en-US" sz="7200" b="1" dirty="0">
              <a:ln w="11430"/>
              <a:solidFill>
                <a:srgbClr val="73136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23795" y="1701069"/>
            <a:ext cx="16073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n-BD" sz="4800" b="1" dirty="0">
                <a:ln w="11430"/>
                <a:solidFill>
                  <a:srgbClr val="9933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endParaRPr lang="en-US" sz="4800" b="1" dirty="0">
              <a:ln w="11430"/>
              <a:solidFill>
                <a:srgbClr val="9933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82902" y="2979183"/>
            <a:ext cx="15482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n-BD" sz="4800" b="1" dirty="0">
                <a:ln w="11430"/>
                <a:solidFill>
                  <a:srgbClr val="304A1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শাপলা</a:t>
            </a:r>
            <a:endParaRPr lang="en-US" sz="4800" b="1" dirty="0">
              <a:ln w="11430"/>
              <a:solidFill>
                <a:srgbClr val="304A1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717849" y="3109100"/>
            <a:ext cx="614517" cy="571162"/>
          </a:xfrm>
          <a:prstGeom prst="rightArrow">
            <a:avLst/>
          </a:prstGeom>
          <a:gradFill>
            <a:gsLst>
              <a:gs pos="63000">
                <a:schemeClr val="accent6">
                  <a:lumMod val="75000"/>
                </a:schemeClr>
              </a:gs>
              <a:gs pos="99000">
                <a:schemeClr val="accent6">
                  <a:lumMod val="60000"/>
                  <a:lumOff val="40000"/>
                </a:schemeClr>
              </a:gs>
              <a:gs pos="98000">
                <a:schemeClr val="accent6">
                  <a:lumMod val="60000"/>
                  <a:lumOff val="40000"/>
                </a:schemeClr>
              </a:gs>
              <a:gs pos="41000">
                <a:schemeClr val="accent6">
                  <a:lumMod val="50000"/>
                </a:schemeClr>
              </a:gs>
              <a:gs pos="99000">
                <a:srgbClr val="660033"/>
              </a:gs>
              <a:gs pos="100000">
                <a:schemeClr val="bg2">
                  <a:lumMod val="75000"/>
                </a:schemeClr>
              </a:gs>
              <a:gs pos="98000">
                <a:srgbClr val="AE1EA7"/>
              </a:gs>
              <a:gs pos="10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717849" y="1843981"/>
            <a:ext cx="614517" cy="546500"/>
          </a:xfrm>
          <a:prstGeom prst="rightArrow">
            <a:avLst/>
          </a:prstGeom>
          <a:gradFill flip="none" rotWithShape="1">
            <a:gsLst>
              <a:gs pos="2000">
                <a:srgbClr val="660033"/>
              </a:gs>
              <a:gs pos="30000">
                <a:srgbClr val="660033"/>
              </a:gs>
              <a:gs pos="99000">
                <a:srgbClr val="660033"/>
              </a:gs>
              <a:gs pos="100000">
                <a:schemeClr val="bg2">
                  <a:lumMod val="75000"/>
                </a:schemeClr>
              </a:gs>
              <a:gs pos="98000">
                <a:srgbClr val="AE1EA7"/>
              </a:gs>
              <a:gs pos="100000">
                <a:schemeClr val="bg1"/>
              </a:gs>
              <a:gs pos="97000">
                <a:srgbClr val="CC00FF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8D177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266" y="4344997"/>
            <a:ext cx="12884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99850" y="1763288"/>
            <a:ext cx="916567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solidFill>
                  <a:srgbClr val="9933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‘কে’ এর উৎস ও অভাবজনিত রোগের নাম লিখ।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622300" y="4474914"/>
            <a:ext cx="614517" cy="571162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62381" y="3056809"/>
            <a:ext cx="894154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as-IN" sz="4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‘বি’ কমপ্লেক্স </a:t>
            </a:r>
            <a:r>
              <a:rPr lang="en-US" sz="4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উৎস ও অভাবজনিত রোগের নাম লিখ।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32366" y="4463688"/>
            <a:ext cx="950333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‘সি’ এর উৎস ও অভাবজনিত রোগের নাম লিখ।</a:t>
            </a:r>
          </a:p>
        </p:txBody>
      </p:sp>
    </p:spTree>
    <p:extLst>
      <p:ext uri="{BB962C8B-B14F-4D97-AF65-F5344CB8AC3E}">
        <p14:creationId xmlns:p14="http://schemas.microsoft.com/office/powerpoint/2010/main" val="302386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  <p:bldP spid="5" grpId="0"/>
      <p:bldP spid="11" grpId="0"/>
      <p:bldP spid="14" grpId="0" animBg="1"/>
      <p:bldP spid="1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9709" y="1408148"/>
            <a:ext cx="831272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4000" b="1" dirty="0">
                <a:ln w="11430"/>
                <a:solidFill>
                  <a:srgbClr val="811D5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খাদ্যের কোন উপাদানটি পরিমানে সামান্য লাগে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8787" y="2539707"/>
            <a:ext cx="738447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4000" b="1" dirty="0">
                <a:ln w="11430"/>
                <a:solidFill>
                  <a:srgbClr val="811D5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ভিটামিন দেহে মওজুদ থাকে না?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4483" y="3968029"/>
            <a:ext cx="71751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4000" b="1" dirty="0">
                <a:ln w="11430"/>
                <a:solidFill>
                  <a:srgbClr val="811D5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 জমাট বাঁধতে সাহায্য করে কোনটি?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9570" y="5328567"/>
            <a:ext cx="71751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4000" b="1" dirty="0">
                <a:ln w="11430"/>
                <a:solidFill>
                  <a:srgbClr val="811D5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সি পাওয়া যায় কোন খাদ্যে?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9309" y="2008909"/>
            <a:ext cx="170410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ক.শর্করা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32909" y="2008909"/>
            <a:ext cx="159327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 আমিষ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16741" y="1991342"/>
            <a:ext cx="163881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ভিটামিন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72400" y="1977488"/>
            <a:ext cx="13300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 স্নেহ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3472" y="3253222"/>
            <a:ext cx="217516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ভিটামিন- 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94593" y="3267077"/>
            <a:ext cx="216130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 ভিটামিন- সি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3360" y="3267077"/>
            <a:ext cx="229759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ভিটামিন- ই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20955" y="3253221"/>
            <a:ext cx="241069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 ভিটামিন- ডি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62759" y="4680656"/>
            <a:ext cx="211468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ভিটামিন-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কে</a:t>
            </a:r>
            <a:endParaRPr lang="as-IN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88433" y="4677218"/>
            <a:ext cx="229759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 ভিটামিন- সি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99495" y="4680656"/>
            <a:ext cx="229759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ভিটামিন- 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23296" y="4680656"/>
            <a:ext cx="241069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ভিটামিন- ডি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42090" y="6010983"/>
            <a:ext cx="156721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কলিজা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13473" y="5990714"/>
            <a:ext cx="2358033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 </a:t>
            </a:r>
            <a:r>
              <a:rPr lang="as-IN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ঢেকি ছা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ঁ</a:t>
            </a:r>
            <a:r>
              <a:rPr lang="as-IN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 চাল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71506" y="6017073"/>
            <a:ext cx="142299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সয়াবিন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08130" y="6017073"/>
            <a:ext cx="170410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 লেবু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81" y="1977488"/>
            <a:ext cx="521393" cy="4779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157" y="6030253"/>
            <a:ext cx="479807" cy="4398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17" y="4646581"/>
            <a:ext cx="485374" cy="44492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32" y="3247594"/>
            <a:ext cx="483699" cy="4433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46384" y="135112"/>
            <a:ext cx="3809168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</p:txBody>
      </p:sp>
    </p:spTree>
    <p:extLst>
      <p:ext uri="{BB962C8B-B14F-4D97-AF65-F5344CB8AC3E}">
        <p14:creationId xmlns:p14="http://schemas.microsoft.com/office/powerpoint/2010/main" val="368754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" grpId="0"/>
      <p:bldP spid="3" grpId="0"/>
      <p:bldP spid="6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0469" y="84709"/>
            <a:ext cx="259937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8000" b="1" cap="all" dirty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rgbClr val="5B9BD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cap="all" dirty="0">
              <a:ln/>
              <a:solidFill>
                <a:srgbClr val="800080"/>
              </a:solidFill>
              <a:effectLst>
                <a:outerShdw blurRad="19685" dist="12700" dir="5400000" algn="tl" rotWithShape="0">
                  <a:srgbClr val="5B9BD5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7772" y="2555910"/>
            <a:ext cx="10719689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মিম বেশ কিছুদিন  দাঁতের মাড়ির  আসুখে ভুগছে। তার বাবা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ডাক্তারের কাছে নিয়ে গেলে ডাক্তার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ভিটামিন সি যুক্ত আমলকি খেতে পরামর্শ দেন। কিন্তু মিম  আমলকি খেতে পারে না।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8472" y="4910784"/>
            <a:ext cx="77446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কোন ভিটামিনের অভাবে এই রোগ হয় ?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8472" y="5658930"/>
            <a:ext cx="601287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 মিমের এখন কি করা উচিত?</a:t>
            </a:r>
          </a:p>
        </p:txBody>
      </p:sp>
    </p:spTree>
    <p:extLst>
      <p:ext uri="{BB962C8B-B14F-4D97-AF65-F5344CB8AC3E}">
        <p14:creationId xmlns:p14="http://schemas.microsoft.com/office/powerpoint/2010/main" val="16193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7599" y="462927"/>
            <a:ext cx="3866764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/>
            <a:r>
              <a:rPr lang="en-US" sz="7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bn-BD" sz="7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কাজ</a:t>
            </a:r>
            <a:endParaRPr lang="en-US" sz="72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617" y="3246343"/>
            <a:ext cx="10771492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5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 কী ? ভিটামিনের উৎস গুলোর একটি তালিকা তৈরি করে আনবে।</a:t>
            </a:r>
            <a:endParaRPr lang="en-US" sz="5400" b="1" dirty="0">
              <a:ln w="11430"/>
              <a:solidFill>
                <a:srgbClr val="6600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231" y="0"/>
            <a:ext cx="6061769" cy="364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5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3059AE-F2BB-4F60-B942-ECF65096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35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744A08-9CCB-4513-BE06-CB8C796778E9}"/>
              </a:ext>
            </a:extLst>
          </p:cNvPr>
          <p:cNvSpPr txBox="1"/>
          <p:nvPr/>
        </p:nvSpPr>
        <p:spPr>
          <a:xfrm>
            <a:off x="3784150" y="0"/>
            <a:ext cx="3903259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15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485039-B35C-4CE2-928F-809C83AB0EAD}"/>
              </a:ext>
            </a:extLst>
          </p:cNvPr>
          <p:cNvSpPr txBox="1"/>
          <p:nvPr/>
        </p:nvSpPr>
        <p:spPr>
          <a:xfrm>
            <a:off x="1510145" y="4437124"/>
            <a:ext cx="5209308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9360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2665079" y="860413"/>
            <a:ext cx="6868086" cy="515015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4351" y="5838037"/>
            <a:ext cx="47897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 Narrow" pitchFamily="34" charset="0"/>
              </a:rPr>
              <a:t>Md. </a:t>
            </a:r>
            <a:r>
              <a:rPr lang="en-US" sz="900" dirty="0" err="1">
                <a:latin typeface="Arial Narrow" pitchFamily="34" charset="0"/>
              </a:rPr>
              <a:t>Magzumi</a:t>
            </a:r>
            <a:r>
              <a:rPr lang="en-US" sz="900" dirty="0">
                <a:latin typeface="Arial Narrow" pitchFamily="34" charset="0"/>
              </a:rPr>
              <a:t>, Assistant Teacher, </a:t>
            </a:r>
            <a:r>
              <a:rPr lang="en-US" sz="900" dirty="0" err="1">
                <a:latin typeface="Arial Narrow" pitchFamily="34" charset="0"/>
              </a:rPr>
              <a:t>Kutubpur</a:t>
            </a:r>
            <a:r>
              <a:rPr lang="en-US" sz="900" dirty="0">
                <a:latin typeface="Arial Narrow" pitchFamily="34" charset="0"/>
              </a:rPr>
              <a:t> Hat govt. Primary School, </a:t>
            </a:r>
            <a:r>
              <a:rPr lang="en-US" sz="900" dirty="0" err="1">
                <a:latin typeface="Arial Narrow" pitchFamily="34" charset="0"/>
              </a:rPr>
              <a:t>Shibchar</a:t>
            </a:r>
            <a:r>
              <a:rPr lang="en-US" sz="900" dirty="0">
                <a:latin typeface="Arial Narrow" pitchFamily="34" charset="0"/>
              </a:rPr>
              <a:t>, </a:t>
            </a:r>
            <a:r>
              <a:rPr lang="en-US" sz="900" dirty="0" err="1">
                <a:latin typeface="Arial Narrow" pitchFamily="34" charset="0"/>
              </a:rPr>
              <a:t>Madaripur</a:t>
            </a:r>
            <a:r>
              <a:rPr lang="en-US" sz="900" dirty="0">
                <a:latin typeface="Arial Narrow" pitchFamily="34" charset="0"/>
              </a:rPr>
              <a:t>.</a:t>
            </a:r>
          </a:p>
        </p:txBody>
      </p:sp>
      <p:sp>
        <p:nvSpPr>
          <p:cNvPr id="7" name="Frame 6"/>
          <p:cNvSpPr/>
          <p:nvPr/>
        </p:nvSpPr>
        <p:spPr>
          <a:xfrm>
            <a:off x="4807696" y="1972505"/>
            <a:ext cx="4558205" cy="3604513"/>
          </a:xfrm>
          <a:prstGeom prst="frame">
            <a:avLst>
              <a:gd name="adj1" fmla="val 7697"/>
            </a:avLst>
          </a:prstGeom>
          <a:pattFill prst="dkUpDiag">
            <a:fgClr>
              <a:srgbClr val="C00000"/>
            </a:fgClr>
            <a:bgClr>
              <a:schemeClr val="bg1"/>
            </a:bgClr>
          </a:patt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‡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gvt</a:t>
            </a:r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gvNRygx</a:t>
            </a:r>
            <a:endParaRPr lang="en-US" sz="4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onkhoMJ" pitchFamily="2" charset="0"/>
              <a:cs typeface="Nikosh" pitchFamily="2" charset="0"/>
            </a:endParaRPr>
          </a:p>
          <a:p>
            <a:pPr algn="ctr"/>
            <a:r>
              <a:rPr lang="en-US" sz="33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mnKvwi</a:t>
            </a:r>
            <a:r>
              <a:rPr lang="en-US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 </a:t>
            </a:r>
            <a:r>
              <a:rPr lang="en-US" sz="33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wkÿK</a:t>
            </a:r>
            <a:endParaRPr lang="en-US" sz="3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onkhoMJ" pitchFamily="2" charset="0"/>
              <a:cs typeface="Nikosh" pitchFamily="2" charset="0"/>
            </a:endParaRPr>
          </a:p>
          <a:p>
            <a:pPr algn="ctr"/>
            <a:r>
              <a:rPr lang="en-US" sz="33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KzZzecyi</a:t>
            </a:r>
            <a:r>
              <a:rPr lang="en-US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 </a:t>
            </a:r>
            <a:r>
              <a:rPr lang="en-US" sz="33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nvU</a:t>
            </a:r>
            <a:r>
              <a:rPr lang="en-US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 </a:t>
            </a:r>
            <a:r>
              <a:rPr lang="en-US" sz="33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miKvwi</a:t>
            </a:r>
            <a:r>
              <a:rPr lang="en-US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 </a:t>
            </a:r>
            <a:r>
              <a:rPr lang="en-US" sz="33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cÖ.we</a:t>
            </a:r>
            <a:endParaRPr lang="en-US" sz="3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onkhoMJ" pitchFamily="2" charset="0"/>
              <a:cs typeface="Nikosh" pitchFamily="2" charset="0"/>
            </a:endParaRPr>
          </a:p>
          <a:p>
            <a:pPr algn="ctr"/>
            <a:r>
              <a:rPr lang="en-US" sz="33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wkePi</a:t>
            </a:r>
            <a:r>
              <a:rPr lang="en-US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, </a:t>
            </a:r>
            <a:r>
              <a:rPr lang="en-US" sz="33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gv`vixcyi</a:t>
            </a:r>
            <a:r>
              <a:rPr lang="en-US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|</a:t>
            </a:r>
          </a:p>
          <a:p>
            <a:pPr algn="ctr"/>
            <a:r>
              <a:rPr lang="en-US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‡</a:t>
            </a:r>
            <a:r>
              <a:rPr lang="en-US" sz="33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gvevBjt</a:t>
            </a:r>
            <a:r>
              <a:rPr lang="en-US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 01720647519</a:t>
            </a:r>
          </a:p>
          <a:p>
            <a:pPr algn="ctr"/>
            <a:r>
              <a:rPr lang="en-US" sz="21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B‡gBjt</a:t>
            </a:r>
            <a:r>
              <a:rPr lang="en-US" sz="2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</a:t>
            </a:r>
            <a:r>
              <a:rPr lang="en-US" sz="21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magzumi</a:t>
            </a:r>
            <a:r>
              <a:rPr lang="bn-IN" sz="2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1985</a:t>
            </a:r>
            <a:r>
              <a:rPr lang="en-US" sz="2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@gmail.com</a:t>
            </a:r>
          </a:p>
        </p:txBody>
      </p:sp>
      <p:sp>
        <p:nvSpPr>
          <p:cNvPr id="8" name="Down Arrow Callout 7"/>
          <p:cNvSpPr/>
          <p:nvPr/>
        </p:nvSpPr>
        <p:spPr>
          <a:xfrm>
            <a:off x="5357235" y="1085852"/>
            <a:ext cx="3200400" cy="886654"/>
          </a:xfrm>
          <a:prstGeom prst="downArrowCallout">
            <a:avLst>
              <a:gd name="adj1" fmla="val 34546"/>
              <a:gd name="adj2" fmla="val 38013"/>
              <a:gd name="adj3" fmla="val 15469"/>
              <a:gd name="adj4" fmla="val 7840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</a:rPr>
              <a:t>wkÿK</a:t>
            </a:r>
            <a:r>
              <a:rPr lang="en-US" sz="4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</a:rPr>
              <a:t> </a:t>
            </a:r>
            <a:r>
              <a:rPr lang="en-US" sz="4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</a:rPr>
              <a:t>cwiwPwZ</a:t>
            </a:r>
            <a:endParaRPr lang="en-US" sz="4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onkhoMJ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1" y="2000250"/>
            <a:ext cx="1883627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40463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07152" y="88758"/>
            <a:ext cx="4130787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পরিচিতি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5491" y="1455566"/>
            <a:ext cx="5721928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শ্রেণি-চতুর্থ</a:t>
            </a:r>
          </a:p>
          <a:p>
            <a:pPr algn="ctr"/>
            <a:r>
              <a:rPr lang="en-US" sz="5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বিষয়-প্রাথমিক বিজ্ঞান</a:t>
            </a:r>
          </a:p>
          <a:p>
            <a:pPr algn="ctr"/>
            <a:r>
              <a:rPr lang="en-US" sz="5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অধ্যায়: ৪(খাদ্য)</a:t>
            </a:r>
          </a:p>
          <a:p>
            <a:pPr algn="ctr"/>
            <a:r>
              <a:rPr lang="en-US" sz="5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পাঠ-ভিটামিন (</a:t>
            </a:r>
            <a:r>
              <a:rPr lang="bn-BD" sz="5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কে,বি, সি</a:t>
            </a:r>
            <a:r>
              <a:rPr lang="en-US" sz="5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17" y="0"/>
            <a:ext cx="1860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7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PE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4726"/>
            <a:ext cx="3871648" cy="2159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26822" y="0"/>
            <a:ext cx="832591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এগুলোকে আমরা কী বলতে পারি?</a:t>
            </a:r>
          </a:p>
        </p:txBody>
      </p:sp>
      <p:pic>
        <p:nvPicPr>
          <p:cNvPr id="2050" name="Picture 2" descr="D:\FFOutput\Pictur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207" y="3118917"/>
            <a:ext cx="3816072" cy="2313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FFOutput\Picture2~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492" y="851045"/>
            <a:ext cx="3908238" cy="2203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D1C54E-7CA5-4C0A-A7B1-767C68FAD4A9}"/>
              </a:ext>
            </a:extLst>
          </p:cNvPr>
          <p:cNvSpPr txBox="1"/>
          <p:nvPr/>
        </p:nvSpPr>
        <p:spPr>
          <a:xfrm>
            <a:off x="1638896" y="5620664"/>
            <a:ext cx="591183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ভিটামিনযুক্ত</a:t>
            </a:r>
            <a:r>
              <a:rPr lang="en-US" sz="4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বিভিন্ন খাদ্যদ্রব্য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32B75C-3C8F-4EE5-A908-37F77CC2E7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2" y="3211223"/>
            <a:ext cx="2498581" cy="2486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29D69D-2C35-4B22-B45C-FE6D231ACB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745" y="3256113"/>
            <a:ext cx="3606273" cy="2020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D17BCD-F069-4A80-B63F-33E9283468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63" y="495299"/>
            <a:ext cx="3349337" cy="286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1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836" y="500757"/>
            <a:ext cx="4439454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/>
                <a:solidFill>
                  <a:srgbClr val="2C451B"/>
                </a:solidFill>
                <a:latin typeface="NikoshBAN" pitchFamily="2" charset="0"/>
                <a:cs typeface="NikoshBAN" pitchFamily="2" charset="0"/>
              </a:rPr>
              <a:t>আজ আমরা জানবো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4982" y="279183"/>
            <a:ext cx="5126182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(কে,বি, সি)</a:t>
            </a:r>
          </a:p>
        </p:txBody>
      </p:sp>
    </p:spTree>
    <p:extLst>
      <p:ext uri="{BB962C8B-B14F-4D97-AF65-F5344CB8AC3E}">
        <p14:creationId xmlns:p14="http://schemas.microsoft.com/office/powerpoint/2010/main" val="372495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0255" y="146483"/>
            <a:ext cx="252232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400" b="1" kern="0" dirty="0">
              <a:ln/>
              <a:solidFill>
                <a:schemeClr val="tx1">
                  <a:lumMod val="95000"/>
                  <a:lumOff val="5000"/>
                </a:schemeClr>
              </a:solidFill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02075" y="1719479"/>
            <a:ext cx="11265235" cy="2338056"/>
            <a:chOff x="760511" y="1733334"/>
            <a:chExt cx="11265235" cy="2338056"/>
          </a:xfrm>
        </p:grpSpPr>
        <p:sp>
          <p:nvSpPr>
            <p:cNvPr id="14" name="TextBox 13"/>
            <p:cNvSpPr txBox="1"/>
            <p:nvPr/>
          </p:nvSpPr>
          <p:spPr>
            <a:xfrm>
              <a:off x="760511" y="1733334"/>
              <a:ext cx="95611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৮.১.১ বিভিন্ন ধরনের ভিটামিন সম্পর্কে বলতে পারবে।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2781" y="2535372"/>
              <a:ext cx="8472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৮.১.২ ভিটামিনের উৎস সম্পর্কে বলতে পারবে।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44382" y="3486615"/>
              <a:ext cx="11181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৮.১.৩ ভিটামিনের কাজ, অভাবজনিত বিভিন্ন রোগের </a:t>
              </a:r>
              <a:r>
                <a:rPr lang="en-US" sz="32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bn-IN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330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44692" y="2978728"/>
            <a:ext cx="4177146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 সুস্থ ও সবল রাখার জন্য আমরা খাবার খাই।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005BA5-722F-4C6D-BA33-ABFE42AC5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7418"/>
            <a:ext cx="7557585" cy="60405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204F11-25DB-431B-BA76-4E0B21A6F99D}"/>
              </a:ext>
            </a:extLst>
          </p:cNvPr>
          <p:cNvSpPr/>
          <p:nvPr/>
        </p:nvSpPr>
        <p:spPr>
          <a:xfrm>
            <a:off x="0" y="5934670"/>
            <a:ext cx="1219200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নিয়মিত </a:t>
            </a: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ভিটামিনযুক্ত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খাবার না খেলে শরীর দুর্বল হয়।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632EB6-F0ED-4264-AAE8-D78E426215B9}"/>
              </a:ext>
            </a:extLst>
          </p:cNvPr>
          <p:cNvSpPr txBox="1"/>
          <p:nvPr/>
        </p:nvSpPr>
        <p:spPr>
          <a:xfrm>
            <a:off x="0" y="0"/>
            <a:ext cx="923405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ভিটামিনযুক্ত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541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4128" y="312738"/>
            <a:ext cx="705196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 </a:t>
            </a:r>
            <a:r>
              <a:rPr lang="en-US" sz="60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‘কে’ </a:t>
            </a:r>
            <a:r>
              <a:rPr lang="en-US" sz="60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এর </a:t>
            </a:r>
            <a:r>
              <a:rPr lang="en-US" sz="60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</a:t>
            </a:r>
          </a:p>
        </p:txBody>
      </p:sp>
      <p:sp>
        <p:nvSpPr>
          <p:cNvPr id="3" name="AutoShape 5" descr="Image result for e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Image result for eg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1" descr="Image result for eg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Image result for টমেট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5" descr="D:\FFOutput\Picture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13527"/>
            <a:ext cx="2801937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65" y="2059564"/>
            <a:ext cx="3367953" cy="299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 descr="D:\FFOutput\Picture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076" y="2059564"/>
            <a:ext cx="2325687" cy="305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673" y="2048092"/>
            <a:ext cx="2557567" cy="306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5195" y="5343297"/>
            <a:ext cx="258231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পালং শাক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4828" y="5343297"/>
            <a:ext cx="204548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টমেটো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1437" y="5274389"/>
            <a:ext cx="217332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বাঁধাকপি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79447" y="5288061"/>
            <a:ext cx="194013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সয়াবিন</a:t>
            </a:r>
          </a:p>
        </p:txBody>
      </p:sp>
    </p:spTree>
    <p:extLst>
      <p:ext uri="{BB962C8B-B14F-4D97-AF65-F5344CB8AC3E}">
        <p14:creationId xmlns:p14="http://schemas.microsoft.com/office/powerpoint/2010/main" val="23045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0" y="807892"/>
            <a:ext cx="4151394" cy="32808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0745" y="0"/>
            <a:ext cx="906223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en-US" sz="6000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6000" u="sng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6000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’-</a:t>
            </a:r>
            <a:r>
              <a:rPr lang="en-US" sz="6000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অভাবজনিত কারণে</a:t>
            </a:r>
          </a:p>
        </p:txBody>
      </p:sp>
      <p:sp>
        <p:nvSpPr>
          <p:cNvPr id="2" name="Right Arrow 1"/>
          <p:cNvSpPr/>
          <p:nvPr/>
        </p:nvSpPr>
        <p:spPr>
          <a:xfrm>
            <a:off x="5823491" y="3572011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53745" y="2937164"/>
            <a:ext cx="405938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 জমাট বাঁধার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কমে</a:t>
            </a:r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F9767A-E5BC-453C-A6B7-B5F02F406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55" y="4074273"/>
            <a:ext cx="4688382" cy="27837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95184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4" grpId="0" animBg="1"/>
    </p:bld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3431377(1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TS103431377(1)</Template>
  <TotalTime>0</TotalTime>
  <Words>444</Words>
  <Application>Microsoft Office PowerPoint</Application>
  <PresentationFormat>Widescreen</PresentationFormat>
  <Paragraphs>90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Arial</vt:lpstr>
      <vt:lpstr>Arial Narrow</vt:lpstr>
      <vt:lpstr>Calibri</vt:lpstr>
      <vt:lpstr>Calibri Light</vt:lpstr>
      <vt:lpstr>Consolas</vt:lpstr>
      <vt:lpstr>Corbel</vt:lpstr>
      <vt:lpstr>Kalpurush</vt:lpstr>
      <vt:lpstr>NikoshBAN</vt:lpstr>
      <vt:lpstr>Segoe Print</vt:lpstr>
      <vt:lpstr>SonkhoMJ</vt:lpstr>
      <vt:lpstr>Wingdings</vt:lpstr>
      <vt:lpstr>Wingdings 2</vt:lpstr>
      <vt:lpstr>Wingdings 3</vt:lpstr>
      <vt:lpstr>TS103431377(1)</vt:lpstr>
      <vt:lpstr>1_Office Theme</vt:lpstr>
      <vt:lpstr>3_Office Theme</vt:lpstr>
      <vt:lpstr>6_Office Theme</vt:lpstr>
      <vt:lpstr>7_Office Theme</vt:lpstr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2014-04-16T04:04:54Z</dcterms:created>
  <dcterms:modified xsi:type="dcterms:W3CDTF">2020-11-22T14:40:15Z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