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0" r:id="rId12"/>
    <p:sldId id="271" r:id="rId13"/>
    <p:sldId id="267" r:id="rId14"/>
    <p:sldId id="268" r:id="rId15"/>
    <p:sldId id="284" r:id="rId16"/>
    <p:sldId id="285" r:id="rId17"/>
    <p:sldId id="269" r:id="rId18"/>
    <p:sldId id="273" r:id="rId19"/>
    <p:sldId id="272" r:id="rId20"/>
    <p:sldId id="274" r:id="rId21"/>
    <p:sldId id="275" r:id="rId22"/>
    <p:sldId id="276" r:id="rId23"/>
    <p:sldId id="280" r:id="rId24"/>
    <p:sldId id="277" r:id="rId25"/>
    <p:sldId id="278" r:id="rId26"/>
    <p:sldId id="279" r:id="rId27"/>
    <p:sldId id="281" r:id="rId28"/>
    <p:sldId id="282" r:id="rId29"/>
    <p:sldId id="283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09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10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>
        <p:scale>
          <a:sx n="80" d="100"/>
          <a:sy n="80" d="100"/>
        </p:scale>
        <p:origin x="-139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8191B-D85D-4CB8-B773-8DF8C249B318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F65-22B0-4F6E-A064-AB82786E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4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a 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2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of the teacher &amp; class as well as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A757-C68A-4862-8E81-FFF3ADCA70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51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 show actual meaning of Tag (Tag means to add something with other thing).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75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448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4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F1C3-2598-4F6F-95A4-2D5A266FB2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6" b="7662"/>
          <a:stretch/>
        </p:blipFill>
        <p:spPr>
          <a:xfrm>
            <a:off x="228600" y="268941"/>
            <a:ext cx="8686800" cy="63201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433249">
            <a:off x="1637193" y="3888874"/>
            <a:ext cx="7412344" cy="1245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prstTxWarp prst="textWave1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Welcome dear students.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6800" y="403412"/>
            <a:ext cx="2387600" cy="21314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8870826">
            <a:off x="1558768" y="4536123"/>
            <a:ext cx="6561471" cy="47215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dirty="0" smtClean="0"/>
              <a:t>Welcome dear students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025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54002"/>
            <a:ext cx="5410200" cy="760398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Right Tag Operator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81000" y="76200"/>
            <a:ext cx="8229600" cy="1676400"/>
          </a:xfrm>
          <a:prstGeom prst="downArrowCallou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65" tIns="34033" rIns="68065" bIns="34033"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5284" y="76200"/>
            <a:ext cx="939881" cy="944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94" y="46426"/>
            <a:ext cx="939881" cy="944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0" y="1828800"/>
            <a:ext cx="6156060" cy="4243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6096000"/>
            <a:ext cx="8229600" cy="584775"/>
          </a:xfrm>
          <a:prstGeom prst="rect">
            <a:avLst/>
          </a:prstGeom>
          <a:noFill/>
          <a:ln w="76200" cap="sq" cmpd="dbl">
            <a:solidFill>
              <a:srgbClr val="FFFF00"/>
            </a:solidFill>
            <a:miter lim="800000"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3200" b="1" spc="-100" dirty="0" smtClean="0">
                <a:latin typeface="Book Antiqua" pitchFamily="18" charset="0"/>
              </a:rPr>
              <a:t>This is a nice pen, isn’t it?</a:t>
            </a:r>
            <a:endParaRPr lang="en-US" sz="3200" b="1" spc="-100" dirty="0">
              <a:latin typeface="Book Antiqua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6019800"/>
            <a:ext cx="1600200" cy="6609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620000" y="6019800"/>
            <a:ext cx="914400" cy="6609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4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54002"/>
            <a:ext cx="5410200" cy="760398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Some important Figures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76200" y="0"/>
            <a:ext cx="8229600" cy="1295400"/>
          </a:xfrm>
          <a:prstGeom prst="downArrowCallou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65" tIns="34033" rIns="68065" bIns="34033"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5284" y="76200"/>
            <a:ext cx="939881" cy="944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94" y="46426"/>
            <a:ext cx="939881" cy="94417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413637"/>
              </p:ext>
            </p:extLst>
          </p:nvPr>
        </p:nvGraphicFramePr>
        <p:xfrm>
          <a:off x="76200" y="1349375"/>
          <a:ext cx="89916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247900"/>
                <a:gridCol w="2247900"/>
                <a:gridCol w="22479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/>
                        </a:rPr>
                        <a:t>Base</a:t>
                      </a:r>
                      <a:endParaRPr lang="en-US" sz="11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/>
                        </a:rPr>
                        <a:t>Contracted figure </a:t>
                      </a:r>
                      <a:endParaRPr lang="en-US" sz="1100" b="1" kern="0" dirty="0">
                        <a:effectLst/>
                        <a:latin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(Statement Figure)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Un-contracted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Negative figure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Contracted negative figure (Tag Figure)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1. P.V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do not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don’t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2. P.V-s,es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does not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doesn’t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3. P.V-(past)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did not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didn’t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4. am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I’m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am not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aren’t/ain’t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5. is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He’s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is not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isn’t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6. are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We’re, You’re, They’re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are not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aren’t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7. was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was not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wasn’t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8. were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were not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weren’t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9. have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I’ve, You’ve, We’ve, They’ve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have not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haven’t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10. has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He’s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has not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hasn’t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11. had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I’d, He’d, You’d, We’d, They ‘d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had not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hadn’t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12. shall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</a:rPr>
                        <a:t>shall not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</a:rPr>
                        <a:t>shan’t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305800" y="6210300"/>
            <a:ext cx="774192" cy="533400"/>
            <a:chOff x="8305800" y="6248400"/>
            <a:chExt cx="774192" cy="533400"/>
          </a:xfrm>
        </p:grpSpPr>
        <p:sp>
          <p:nvSpPr>
            <p:cNvPr id="9" name="Striped Right Arrow 8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43900" y="6324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4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54002"/>
            <a:ext cx="5410200" cy="760398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Some more important Figures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42875" y="76200"/>
            <a:ext cx="8229600" cy="1295400"/>
          </a:xfrm>
          <a:prstGeom prst="downArrowCallou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65" tIns="34033" rIns="68065" bIns="34033"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5284" y="76200"/>
            <a:ext cx="939881" cy="944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94" y="46426"/>
            <a:ext cx="939881" cy="94417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45730"/>
              </p:ext>
            </p:extLst>
          </p:nvPr>
        </p:nvGraphicFramePr>
        <p:xfrm>
          <a:off x="76200" y="1600200"/>
          <a:ext cx="8991600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247900"/>
                <a:gridCol w="2247900"/>
                <a:gridCol w="22479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/>
                        </a:rPr>
                        <a:t>Base</a:t>
                      </a:r>
                      <a:endParaRPr lang="en-US" sz="11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/>
                        </a:rPr>
                        <a:t>Contracted figure </a:t>
                      </a:r>
                      <a:endParaRPr lang="en-US" sz="1100" b="1" kern="0" dirty="0">
                        <a:effectLst/>
                        <a:latin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(Statement Figure)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Un-contracted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Negative figure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Contracted negative figure (Tag Figure)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</a:rPr>
                        <a:t>13. should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should not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shouldn’t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14. will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I’ll, He’ll, You’ll, We’ll, They’ll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will not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won’t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15. would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I’d, He’d, You’d, We’d, They’d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would not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wouldn’t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16. can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can not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can’t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17. could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could not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couldn’t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18. may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may not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mayn’t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19. might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might not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mightn’t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20. ought to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ought not to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oughtn’t to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21. need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need not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needn’t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22. dare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dare not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daren’t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24. used to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used not to, did not use to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</a:rPr>
                        <a:t>usedn’t to, didn’t use to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305800" y="6400800"/>
            <a:ext cx="774192" cy="457200"/>
            <a:chOff x="8305800" y="6248400"/>
            <a:chExt cx="774192" cy="533400"/>
          </a:xfrm>
        </p:grpSpPr>
        <p:sp>
          <p:nvSpPr>
            <p:cNvPr id="9" name="Striped Right Arrow 8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43900" y="6324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2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8083296" cy="760398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Some important rules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476250" y="152400"/>
            <a:ext cx="8229600" cy="1524000"/>
          </a:xfrm>
          <a:prstGeom prst="downArrowCallou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65" tIns="34033" rIns="68065" bIns="34033" rtlCol="0" anchor="ctr"/>
          <a:lstStyle/>
          <a:p>
            <a:pPr algn="ctr"/>
            <a:endParaRPr lang="en-US" sz="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5415" y="1280513"/>
            <a:ext cx="939881" cy="944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9" y="1143000"/>
            <a:ext cx="939881" cy="9441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0" y="1905000"/>
            <a:ext cx="23622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Rule-1</a:t>
            </a:r>
            <a:endParaRPr lang="en-US" sz="4000" b="1" spc="-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819400"/>
            <a:ext cx="862279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If the statement part is affirmative, tag part will be negative;</a:t>
            </a:r>
          </a:p>
          <a:p>
            <a:r>
              <a:rPr lang="en-US" sz="2400" dirty="0" smtClean="0"/>
              <a:t>If the statement part is negative, tag part will be affirmative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3886200"/>
            <a:ext cx="2013313" cy="102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4191000"/>
            <a:ext cx="6489192" cy="5408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He</a:t>
            </a:r>
            <a:r>
              <a:rPr lang="en-US" sz="4400" dirty="0" smtClean="0"/>
              <a:t> is a teacher, </a:t>
            </a:r>
            <a:r>
              <a:rPr lang="en-US" sz="4400" u="sng" dirty="0" smtClean="0">
                <a:solidFill>
                  <a:srgbClr val="FF0000"/>
                </a:solidFill>
              </a:rPr>
              <a:t>isn’t he?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5196626"/>
            <a:ext cx="1988928" cy="10441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8400" y="5420380"/>
            <a:ext cx="6489192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not done the work,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you?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05800" y="6248400"/>
            <a:ext cx="774192" cy="533400"/>
            <a:chOff x="8305800" y="6248400"/>
            <a:chExt cx="774192" cy="533400"/>
          </a:xfrm>
        </p:grpSpPr>
        <p:sp>
          <p:nvSpPr>
            <p:cNvPr id="9" name="Striped Right Arrow 8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43900" y="6324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3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" grpId="0" animBg="1"/>
      <p:bldP spid="6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5415" y="62512"/>
            <a:ext cx="939881" cy="944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9" y="38100"/>
            <a:ext cx="939881" cy="9441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0" y="62512"/>
            <a:ext cx="23622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Rule-2</a:t>
            </a:r>
            <a:endParaRPr lang="en-US" sz="4000" b="1" spc="-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26" y="914400"/>
            <a:ext cx="9134474" cy="819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3600" dirty="0" smtClean="0"/>
              <a:t> If the subject of statement is </a:t>
            </a:r>
            <a:r>
              <a:rPr lang="en-US" sz="3600" dirty="0" smtClean="0">
                <a:solidFill>
                  <a:srgbClr val="FF0000"/>
                </a:solidFill>
              </a:rPr>
              <a:t>noun</a:t>
            </a:r>
            <a:r>
              <a:rPr lang="en-US" sz="3600" dirty="0" smtClean="0"/>
              <a:t>, </a:t>
            </a:r>
          </a:p>
          <a:p>
            <a:pPr algn="just"/>
            <a:r>
              <a:rPr lang="en-US" sz="3600" dirty="0" smtClean="0"/>
              <a:t> the operator of tag will be </a:t>
            </a:r>
            <a:r>
              <a:rPr lang="en-US" sz="3600" dirty="0" smtClean="0">
                <a:solidFill>
                  <a:srgbClr val="FF0000"/>
                </a:solidFill>
              </a:rPr>
              <a:t>pronoun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" y="1788604"/>
            <a:ext cx="9134474" cy="5069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6" y="6318795"/>
            <a:ext cx="8296274" cy="5408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Tutul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Bhero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great singer,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 he?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53425" y="6286500"/>
            <a:ext cx="774192" cy="533400"/>
            <a:chOff x="8315325" y="6238875"/>
            <a:chExt cx="774192" cy="533400"/>
          </a:xfrm>
        </p:grpSpPr>
        <p:sp>
          <p:nvSpPr>
            <p:cNvPr id="19" name="Striped Right Arrow 18"/>
            <p:cNvSpPr/>
            <p:nvPr/>
          </p:nvSpPr>
          <p:spPr>
            <a:xfrm>
              <a:off x="8315325" y="6238875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43900" y="6324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06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320" cy="68016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019800"/>
            <a:ext cx="82296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Shishir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good girl,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 she?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05800" y="6096000"/>
            <a:ext cx="774192" cy="533400"/>
            <a:chOff x="8305800" y="6248400"/>
            <a:chExt cx="774192" cy="533400"/>
          </a:xfrm>
        </p:grpSpPr>
        <p:sp>
          <p:nvSpPr>
            <p:cNvPr id="19" name="Striped Right Arrow 18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43900" y="6324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5415" y="457200"/>
            <a:ext cx="939881" cy="9441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57524" y="0"/>
            <a:ext cx="3114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Hi, I’m </a:t>
            </a:r>
            <a:r>
              <a:rPr lang="en-US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Shishir</a:t>
            </a:r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9" t="15313" r="29687" b="8125"/>
          <a:stretch/>
        </p:blipFill>
        <p:spPr>
          <a:xfrm>
            <a:off x="457200" y="1007121"/>
            <a:ext cx="1752600" cy="18792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/>
          <p:cNvSpPr txBox="1"/>
          <p:nvPr/>
        </p:nvSpPr>
        <p:spPr>
          <a:xfrm>
            <a:off x="-20389" y="4114800"/>
            <a:ext cx="9144000" cy="7518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Book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very popular,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 it?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05800" y="6248400"/>
            <a:ext cx="774192" cy="533400"/>
            <a:chOff x="8305800" y="6248400"/>
            <a:chExt cx="774192" cy="533400"/>
          </a:xfrm>
        </p:grpSpPr>
        <p:sp>
          <p:nvSpPr>
            <p:cNvPr id="19" name="Striped Right Arrow 18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43900" y="6324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82274"/>
            <a:ext cx="2856161" cy="190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041777"/>
            <a:ext cx="2856161" cy="17851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-20389" y="5143500"/>
            <a:ext cx="9144000" cy="7518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Books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our best friend,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aren’t they?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000" y="0"/>
            <a:ext cx="3114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Books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800" y="-19050"/>
            <a:ext cx="23622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Rule-3</a:t>
            </a:r>
            <a:endParaRPr lang="en-US" sz="4000" b="1" spc="-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4648200"/>
            <a:ext cx="8991600" cy="2133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If the main verb of statement is base form, verb of Tag part will be ‘do’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If the main verb of statement adds ‘s or </a:t>
            </a:r>
            <a:r>
              <a:rPr lang="en-US" sz="2000" dirty="0" err="1" smtClean="0"/>
              <a:t>es</a:t>
            </a:r>
            <a:r>
              <a:rPr lang="en-US" sz="2000" dirty="0" smtClean="0"/>
              <a:t>’, verb of Tag will be ‘does’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If the main verb of statement is past form, the verb of tag will be ‘did’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33800"/>
            <a:ext cx="5163655" cy="3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716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799" y="741895"/>
            <a:ext cx="1524000" cy="944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21" y="6457890"/>
            <a:ext cx="9144000" cy="400110"/>
          </a:xfrm>
          <a:prstGeom prst="rect">
            <a:avLst/>
          </a:prstGeom>
          <a:solidFill>
            <a:schemeClr val="lt1">
              <a:alpha val="1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b="1" dirty="0" smtClean="0"/>
              <a:t>Structure: Sub:+</a:t>
            </a:r>
            <a:r>
              <a:rPr lang="en-US" sz="2000" b="1" dirty="0" smtClean="0">
                <a:solidFill>
                  <a:srgbClr val="FF0000"/>
                </a:solidFill>
              </a:rPr>
              <a:t>PV(base form)</a:t>
            </a:r>
            <a:r>
              <a:rPr lang="en-US" sz="2000" b="1" dirty="0" smtClean="0"/>
              <a:t>+…………….+,+ </a:t>
            </a:r>
            <a:r>
              <a:rPr lang="en-US" sz="2000" b="1" dirty="0" err="1" smtClean="0">
                <a:solidFill>
                  <a:srgbClr val="FF0000"/>
                </a:solidFill>
              </a:rPr>
              <a:t>don’t</a:t>
            </a:r>
            <a:r>
              <a:rPr lang="en-US" sz="2000" b="1" dirty="0" err="1" smtClean="0"/>
              <a:t>+sub</a:t>
            </a:r>
            <a:r>
              <a:rPr lang="en-US" sz="2000" b="1" dirty="0" smtClean="0"/>
              <a:t>:+?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304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Hey, Look at me…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66" y="4038600"/>
            <a:ext cx="3049534" cy="2034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620" y="5292804"/>
            <a:ext cx="9128379" cy="1107996"/>
          </a:xfrm>
          <a:prstGeom prst="rect">
            <a:avLst/>
          </a:prstGeom>
          <a:gradFill>
            <a:gsLst>
              <a:gs pos="0">
                <a:schemeClr val="accent3">
                  <a:tint val="1000"/>
                </a:schemeClr>
              </a:gs>
              <a:gs pos="77000">
                <a:schemeClr val="accent3">
                  <a:tint val="77000"/>
                  <a:alpha val="13000"/>
                </a:schemeClr>
              </a:gs>
              <a:gs pos="81000">
                <a:schemeClr val="accent3">
                  <a:tint val="79000"/>
                </a:schemeClr>
              </a:gs>
              <a:gs pos="86000">
                <a:schemeClr val="accent3">
                  <a:tint val="73000"/>
                </a:schemeClr>
              </a:gs>
              <a:gs pos="100000">
                <a:schemeClr val="accent3">
                  <a:tint val="3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I</a:t>
            </a:r>
            <a:r>
              <a:rPr lang="en-US" sz="6600" dirty="0" smtClean="0"/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like</a:t>
            </a:r>
            <a:r>
              <a:rPr lang="en-US" sz="6600" dirty="0" smtClean="0"/>
              <a:t> sweets, </a:t>
            </a:r>
            <a:r>
              <a:rPr lang="en-US" sz="6600" u="sng" dirty="0" smtClean="0">
                <a:solidFill>
                  <a:srgbClr val="FF0000"/>
                </a:solidFill>
              </a:rPr>
              <a:t>don’t</a:t>
            </a:r>
            <a:r>
              <a:rPr lang="en-US" sz="6600" u="sng" dirty="0" smtClean="0"/>
              <a:t> I? </a:t>
            </a:r>
            <a:endParaRPr lang="en-US" sz="6600" u="sng" dirty="0"/>
          </a:p>
        </p:txBody>
      </p:sp>
    </p:spTree>
    <p:extLst>
      <p:ext uri="{BB962C8B-B14F-4D97-AF65-F5344CB8AC3E}">
        <p14:creationId xmlns:p14="http://schemas.microsoft.com/office/powerpoint/2010/main" val="10641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0"/>
            <a:ext cx="91058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2346" y="0"/>
            <a:ext cx="1524000" cy="944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267300"/>
            <a:ext cx="9105898" cy="552660"/>
          </a:xfrm>
          <a:prstGeom prst="rect">
            <a:avLst/>
          </a:prstGeom>
          <a:gradFill>
            <a:gsLst>
              <a:gs pos="0">
                <a:schemeClr val="dk1">
                  <a:tint val="1000"/>
                  <a:alpha val="16000"/>
                </a:schemeClr>
              </a:gs>
              <a:gs pos="68000">
                <a:schemeClr val="dk1">
                  <a:tint val="77000"/>
                </a:schemeClr>
              </a:gs>
              <a:gs pos="81000">
                <a:schemeClr val="dk1">
                  <a:tint val="79000"/>
                </a:schemeClr>
              </a:gs>
              <a:gs pos="86000">
                <a:schemeClr val="dk1">
                  <a:tint val="73000"/>
                </a:schemeClr>
              </a:gs>
              <a:gs pos="100000">
                <a:schemeClr val="dk1">
                  <a:tint val="3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 Structure: Sub:+PV(</a:t>
            </a:r>
            <a:r>
              <a:rPr lang="en-US" b="1" dirty="0" smtClean="0">
                <a:solidFill>
                  <a:srgbClr val="FF0000"/>
                </a:solidFill>
              </a:rPr>
              <a:t>s/</a:t>
            </a:r>
            <a:r>
              <a:rPr lang="en-US" b="1" dirty="0" err="1" smtClean="0">
                <a:solidFill>
                  <a:srgbClr val="FF0000"/>
                </a:solidFill>
              </a:rPr>
              <a:t>es</a:t>
            </a:r>
            <a:r>
              <a:rPr lang="en-US" b="1" dirty="0" smtClean="0"/>
              <a:t>)+…………….+,+ </a:t>
            </a:r>
            <a:r>
              <a:rPr lang="en-US" b="1" u="sng" dirty="0" err="1" smtClean="0">
                <a:solidFill>
                  <a:srgbClr val="FF0000"/>
                </a:solidFill>
              </a:rPr>
              <a:t>doesn’t</a:t>
            </a:r>
            <a:r>
              <a:rPr lang="en-US" b="1" u="sng" dirty="0" err="1" smtClean="0"/>
              <a:t>+sub</a:t>
            </a:r>
            <a:r>
              <a:rPr lang="en-US" b="1" u="sng" dirty="0" smtClean="0"/>
              <a:t>:+?   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5686020"/>
            <a:ext cx="9105898" cy="552660"/>
          </a:xfrm>
          <a:prstGeom prst="rect">
            <a:avLst/>
          </a:prstGeom>
          <a:gradFill>
            <a:gsLst>
              <a:gs pos="0">
                <a:schemeClr val="accent4">
                  <a:tint val="1000"/>
                  <a:alpha val="0"/>
                </a:schemeClr>
              </a:gs>
              <a:gs pos="68000">
                <a:schemeClr val="accent4">
                  <a:tint val="77000"/>
                </a:schemeClr>
              </a:gs>
              <a:gs pos="81000">
                <a:schemeClr val="accent4">
                  <a:tint val="79000"/>
                </a:schemeClr>
              </a:gs>
              <a:gs pos="86000">
                <a:schemeClr val="accent4">
                  <a:tint val="73000"/>
                </a:schemeClr>
              </a:gs>
              <a:gs pos="100000">
                <a:schemeClr val="accent4">
                  <a:tint val="35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Tuni</a:t>
            </a:r>
            <a:r>
              <a:rPr lang="en-US" b="1" dirty="0" smtClean="0"/>
              <a:t> drink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 milk, </a:t>
            </a:r>
            <a:r>
              <a:rPr lang="en-US" b="1" i="1" u="sng" dirty="0" smtClean="0">
                <a:solidFill>
                  <a:srgbClr val="FF0000"/>
                </a:solidFill>
              </a:rPr>
              <a:t>doesn’t</a:t>
            </a:r>
            <a:r>
              <a:rPr lang="en-US" b="1" i="1" u="sng" dirty="0" smtClean="0"/>
              <a:t> she?</a:t>
            </a:r>
            <a:endParaRPr lang="en-US" b="1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73991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at" pitchFamily="2" charset="0"/>
              </a:rPr>
              <a:t>Hey, Look at me …</a:t>
            </a:r>
            <a:endParaRPr lang="en-US" sz="40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81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37206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7000" y="149683"/>
            <a:ext cx="1524000" cy="944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400799"/>
            <a:ext cx="9105898" cy="409785"/>
          </a:xfrm>
          <a:prstGeom prst="rect">
            <a:avLst/>
          </a:prstGeom>
          <a:gradFill>
            <a:gsLst>
              <a:gs pos="0">
                <a:schemeClr val="dk1">
                  <a:tint val="1000"/>
                  <a:alpha val="16000"/>
                </a:schemeClr>
              </a:gs>
              <a:gs pos="68000">
                <a:schemeClr val="dk1">
                  <a:tint val="77000"/>
                </a:schemeClr>
              </a:gs>
              <a:gs pos="81000">
                <a:schemeClr val="dk1">
                  <a:tint val="79000"/>
                </a:schemeClr>
              </a:gs>
              <a:gs pos="86000">
                <a:schemeClr val="dk1">
                  <a:tint val="73000"/>
                </a:schemeClr>
              </a:gs>
              <a:gs pos="100000">
                <a:schemeClr val="dk1">
                  <a:tint val="3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 Structure: Sub:+PV(</a:t>
            </a:r>
            <a:r>
              <a:rPr lang="en-US" b="1" dirty="0" smtClean="0">
                <a:solidFill>
                  <a:srgbClr val="FF0000"/>
                </a:solidFill>
              </a:rPr>
              <a:t>past form</a:t>
            </a:r>
            <a:r>
              <a:rPr lang="en-US" b="1" dirty="0" smtClean="0"/>
              <a:t>)+…………….+,+ </a:t>
            </a:r>
            <a:r>
              <a:rPr lang="en-US" b="1" u="sng" dirty="0" err="1" smtClean="0">
                <a:solidFill>
                  <a:srgbClr val="FF0000"/>
                </a:solidFill>
              </a:rPr>
              <a:t>didn’t</a:t>
            </a:r>
            <a:r>
              <a:rPr lang="en-US" b="1" u="sng" dirty="0" err="1" smtClean="0"/>
              <a:t>+sub</a:t>
            </a:r>
            <a:r>
              <a:rPr lang="en-US" b="1" u="sng" dirty="0" smtClean="0"/>
              <a:t>:+?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5638800"/>
            <a:ext cx="9105898" cy="552660"/>
          </a:xfrm>
          <a:prstGeom prst="rect">
            <a:avLst/>
          </a:prstGeom>
          <a:gradFill>
            <a:gsLst>
              <a:gs pos="0">
                <a:schemeClr val="accent4">
                  <a:tint val="1000"/>
                  <a:alpha val="0"/>
                </a:schemeClr>
              </a:gs>
              <a:gs pos="68000">
                <a:schemeClr val="accent4">
                  <a:tint val="77000"/>
                </a:schemeClr>
              </a:gs>
              <a:gs pos="81000">
                <a:schemeClr val="accent4">
                  <a:tint val="79000"/>
                </a:schemeClr>
              </a:gs>
              <a:gs pos="86000">
                <a:schemeClr val="accent4">
                  <a:tint val="73000"/>
                </a:schemeClr>
              </a:gs>
              <a:gs pos="100000">
                <a:schemeClr val="accent4">
                  <a:tint val="35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 Diana </a:t>
            </a:r>
            <a:r>
              <a:rPr lang="en-US" b="1" dirty="0" smtClean="0">
                <a:solidFill>
                  <a:srgbClr val="FF0000"/>
                </a:solidFill>
              </a:rPr>
              <a:t>made</a:t>
            </a:r>
            <a:r>
              <a:rPr lang="en-US" b="1" dirty="0" smtClean="0"/>
              <a:t> a doll, </a:t>
            </a:r>
            <a:r>
              <a:rPr lang="en-US" b="1" i="1" u="sng" dirty="0" smtClean="0">
                <a:solidFill>
                  <a:srgbClr val="FF0000"/>
                </a:solidFill>
              </a:rPr>
              <a:t>didn’t</a:t>
            </a:r>
            <a:r>
              <a:rPr lang="en-US" b="1" i="1" u="sng" dirty="0" smtClean="0"/>
              <a:t> she?</a:t>
            </a:r>
            <a:endParaRPr lang="en-US" b="1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505324" y="739914"/>
            <a:ext cx="4181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at" pitchFamily="2" charset="0"/>
              </a:rPr>
              <a:t>Hey, Look at my doll….</a:t>
            </a:r>
            <a:endParaRPr lang="en-US" sz="40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800" y="-19050"/>
            <a:ext cx="23622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Rule-4</a:t>
            </a:r>
            <a:endParaRPr lang="en-US" sz="4000" b="1" spc="-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4419600"/>
            <a:ext cx="8991600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 If the statement starts with Everyone, Everybody</a:t>
            </a:r>
            <a:r>
              <a:rPr lang="en-US" sz="2800" dirty="0"/>
              <a:t>, </a:t>
            </a:r>
            <a:r>
              <a:rPr lang="en-US" sz="2800" dirty="0" smtClean="0"/>
              <a:t>Someone, Somebody, Anyone, Anybody and All, the statement is considered as affirmative sentence and the </a:t>
            </a:r>
            <a:r>
              <a:rPr lang="en-US" sz="2800" dirty="0" err="1" smtClean="0"/>
              <a:t>the</a:t>
            </a:r>
            <a:r>
              <a:rPr lang="en-US" sz="2800" dirty="0" smtClean="0"/>
              <a:t> subject or operator of tag will be ‘they’.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847850" y="794770"/>
            <a:ext cx="5163655" cy="3439660"/>
            <a:chOff x="1847850" y="794770"/>
            <a:chExt cx="5163655" cy="34396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850" y="794770"/>
              <a:ext cx="5163655" cy="34396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3048000" y="2514600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eat" pitchFamily="2" charset="0"/>
                </a:rPr>
                <a:t>Tag…..</a:t>
              </a:r>
              <a:endParaRPr lang="en-US" sz="4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at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05800" y="6324600"/>
            <a:ext cx="774192" cy="445532"/>
            <a:chOff x="8305800" y="6248400"/>
            <a:chExt cx="774192" cy="533400"/>
          </a:xfrm>
        </p:grpSpPr>
        <p:sp>
          <p:nvSpPr>
            <p:cNvPr id="7" name="Striped Right Arrow 6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43900" y="6324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1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899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1324" y="621770"/>
            <a:ext cx="1524000" cy="944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257925"/>
            <a:ext cx="9105898" cy="552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 Structure: </a:t>
            </a:r>
            <a:r>
              <a:rPr lang="en-US" b="1" dirty="0" smtClean="0">
                <a:solidFill>
                  <a:srgbClr val="FF0000"/>
                </a:solidFill>
              </a:rPr>
              <a:t>Everybody</a:t>
            </a:r>
            <a:r>
              <a:rPr lang="en-US" b="1" dirty="0" smtClean="0"/>
              <a:t>:+PV(s/</a:t>
            </a:r>
            <a:r>
              <a:rPr lang="en-US" b="1" dirty="0" err="1" smtClean="0"/>
              <a:t>es</a:t>
            </a:r>
            <a:r>
              <a:rPr lang="en-US" b="1" dirty="0" smtClean="0"/>
              <a:t>)+…………….+,+ </a:t>
            </a:r>
            <a:r>
              <a:rPr lang="en-US" b="1" u="sng" dirty="0" err="1" smtClean="0">
                <a:solidFill>
                  <a:schemeClr val="bg1"/>
                </a:solidFill>
              </a:rPr>
              <a:t>don’t</a:t>
            </a:r>
            <a:r>
              <a:rPr lang="en-US" b="1" u="sng" dirty="0" err="1" smtClean="0"/>
              <a:t>+</a:t>
            </a:r>
            <a:r>
              <a:rPr lang="en-US" b="1" u="sng" dirty="0" err="1" smtClean="0">
                <a:solidFill>
                  <a:srgbClr val="FF0000"/>
                </a:solidFill>
              </a:rPr>
              <a:t>they</a:t>
            </a:r>
            <a:r>
              <a:rPr lang="en-US" b="1" u="sng" dirty="0" smtClean="0"/>
              <a:t>+?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5638800"/>
            <a:ext cx="9105898" cy="552660"/>
          </a:xfrm>
          <a:prstGeom prst="rect">
            <a:avLst/>
          </a:prstGeom>
          <a:gradFill>
            <a:gsLst>
              <a:gs pos="0">
                <a:schemeClr val="accent4">
                  <a:tint val="1000"/>
                  <a:alpha val="0"/>
                </a:schemeClr>
              </a:gs>
              <a:gs pos="68000">
                <a:schemeClr val="accent4">
                  <a:tint val="77000"/>
                </a:schemeClr>
              </a:gs>
              <a:gs pos="81000">
                <a:schemeClr val="accent4">
                  <a:tint val="79000"/>
                </a:schemeClr>
              </a:gs>
              <a:gs pos="86000">
                <a:schemeClr val="accent4">
                  <a:tint val="73000"/>
                </a:schemeClr>
              </a:gs>
              <a:gs pos="100000">
                <a:schemeClr val="accent4">
                  <a:tint val="35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Everybody</a:t>
            </a:r>
            <a:r>
              <a:rPr lang="en-US" b="1" dirty="0" smtClean="0"/>
              <a:t> likes flower, don’t </a:t>
            </a:r>
            <a:r>
              <a:rPr lang="en-US" b="1" dirty="0" smtClean="0">
                <a:solidFill>
                  <a:srgbClr val="FF0000"/>
                </a:solidFill>
              </a:rPr>
              <a:t>they</a:t>
            </a:r>
            <a:r>
              <a:rPr lang="en-US" b="1" dirty="0" smtClean="0"/>
              <a:t>?</a:t>
            </a:r>
            <a:endParaRPr lang="en-US" b="1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9049" y="32028"/>
            <a:ext cx="908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at" pitchFamily="2" charset="0"/>
              </a:rPr>
              <a:t>Who does not like flower?</a:t>
            </a:r>
            <a:endParaRPr lang="en-US" sz="28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09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" y="6257925"/>
            <a:ext cx="9105898" cy="552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 Structure: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b="1" dirty="0" smtClean="0"/>
              <a:t>:+PV(s/</a:t>
            </a:r>
            <a:r>
              <a:rPr lang="en-US" b="1" dirty="0" err="1" smtClean="0"/>
              <a:t>es</a:t>
            </a:r>
            <a:r>
              <a:rPr lang="en-US" b="1" dirty="0" smtClean="0"/>
              <a:t>)+…………….+,+ </a:t>
            </a:r>
            <a:r>
              <a:rPr lang="en-US" b="1" u="sng" dirty="0" err="1" smtClean="0">
                <a:solidFill>
                  <a:schemeClr val="bg1"/>
                </a:solidFill>
              </a:rPr>
              <a:t>don’t</a:t>
            </a:r>
            <a:r>
              <a:rPr lang="en-US" b="1" u="sng" dirty="0" err="1" smtClean="0"/>
              <a:t>+</a:t>
            </a:r>
            <a:r>
              <a:rPr lang="en-US" b="1" u="sng" dirty="0" err="1" smtClean="0">
                <a:solidFill>
                  <a:srgbClr val="FF0000"/>
                </a:solidFill>
              </a:rPr>
              <a:t>they</a:t>
            </a:r>
            <a:r>
              <a:rPr lang="en-US" b="1" u="sng" dirty="0" smtClean="0"/>
              <a:t>+?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5638800"/>
            <a:ext cx="9105898" cy="552660"/>
          </a:xfrm>
          <a:prstGeom prst="rect">
            <a:avLst/>
          </a:prstGeom>
          <a:gradFill>
            <a:gsLst>
              <a:gs pos="0">
                <a:schemeClr val="accent4">
                  <a:tint val="1000"/>
                  <a:alpha val="0"/>
                </a:schemeClr>
              </a:gs>
              <a:gs pos="68000">
                <a:schemeClr val="accent4">
                  <a:tint val="77000"/>
                </a:schemeClr>
              </a:gs>
              <a:gs pos="81000">
                <a:schemeClr val="accent4">
                  <a:tint val="79000"/>
                </a:schemeClr>
              </a:gs>
              <a:gs pos="86000">
                <a:schemeClr val="accent4">
                  <a:tint val="73000"/>
                </a:schemeClr>
              </a:gs>
              <a:gs pos="100000">
                <a:schemeClr val="accent4">
                  <a:tint val="35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All </a:t>
            </a:r>
            <a:r>
              <a:rPr lang="en-US" b="1" dirty="0" smtClean="0">
                <a:solidFill>
                  <a:schemeClr val="bg1"/>
                </a:solidFill>
              </a:rPr>
              <a:t>loves a good student</a:t>
            </a:r>
            <a:r>
              <a:rPr lang="en-US" b="1" dirty="0" smtClean="0"/>
              <a:t>, don’t </a:t>
            </a:r>
            <a:r>
              <a:rPr lang="en-US" b="1" dirty="0" smtClean="0">
                <a:solidFill>
                  <a:srgbClr val="FF0000"/>
                </a:solidFill>
              </a:rPr>
              <a:t>they</a:t>
            </a:r>
            <a:r>
              <a:rPr lang="en-US" b="1" dirty="0" smtClean="0"/>
              <a:t>?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8431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800" y="-19050"/>
            <a:ext cx="23622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Rule-5</a:t>
            </a:r>
            <a:endParaRPr lang="en-US" sz="4000" b="1" spc="-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4419600"/>
            <a:ext cx="8991600" cy="1384995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 If the statement starts with No, Nobody, No one, None, the statement is considered as negative sentence and the subject or operator of tag will be ‘they’.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71" y="794770"/>
            <a:ext cx="4586213" cy="3439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8305800" y="6324600"/>
            <a:ext cx="774192" cy="445532"/>
            <a:chOff x="8305800" y="6248400"/>
            <a:chExt cx="774192" cy="533400"/>
          </a:xfrm>
        </p:grpSpPr>
        <p:sp>
          <p:nvSpPr>
            <p:cNvPr id="7" name="Striped Right Arrow 6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43900" y="6324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0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899" cy="5990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0400" y="4163"/>
            <a:ext cx="1295400" cy="802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257925"/>
            <a:ext cx="9105898" cy="552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 Structure: </a:t>
            </a:r>
            <a:r>
              <a:rPr lang="en-US" b="1" dirty="0" smtClean="0">
                <a:solidFill>
                  <a:srgbClr val="FF0000"/>
                </a:solidFill>
              </a:rPr>
              <a:t>Nobody</a:t>
            </a:r>
            <a:r>
              <a:rPr lang="en-US" b="1" dirty="0" smtClean="0"/>
              <a:t>:+PV(s/</a:t>
            </a:r>
            <a:r>
              <a:rPr lang="en-US" b="1" dirty="0" err="1" smtClean="0"/>
              <a:t>es</a:t>
            </a:r>
            <a:r>
              <a:rPr lang="en-US" b="1" dirty="0" smtClean="0"/>
              <a:t>)+…………….+,+ </a:t>
            </a:r>
            <a:r>
              <a:rPr lang="en-US" b="1" u="sng" dirty="0" err="1" smtClean="0">
                <a:solidFill>
                  <a:schemeClr val="bg1"/>
                </a:solidFill>
              </a:rPr>
              <a:t>do</a:t>
            </a:r>
            <a:r>
              <a:rPr lang="en-US" b="1" u="sng" dirty="0" err="1" smtClean="0"/>
              <a:t>+</a:t>
            </a:r>
            <a:r>
              <a:rPr lang="en-US" b="1" u="sng" dirty="0" err="1" smtClean="0">
                <a:solidFill>
                  <a:srgbClr val="FF0000"/>
                </a:solidFill>
              </a:rPr>
              <a:t>they</a:t>
            </a:r>
            <a:r>
              <a:rPr lang="en-US" b="1" u="sng" dirty="0" smtClean="0"/>
              <a:t>+?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5638800"/>
            <a:ext cx="9105898" cy="552660"/>
          </a:xfrm>
          <a:prstGeom prst="rect">
            <a:avLst/>
          </a:prstGeom>
          <a:gradFill>
            <a:gsLst>
              <a:gs pos="0">
                <a:schemeClr val="accent4">
                  <a:tint val="1000"/>
                  <a:alpha val="0"/>
                </a:schemeClr>
              </a:gs>
              <a:gs pos="68000">
                <a:schemeClr val="accent4">
                  <a:tint val="77000"/>
                </a:schemeClr>
              </a:gs>
              <a:gs pos="81000">
                <a:schemeClr val="accent4">
                  <a:tint val="79000"/>
                </a:schemeClr>
              </a:gs>
              <a:gs pos="86000">
                <a:schemeClr val="accent4">
                  <a:tint val="73000"/>
                </a:schemeClr>
              </a:gs>
              <a:gs pos="100000">
                <a:schemeClr val="accent4">
                  <a:tint val="35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Nobody</a:t>
            </a:r>
            <a:r>
              <a:rPr lang="en-US" b="1" dirty="0" smtClean="0"/>
              <a:t> believes a liar, do </a:t>
            </a:r>
            <a:r>
              <a:rPr lang="en-US" b="1" dirty="0" smtClean="0">
                <a:solidFill>
                  <a:srgbClr val="FF0000"/>
                </a:solidFill>
              </a:rPr>
              <a:t>they</a:t>
            </a:r>
            <a:r>
              <a:rPr lang="en-US" b="1" dirty="0" smtClean="0"/>
              <a:t>?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348676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05898" cy="6787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" y="6257925"/>
            <a:ext cx="9105898" cy="552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 Structure: </a:t>
            </a:r>
            <a:r>
              <a:rPr lang="en-US" b="1" dirty="0" smtClean="0">
                <a:solidFill>
                  <a:srgbClr val="FF0000"/>
                </a:solidFill>
              </a:rPr>
              <a:t>No one</a:t>
            </a:r>
            <a:r>
              <a:rPr lang="en-US" b="1" dirty="0" smtClean="0"/>
              <a:t>:+PV(s/</a:t>
            </a:r>
            <a:r>
              <a:rPr lang="en-US" b="1" dirty="0" err="1" smtClean="0"/>
              <a:t>es</a:t>
            </a:r>
            <a:r>
              <a:rPr lang="en-US" b="1" dirty="0" smtClean="0"/>
              <a:t>)+…………….+,+ </a:t>
            </a:r>
            <a:r>
              <a:rPr lang="en-US" b="1" u="sng" dirty="0" err="1" smtClean="0">
                <a:solidFill>
                  <a:schemeClr val="bg1"/>
                </a:solidFill>
              </a:rPr>
              <a:t>do</a:t>
            </a:r>
            <a:r>
              <a:rPr lang="en-US" b="1" u="sng" dirty="0" err="1" smtClean="0"/>
              <a:t>+</a:t>
            </a:r>
            <a:r>
              <a:rPr lang="en-US" b="1" u="sng" dirty="0" err="1" smtClean="0">
                <a:solidFill>
                  <a:srgbClr val="FF0000"/>
                </a:solidFill>
              </a:rPr>
              <a:t>they</a:t>
            </a:r>
            <a:r>
              <a:rPr lang="en-US" b="1" u="sng" dirty="0" smtClean="0"/>
              <a:t>+?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5638800"/>
            <a:ext cx="9105898" cy="552660"/>
          </a:xfrm>
          <a:prstGeom prst="rect">
            <a:avLst/>
          </a:prstGeom>
          <a:gradFill>
            <a:gsLst>
              <a:gs pos="0">
                <a:schemeClr val="accent4">
                  <a:tint val="1000"/>
                  <a:alpha val="0"/>
                </a:schemeClr>
              </a:gs>
              <a:gs pos="68000">
                <a:schemeClr val="accent4">
                  <a:tint val="77000"/>
                </a:schemeClr>
              </a:gs>
              <a:gs pos="81000">
                <a:schemeClr val="accent4">
                  <a:tint val="79000"/>
                </a:schemeClr>
              </a:gs>
              <a:gs pos="86000">
                <a:schemeClr val="accent4">
                  <a:tint val="73000"/>
                </a:schemeClr>
              </a:gs>
              <a:gs pos="100000">
                <a:schemeClr val="accent4">
                  <a:tint val="35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No one</a:t>
            </a:r>
            <a:r>
              <a:rPr lang="en-US" b="1" dirty="0" smtClean="0"/>
              <a:t> likes a lipped, do </a:t>
            </a:r>
            <a:r>
              <a:rPr lang="en-US" b="1" dirty="0" smtClean="0">
                <a:solidFill>
                  <a:srgbClr val="FF0000"/>
                </a:solidFill>
              </a:rPr>
              <a:t>they</a:t>
            </a:r>
            <a:r>
              <a:rPr lang="en-US" b="1" dirty="0" smtClean="0"/>
              <a:t>?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61777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800" y="-19050"/>
            <a:ext cx="23622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Rule-6</a:t>
            </a:r>
            <a:endParaRPr lang="en-US" sz="4000" b="1" spc="-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4800600"/>
            <a:ext cx="8991600" cy="1384995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There are some words such as, hardly, rarely, barely, scarcely, seldom, never etc. appear to be affirmative but they originally give the negative</a:t>
            </a:r>
            <a:r>
              <a:rPr lang="en-US" sz="2800" dirty="0"/>
              <a:t> </a:t>
            </a:r>
            <a:r>
              <a:rPr lang="en-US" sz="2800" dirty="0" smtClean="0"/>
              <a:t>meaning.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71" y="794770"/>
            <a:ext cx="4586213" cy="3439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8305800" y="6324600"/>
            <a:ext cx="774192" cy="445532"/>
            <a:chOff x="8305800" y="6248400"/>
            <a:chExt cx="774192" cy="533400"/>
          </a:xfrm>
        </p:grpSpPr>
        <p:sp>
          <p:nvSpPr>
            <p:cNvPr id="7" name="Striped Right Arrow 6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43900" y="6324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7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" y="0"/>
            <a:ext cx="9134474" cy="5990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" y="5638800"/>
            <a:ext cx="9105898" cy="552660"/>
          </a:xfrm>
          <a:prstGeom prst="rect">
            <a:avLst/>
          </a:prstGeom>
          <a:gradFill>
            <a:gsLst>
              <a:gs pos="0">
                <a:schemeClr val="accent4">
                  <a:tint val="1000"/>
                  <a:alpha val="0"/>
                </a:schemeClr>
              </a:gs>
              <a:gs pos="68000">
                <a:schemeClr val="accent4">
                  <a:tint val="77000"/>
                </a:schemeClr>
              </a:gs>
              <a:gs pos="81000">
                <a:schemeClr val="accent4">
                  <a:tint val="79000"/>
                </a:schemeClr>
              </a:gs>
              <a:gs pos="86000">
                <a:schemeClr val="accent4">
                  <a:tint val="73000"/>
                </a:schemeClr>
              </a:gs>
              <a:gs pos="100000">
                <a:schemeClr val="accent4">
                  <a:tint val="35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A barking dog </a:t>
            </a:r>
            <a:r>
              <a:rPr lang="en-US" b="1" dirty="0" smtClean="0">
                <a:solidFill>
                  <a:srgbClr val="FF0000"/>
                </a:solidFill>
              </a:rPr>
              <a:t>seldom </a:t>
            </a:r>
            <a:r>
              <a:rPr lang="en-US" b="1" dirty="0" smtClean="0">
                <a:solidFill>
                  <a:schemeClr val="bg1"/>
                </a:solidFill>
              </a:rPr>
              <a:t>bites</a:t>
            </a:r>
            <a:r>
              <a:rPr lang="en-US" b="1" dirty="0" smtClean="0"/>
              <a:t>, does it?</a:t>
            </a:r>
            <a:endParaRPr lang="en-US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286500"/>
            <a:ext cx="9105898" cy="552660"/>
          </a:xfrm>
          <a:prstGeom prst="rect">
            <a:avLst/>
          </a:prstGeom>
          <a:gradFill>
            <a:gsLst>
              <a:gs pos="0">
                <a:schemeClr val="accent4">
                  <a:tint val="1000"/>
                  <a:alpha val="0"/>
                </a:schemeClr>
              </a:gs>
              <a:gs pos="68000">
                <a:schemeClr val="accent4">
                  <a:tint val="77000"/>
                </a:schemeClr>
              </a:gs>
              <a:gs pos="81000">
                <a:schemeClr val="accent4">
                  <a:tint val="79000"/>
                </a:schemeClr>
              </a:gs>
              <a:gs pos="86000">
                <a:schemeClr val="accent4">
                  <a:tint val="73000"/>
                </a:schemeClr>
              </a:gs>
              <a:gs pos="100000">
                <a:schemeClr val="accent4">
                  <a:tint val="35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Barking dogs </a:t>
            </a:r>
            <a:r>
              <a:rPr lang="en-US" b="1" dirty="0" smtClean="0">
                <a:solidFill>
                  <a:srgbClr val="FF0000"/>
                </a:solidFill>
              </a:rPr>
              <a:t>seldom </a:t>
            </a:r>
            <a:r>
              <a:rPr lang="en-US" b="1" dirty="0" smtClean="0">
                <a:solidFill>
                  <a:schemeClr val="bg1"/>
                </a:solidFill>
              </a:rPr>
              <a:t>bite</a:t>
            </a:r>
            <a:r>
              <a:rPr lang="en-US" b="1" dirty="0" smtClean="0"/>
              <a:t>, do they?</a:t>
            </a:r>
            <a:endParaRPr lang="en-US" b="1" i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-76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Look at the picture and try to understand</a:t>
            </a:r>
            <a:endParaRPr lang="en-U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47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" y="1"/>
            <a:ext cx="9056383" cy="5670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" y="6257925"/>
            <a:ext cx="9105898" cy="552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 Such a good friend like you is </a:t>
            </a:r>
            <a:r>
              <a:rPr lang="en-US" b="1" dirty="0" smtClean="0">
                <a:solidFill>
                  <a:srgbClr val="FF0000"/>
                </a:solidFill>
              </a:rPr>
              <a:t>rarely</a:t>
            </a:r>
            <a:r>
              <a:rPr lang="en-US" b="1" dirty="0" smtClean="0"/>
              <a:t> found,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b="1" dirty="0" smtClean="0"/>
              <a:t> he/she?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5638800"/>
            <a:ext cx="9105898" cy="552660"/>
          </a:xfrm>
          <a:prstGeom prst="rect">
            <a:avLst/>
          </a:prstGeom>
          <a:gradFill>
            <a:gsLst>
              <a:gs pos="0">
                <a:schemeClr val="accent4">
                  <a:tint val="1000"/>
                  <a:alpha val="0"/>
                </a:schemeClr>
              </a:gs>
              <a:gs pos="68000">
                <a:schemeClr val="accent4">
                  <a:tint val="77000"/>
                </a:schemeClr>
              </a:gs>
              <a:gs pos="81000">
                <a:schemeClr val="accent4">
                  <a:tint val="79000"/>
                </a:schemeClr>
              </a:gs>
              <a:gs pos="86000">
                <a:schemeClr val="accent4">
                  <a:tint val="73000"/>
                </a:schemeClr>
              </a:gs>
              <a:gs pos="100000">
                <a:schemeClr val="accent4">
                  <a:tint val="35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Roy </a:t>
            </a:r>
            <a:r>
              <a:rPr lang="en-US" b="1" dirty="0" smtClean="0">
                <a:solidFill>
                  <a:srgbClr val="FF0000"/>
                </a:solidFill>
              </a:rPr>
              <a:t>hardly</a:t>
            </a:r>
            <a:r>
              <a:rPr lang="en-US" b="1" dirty="0" smtClean="0"/>
              <a:t> comes here, </a:t>
            </a:r>
            <a:r>
              <a:rPr lang="en-US" b="1" dirty="0" smtClean="0">
                <a:solidFill>
                  <a:srgbClr val="FF0000"/>
                </a:solidFill>
              </a:rPr>
              <a:t>does</a:t>
            </a:r>
            <a:r>
              <a:rPr lang="en-US" b="1" dirty="0" smtClean="0"/>
              <a:t> she?</a:t>
            </a:r>
            <a:endParaRPr lang="en-US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575" y="-76200"/>
            <a:ext cx="90868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at" pitchFamily="2" charset="0"/>
              </a:rPr>
              <a:t>We are good friends</a:t>
            </a:r>
            <a:endParaRPr lang="en-US" sz="66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6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38800" y="1840326"/>
            <a:ext cx="2336800" cy="672353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On-line Class</a:t>
            </a:r>
            <a:endParaRPr lang="en-US" b="1" u="sng" dirty="0">
              <a:ln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846991"/>
            <a:ext cx="4800600" cy="2284722"/>
          </a:xfrm>
          <a:prstGeom prst="rect">
            <a:avLst/>
          </a:prstGeom>
          <a:noFill/>
        </p:spPr>
        <p:txBody>
          <a:bodyPr wrap="square" lIns="68065" tIns="34033" rIns="68065" bIns="34033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Md.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Sukur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Uddin</a:t>
            </a:r>
            <a:endParaRPr lang="en-US" sz="2400" b="1" dirty="0">
              <a:ln>
                <a:solidFill>
                  <a:schemeClr val="tx1"/>
                </a:solidFill>
              </a:ln>
              <a:latin typeface="Book Antiqua" pitchFamily="18" charset="0"/>
            </a:endParaRPr>
          </a:p>
          <a:p>
            <a:pPr algn="ctr"/>
            <a:r>
              <a:rPr lang="en-US" sz="20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(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Saajal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 Raj)</a:t>
            </a:r>
          </a:p>
          <a:p>
            <a:pPr algn="ctr"/>
            <a:r>
              <a:rPr lang="en-US" sz="20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Assistant Teacher</a:t>
            </a:r>
          </a:p>
          <a:p>
            <a:pPr algn="ctr"/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Amgachhi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Shaher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Banu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 High School</a:t>
            </a:r>
          </a:p>
          <a:p>
            <a:pPr algn="ctr"/>
            <a:r>
              <a:rPr lang="en-US" sz="20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Durgapur,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Rajshahi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, Bangladesh.</a:t>
            </a:r>
          </a:p>
          <a:p>
            <a:pPr algn="ctr"/>
            <a:r>
              <a:rPr lang="en-US" sz="20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Cell: +8801721913872</a:t>
            </a:r>
          </a:p>
          <a:p>
            <a:pPr algn="ctr"/>
            <a:r>
              <a:rPr lang="en-US" sz="20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E-mail: saajalahmed@gmail.com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5971" y="537882"/>
            <a:ext cx="2569029" cy="874059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Introduction</a:t>
            </a:r>
            <a:endParaRPr lang="en-US" b="1" u="sng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1874906"/>
            <a:ext cx="1676400" cy="672353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Presented by:</a:t>
            </a:r>
            <a:endParaRPr lang="en-US" b="1" u="sng" dirty="0">
              <a:ln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971800"/>
            <a:ext cx="3200400" cy="1981200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8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Class: Nine-Ten</a:t>
            </a:r>
          </a:p>
          <a:p>
            <a:pPr algn="ctr"/>
            <a:r>
              <a:rPr lang="en-US" sz="8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Subject: English  2</a:t>
            </a:r>
            <a:r>
              <a:rPr lang="en-US" sz="800" b="1" baseline="30000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nd</a:t>
            </a:r>
            <a:r>
              <a:rPr lang="en-US" sz="8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 Paper</a:t>
            </a:r>
          </a:p>
          <a:p>
            <a:pPr algn="ctr"/>
            <a:r>
              <a:rPr lang="en-US" sz="8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Dated: </a:t>
            </a:r>
            <a:r>
              <a:rPr lang="en-US" sz="800" b="1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21. </a:t>
            </a:r>
            <a:r>
              <a:rPr lang="en-US" sz="800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09. 2020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05" y="1546415"/>
            <a:ext cx="1450895" cy="1958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" y="-22972"/>
            <a:ext cx="4591144" cy="6871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0669" y="-13447"/>
            <a:ext cx="4588327" cy="68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9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2 1.24183E-6 L -0.51007 0.001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6" y="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5 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800" y="-19050"/>
            <a:ext cx="23622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Rule-7</a:t>
            </a:r>
            <a:endParaRPr lang="en-US" sz="4000" b="1" spc="-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4800600"/>
            <a:ext cx="8991600" cy="1077218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If the subject of statement is not personal noun, the subject of tag part will be ‘it’. 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71" y="1232270"/>
            <a:ext cx="4586213" cy="2564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8305800" y="6324600"/>
            <a:ext cx="774192" cy="445532"/>
            <a:chOff x="8305800" y="6248400"/>
            <a:chExt cx="774192" cy="533400"/>
          </a:xfrm>
        </p:grpSpPr>
        <p:sp>
          <p:nvSpPr>
            <p:cNvPr id="7" name="Striped Right Arrow 6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43900" y="6324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4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76200"/>
            <a:ext cx="9105899" cy="6858000"/>
            <a:chOff x="0" y="-76200"/>
            <a:chExt cx="9105899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05899" cy="62291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-76200"/>
              <a:ext cx="51435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228600" y="-76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Look at the picture and try to understand</a:t>
            </a:r>
            <a:endParaRPr lang="en-US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771940"/>
            <a:ext cx="9105898" cy="552660"/>
          </a:xfrm>
          <a:prstGeom prst="rect">
            <a:avLst/>
          </a:prstGeom>
          <a:gradFill>
            <a:gsLst>
              <a:gs pos="0">
                <a:schemeClr val="accent4">
                  <a:tint val="1000"/>
                  <a:alpha val="0"/>
                </a:schemeClr>
              </a:gs>
              <a:gs pos="68000">
                <a:schemeClr val="accent4">
                  <a:tint val="77000"/>
                </a:schemeClr>
              </a:gs>
              <a:gs pos="81000">
                <a:schemeClr val="accent4">
                  <a:tint val="79000"/>
                </a:schemeClr>
              </a:gs>
              <a:gs pos="86000">
                <a:schemeClr val="accent4">
                  <a:tint val="73000"/>
                </a:schemeClr>
              </a:gs>
              <a:gs pos="100000">
                <a:schemeClr val="accent4">
                  <a:tint val="35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Her father’s name </a:t>
            </a:r>
            <a:r>
              <a:rPr lang="en-US" b="1" dirty="0" smtClean="0">
                <a:solidFill>
                  <a:schemeClr val="bg1"/>
                </a:solidFill>
              </a:rPr>
              <a:t>is Milton, isn’t </a:t>
            </a:r>
            <a:r>
              <a:rPr lang="en-US" b="1" dirty="0" smtClean="0">
                <a:solidFill>
                  <a:srgbClr val="FF0000"/>
                </a:solidFill>
              </a:rPr>
              <a:t>it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i="1" u="sng" dirty="0"/>
          </a:p>
        </p:txBody>
      </p:sp>
      <p:sp>
        <p:nvSpPr>
          <p:cNvPr id="9" name="Striped Right Arrow 8"/>
          <p:cNvSpPr/>
          <p:nvPr/>
        </p:nvSpPr>
        <p:spPr>
          <a:xfrm rot="4697707">
            <a:off x="4419600" y="990600"/>
            <a:ext cx="774192" cy="533400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" y="6400799"/>
            <a:ext cx="9105898" cy="409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b="1" dirty="0" smtClean="0"/>
              <a:t>Note: Here her father is a person but her father’s name in not personal noun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13511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9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93" y="1"/>
            <a:ext cx="7560112" cy="5670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" y="5638800"/>
            <a:ext cx="9105898" cy="552660"/>
          </a:xfrm>
          <a:prstGeom prst="rect">
            <a:avLst/>
          </a:prstGeom>
          <a:gradFill>
            <a:gsLst>
              <a:gs pos="0">
                <a:schemeClr val="accent4">
                  <a:tint val="1000"/>
                  <a:alpha val="0"/>
                </a:schemeClr>
              </a:gs>
              <a:gs pos="68000">
                <a:schemeClr val="accent4">
                  <a:tint val="77000"/>
                </a:schemeClr>
              </a:gs>
              <a:gs pos="81000">
                <a:schemeClr val="accent4">
                  <a:tint val="79000"/>
                </a:schemeClr>
              </a:gs>
              <a:gs pos="86000">
                <a:schemeClr val="accent4">
                  <a:tint val="73000"/>
                </a:schemeClr>
              </a:gs>
              <a:gs pos="100000">
                <a:schemeClr val="accent4">
                  <a:tint val="35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mother </a:t>
            </a:r>
            <a:r>
              <a:rPr lang="en-US" b="1" dirty="0" smtClean="0"/>
              <a:t>rose in her, didn’t </a:t>
            </a:r>
            <a:r>
              <a:rPr lang="en-US" b="1" dirty="0" smtClean="0">
                <a:solidFill>
                  <a:srgbClr val="FF0000"/>
                </a:solidFill>
              </a:rPr>
              <a:t>it</a:t>
            </a:r>
            <a:r>
              <a:rPr lang="en-US" b="1" dirty="0" smtClean="0"/>
              <a:t>?</a:t>
            </a:r>
            <a:endParaRPr lang="en-US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00799"/>
            <a:ext cx="9105898" cy="409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b="1" dirty="0" smtClean="0"/>
              <a:t>Note: Here, the mother means the deep feelings of a mother. </a:t>
            </a:r>
            <a:endParaRPr lang="en-US" sz="14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801468" y="762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 and try to understand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9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800" y="-19050"/>
            <a:ext cx="23622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Rule-8</a:t>
            </a:r>
            <a:endParaRPr lang="en-US" sz="4000" b="1" spc="-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3154740"/>
            <a:ext cx="8991600" cy="156966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There are some nouns of which have no gender. Yet, according to the rules of English Grammar the following pronoun is considered.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71" y="483342"/>
            <a:ext cx="4586213" cy="2564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8305800" y="6324600"/>
            <a:ext cx="774192" cy="445532"/>
            <a:chOff x="8305800" y="6248400"/>
            <a:chExt cx="774192" cy="533400"/>
          </a:xfrm>
        </p:grpSpPr>
        <p:sp>
          <p:nvSpPr>
            <p:cNvPr id="7" name="Striped Right Arrow 6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43900" y="6324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" y="4754940"/>
            <a:ext cx="8991600" cy="156966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u="sng" dirty="0" smtClean="0"/>
              <a:t>Noun…………………...........................................................................………….Pronoun (Tag part)</a:t>
            </a:r>
          </a:p>
          <a:p>
            <a:pPr algn="just"/>
            <a:r>
              <a:rPr lang="en-US" sz="1600" dirty="0" smtClean="0"/>
              <a:t>Allah……………………………………………………………………..………………….. He</a:t>
            </a:r>
          </a:p>
          <a:p>
            <a:pPr algn="just"/>
            <a:r>
              <a:rPr lang="en-US" sz="1600" dirty="0" smtClean="0"/>
              <a:t>The Padma (River)…………………………………………………………………….….. She/it</a:t>
            </a:r>
          </a:p>
          <a:p>
            <a:pPr algn="just"/>
            <a:r>
              <a:rPr lang="en-US" sz="1600" dirty="0" smtClean="0"/>
              <a:t>The Sun…………………………………………………………………………………….. He/it</a:t>
            </a:r>
          </a:p>
          <a:p>
            <a:pPr algn="just"/>
            <a:r>
              <a:rPr lang="en-US" sz="1600" dirty="0" smtClean="0"/>
              <a:t>The Moon ………………………………………………………………………………….. She/it</a:t>
            </a:r>
          </a:p>
          <a:p>
            <a:pPr algn="just"/>
            <a:r>
              <a:rPr lang="en-US" sz="1600" dirty="0" smtClean="0"/>
              <a:t>Bangladesh (Country)…………………………………………………………………….. She/it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18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8650"/>
            <a:ext cx="3200400" cy="4528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" y="24825"/>
            <a:ext cx="914399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Look at the picture and try to understand</a:t>
            </a:r>
            <a:endParaRPr lang="en-US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4953000"/>
            <a:ext cx="9105898" cy="552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Bangladesh</a:t>
            </a:r>
            <a:r>
              <a:rPr lang="en-US" b="1" dirty="0" smtClean="0">
                <a:solidFill>
                  <a:schemeClr val="bg1"/>
                </a:solidFill>
              </a:rPr>
              <a:t> grows a lot of jute, </a:t>
            </a:r>
            <a:r>
              <a:rPr lang="en-US" b="1" u="sng" dirty="0" smtClean="0">
                <a:solidFill>
                  <a:srgbClr val="FF0000"/>
                </a:solidFill>
              </a:rPr>
              <a:t>doesn’t she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" y="6076951"/>
            <a:ext cx="9105898" cy="7145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b="1" dirty="0" smtClean="0"/>
              <a:t>Note: In first statement production plays a role of mother But </a:t>
            </a:r>
          </a:p>
          <a:p>
            <a:r>
              <a:rPr lang="en-US" sz="1400" b="1" dirty="0" smtClean="0"/>
              <a:t>in second statement, it is only a description of Bangladesh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12" y="990600"/>
            <a:ext cx="4762388" cy="356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" y="5562600"/>
            <a:ext cx="9105898" cy="4478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Bangladesh</a:t>
            </a:r>
            <a:r>
              <a:rPr lang="en-US" b="1" dirty="0" smtClean="0">
                <a:solidFill>
                  <a:schemeClr val="bg1"/>
                </a:solidFill>
              </a:rPr>
              <a:t> is a small country, </a:t>
            </a:r>
            <a:r>
              <a:rPr lang="en-US" b="1" u="sng" dirty="0" smtClean="0">
                <a:solidFill>
                  <a:srgbClr val="FF0000"/>
                </a:solidFill>
              </a:rPr>
              <a:t>isn’t it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33869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418"/>
            <a:ext cx="9137186" cy="615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" y="24825"/>
            <a:ext cx="914399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Look at the picture and try to understand</a:t>
            </a:r>
            <a:endParaRPr lang="en-US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771940"/>
            <a:ext cx="9105898" cy="552660"/>
          </a:xfrm>
          <a:prstGeom prst="rect">
            <a:avLst/>
          </a:prstGeom>
          <a:gradFill>
            <a:gsLst>
              <a:gs pos="0">
                <a:schemeClr val="accent4">
                  <a:tint val="1000"/>
                  <a:alpha val="0"/>
                </a:schemeClr>
              </a:gs>
              <a:gs pos="68000">
                <a:schemeClr val="accent4">
                  <a:tint val="77000"/>
                </a:schemeClr>
              </a:gs>
              <a:gs pos="81000">
                <a:schemeClr val="accent4">
                  <a:tint val="79000"/>
                </a:schemeClr>
              </a:gs>
              <a:gs pos="86000">
                <a:schemeClr val="accent4">
                  <a:tint val="73000"/>
                </a:schemeClr>
              </a:gs>
              <a:gs pos="100000">
                <a:schemeClr val="accent4">
                  <a:tint val="35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Sun </a:t>
            </a:r>
            <a:r>
              <a:rPr lang="en-US" b="1" dirty="0" smtClean="0">
                <a:solidFill>
                  <a:schemeClr val="bg1"/>
                </a:solidFill>
              </a:rPr>
              <a:t>has light of his own, </a:t>
            </a:r>
            <a:r>
              <a:rPr lang="en-US" b="1" dirty="0" err="1" smtClean="0">
                <a:solidFill>
                  <a:schemeClr val="bg1"/>
                </a:solidFill>
              </a:rPr>
              <a:t>hasn’t</a:t>
            </a:r>
            <a:r>
              <a:rPr lang="en-US" b="1" dirty="0" err="1" smtClean="0">
                <a:solidFill>
                  <a:srgbClr val="FF0000"/>
                </a:solidFill>
              </a:rPr>
              <a:t>he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" y="6400799"/>
            <a:ext cx="9105898" cy="409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b="1" i="1" dirty="0" smtClean="0"/>
              <a:t>Note: Here the sun is consider as masculine gender. </a:t>
            </a:r>
            <a:endParaRPr lang="en-US" sz="1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772400" y="609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The Sun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7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44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16" y="685800"/>
            <a:ext cx="5213684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" y="24825"/>
            <a:ext cx="914399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Look at the picture and try to understand</a:t>
            </a:r>
            <a:endParaRPr lang="en-US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771940"/>
            <a:ext cx="9105898" cy="552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Moon </a:t>
            </a:r>
            <a:r>
              <a:rPr lang="en-US" b="1" dirty="0" smtClean="0">
                <a:solidFill>
                  <a:schemeClr val="bg1"/>
                </a:solidFill>
              </a:rPr>
              <a:t>is the only natural satellite of the Earth, </a:t>
            </a:r>
            <a:r>
              <a:rPr lang="en-US" b="1" u="sng" dirty="0" smtClean="0">
                <a:solidFill>
                  <a:schemeClr val="bg1"/>
                </a:solidFill>
              </a:rPr>
              <a:t>isn’t </a:t>
            </a:r>
            <a:r>
              <a:rPr lang="en-US" b="1" u="sng" dirty="0" smtClean="0">
                <a:solidFill>
                  <a:srgbClr val="FF0000"/>
                </a:solidFill>
              </a:rPr>
              <a:t>it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" y="6400799"/>
            <a:ext cx="9105898" cy="409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b="1" dirty="0" smtClean="0"/>
              <a:t>Note: Here the moon is described it’s identity. </a:t>
            </a:r>
            <a:endParaRPr lang="en-US" sz="1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76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The Moon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7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34" y="358588"/>
            <a:ext cx="3076366" cy="3076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12056"/>
            <a:ext cx="3546762" cy="2681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457200" y="946786"/>
            <a:ext cx="1647462" cy="1674966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Bag</a:t>
            </a:r>
          </a:p>
        </p:txBody>
      </p:sp>
      <p:sp>
        <p:nvSpPr>
          <p:cNvPr id="8" name="Left Arrow 7"/>
          <p:cNvSpPr/>
          <p:nvPr/>
        </p:nvSpPr>
        <p:spPr>
          <a:xfrm>
            <a:off x="7086601" y="1169894"/>
            <a:ext cx="1623331" cy="1676400"/>
          </a:xfrm>
          <a:prstGeom prst="lef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Tag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5849471"/>
            <a:ext cx="3835400" cy="6253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26" tIns="45713" rIns="91426" bIns="4571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A bag with a tag.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763000" cy="414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smtClean="0"/>
              <a:t>Look </a:t>
            </a:r>
            <a:r>
              <a:rPr lang="en-US" sz="2800" dirty="0"/>
              <a:t>at the pictures and think about these.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54628" y="937246"/>
            <a:ext cx="2601783" cy="17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2" y="685800"/>
            <a:ext cx="8805333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" y="24825"/>
            <a:ext cx="914399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Look at the picture and try to understand</a:t>
            </a:r>
            <a:endParaRPr lang="en-US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771940"/>
            <a:ext cx="9105898" cy="552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Padma </a:t>
            </a:r>
            <a:r>
              <a:rPr lang="en-US" b="1" dirty="0" smtClean="0">
                <a:solidFill>
                  <a:schemeClr val="bg1"/>
                </a:solidFill>
              </a:rPr>
              <a:t>is rich in hilsha fishes, </a:t>
            </a:r>
            <a:r>
              <a:rPr lang="en-US" b="1" u="sng" dirty="0" smtClean="0">
                <a:solidFill>
                  <a:schemeClr val="bg1"/>
                </a:solidFill>
              </a:rPr>
              <a:t>isn’t </a:t>
            </a:r>
            <a:r>
              <a:rPr lang="en-US" b="1" u="sng" dirty="0" smtClean="0">
                <a:solidFill>
                  <a:srgbClr val="FF0000"/>
                </a:solidFill>
              </a:rPr>
              <a:t>she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" y="6400799"/>
            <a:ext cx="9105898" cy="409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b="1" dirty="0" smtClean="0"/>
              <a:t>Note: Here the Padma river is considered as a feminine </a:t>
            </a:r>
            <a:r>
              <a:rPr lang="en-US" sz="1400" b="1" dirty="0"/>
              <a:t>g</a:t>
            </a:r>
            <a:r>
              <a:rPr lang="en-US" sz="1400" b="1" dirty="0" smtClean="0"/>
              <a:t>ender.</a:t>
            </a:r>
            <a:endParaRPr lang="en-US" sz="1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609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The Moon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2" y="716374"/>
            <a:ext cx="8805333" cy="489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" y="24825"/>
            <a:ext cx="914399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Look at the picture and try to understand</a:t>
            </a:r>
            <a:endParaRPr lang="en-US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771940"/>
            <a:ext cx="9105898" cy="552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Padma </a:t>
            </a:r>
            <a:r>
              <a:rPr lang="en-US" b="1" dirty="0" smtClean="0">
                <a:solidFill>
                  <a:schemeClr val="bg1"/>
                </a:solidFill>
              </a:rPr>
              <a:t>is a big river, </a:t>
            </a:r>
            <a:r>
              <a:rPr lang="en-US" b="1" u="sng" dirty="0" smtClean="0">
                <a:solidFill>
                  <a:schemeClr val="bg1"/>
                </a:solidFill>
              </a:rPr>
              <a:t>isn’t </a:t>
            </a:r>
            <a:r>
              <a:rPr lang="en-US" b="1" u="sng" dirty="0" smtClean="0">
                <a:solidFill>
                  <a:srgbClr val="FF0000"/>
                </a:solidFill>
              </a:rPr>
              <a:t>it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" y="6400799"/>
            <a:ext cx="9105898" cy="409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b="1" dirty="0" smtClean="0"/>
              <a:t>Note: Here, the Padma river is introduced.</a:t>
            </a:r>
            <a:endParaRPr lang="en-US" sz="1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87260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 Padma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800" y="-19050"/>
            <a:ext cx="23622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Rule-9</a:t>
            </a:r>
            <a:endParaRPr lang="en-US" sz="4000" b="1" spc="-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" y="4495800"/>
            <a:ext cx="8991600" cy="175432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If any minor creature play a human role, </a:t>
            </a:r>
          </a:p>
          <a:p>
            <a:pPr algn="ctr"/>
            <a:r>
              <a:rPr lang="en-US" sz="3600" dirty="0" smtClean="0"/>
              <a:t>it is considered as a personal noun otherwise it will be considered as usually.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91" y="609600"/>
            <a:ext cx="4205235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8305800" y="6324600"/>
            <a:ext cx="774192" cy="445532"/>
            <a:chOff x="8305800" y="6248400"/>
            <a:chExt cx="774192" cy="533400"/>
          </a:xfrm>
        </p:grpSpPr>
        <p:sp>
          <p:nvSpPr>
            <p:cNvPr id="7" name="Striped Right Arrow 6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43900" y="6324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0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130"/>
            <a:ext cx="9185505" cy="688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9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3394"/>
            <a:ext cx="9105897" cy="5001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" y="24825"/>
            <a:ext cx="914399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Look at the picture and try to understand</a:t>
            </a:r>
            <a:endParaRPr lang="en-US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771940"/>
            <a:ext cx="9105898" cy="552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fox </a:t>
            </a:r>
            <a:r>
              <a:rPr lang="en-US" b="1" dirty="0" smtClean="0">
                <a:solidFill>
                  <a:schemeClr val="bg1"/>
                </a:solidFill>
              </a:rPr>
              <a:t>declared a prize, didn’t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" y="6400799"/>
            <a:ext cx="9105898" cy="409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b="1" dirty="0" smtClean="0"/>
              <a:t>Note: This is used in a story of fables. </a:t>
            </a:r>
            <a:endParaRPr lang="en-US" sz="1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74" y="713395"/>
            <a:ext cx="2327281" cy="1953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609600"/>
            <a:ext cx="234315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25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200"/>
            <a:ext cx="9145785" cy="609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" y="24825"/>
            <a:ext cx="914399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Look at the picture and try to understand</a:t>
            </a:r>
            <a:endParaRPr lang="en-US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771940"/>
            <a:ext cx="9105898" cy="552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cat </a:t>
            </a:r>
            <a:r>
              <a:rPr lang="en-US" b="1" dirty="0" smtClean="0">
                <a:solidFill>
                  <a:schemeClr val="bg1"/>
                </a:solidFill>
              </a:rPr>
              <a:t>is sleeping, isn’t </a:t>
            </a:r>
            <a:r>
              <a:rPr lang="en-US" b="1" dirty="0" smtClean="0">
                <a:solidFill>
                  <a:srgbClr val="FF0000"/>
                </a:solidFill>
              </a:rPr>
              <a:t>it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" y="6438900"/>
            <a:ext cx="9105898" cy="3335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b="1" dirty="0" smtClean="0"/>
              <a:t>Note: This is only a description.  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8490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800" y="-19050"/>
            <a:ext cx="23622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Rule-10</a:t>
            </a:r>
            <a:endParaRPr lang="en-US" sz="4000" b="1" spc="-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" y="3962400"/>
            <a:ext cx="8991600" cy="2308324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If by the imperative sentence means order, advise, forbid, request </a:t>
            </a:r>
            <a:r>
              <a:rPr lang="en-US" sz="3600" dirty="0" err="1" smtClean="0"/>
              <a:t>etc</a:t>
            </a:r>
            <a:r>
              <a:rPr lang="en-US" sz="3600" dirty="0" smtClean="0"/>
              <a:t>, tag will be- </a:t>
            </a:r>
          </a:p>
          <a:p>
            <a:pPr algn="ctr"/>
            <a:r>
              <a:rPr lang="en-US" sz="3600" dirty="0" smtClean="0"/>
              <a:t>will you?; won’t you?; </a:t>
            </a:r>
            <a:r>
              <a:rPr lang="en-US" sz="3600" dirty="0"/>
              <a:t>would you?; </a:t>
            </a:r>
            <a:endParaRPr lang="en-US" sz="3600" dirty="0" smtClean="0"/>
          </a:p>
          <a:p>
            <a:pPr algn="ctr"/>
            <a:r>
              <a:rPr lang="en-US" sz="3600" dirty="0" smtClean="0"/>
              <a:t>can you?; can’t you?; could you?; .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94" y="544469"/>
            <a:ext cx="5710105" cy="2997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8305800" y="6324600"/>
            <a:ext cx="774192" cy="445532"/>
            <a:chOff x="8305800" y="6248400"/>
            <a:chExt cx="774192" cy="533400"/>
          </a:xfrm>
        </p:grpSpPr>
        <p:sp>
          <p:nvSpPr>
            <p:cNvPr id="7" name="Striped Right Arrow 6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43900" y="6324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1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6" b="13027"/>
          <a:stretch/>
        </p:blipFill>
        <p:spPr>
          <a:xfrm>
            <a:off x="-9523" y="628649"/>
            <a:ext cx="9153524" cy="527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" y="24825"/>
            <a:ext cx="914399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Look at the picture and try to understand</a:t>
            </a:r>
            <a:endParaRPr lang="en-US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771940"/>
            <a:ext cx="9105898" cy="552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Have some more rice, </a:t>
            </a:r>
            <a:r>
              <a:rPr lang="en-US" b="1" u="sng" dirty="0" smtClean="0">
                <a:solidFill>
                  <a:srgbClr val="FF0000"/>
                </a:solidFill>
              </a:rPr>
              <a:t>will you?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6400799"/>
            <a:ext cx="9105898" cy="409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b="1" dirty="0" smtClean="0"/>
              <a:t>Ref: will you= formal; won’t you = informal (Wren &amp; Martin; page # 306) 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41676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800" y="403412"/>
            <a:ext cx="5080000" cy="806824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Book Antiqua" pitchFamily="18" charset="0"/>
              </a:rPr>
              <a:t>Our To-day’s Topic is</a:t>
            </a:r>
            <a:endParaRPr lang="en-US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76200" y="1295400"/>
            <a:ext cx="8382000" cy="4800600"/>
            <a:chOff x="-35679" y="468884"/>
            <a:chExt cx="8620878" cy="5093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564" y="1344707"/>
              <a:ext cx="7037635" cy="42178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39096" flipV="1">
              <a:off x="-35679" y="468884"/>
              <a:ext cx="2367417" cy="1957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37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5" b="24368"/>
          <a:stretch/>
        </p:blipFill>
        <p:spPr>
          <a:xfrm>
            <a:off x="202775" y="672854"/>
            <a:ext cx="8738450" cy="488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" y="24825"/>
            <a:ext cx="914399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Look at the picture and try to understand</a:t>
            </a:r>
            <a:endParaRPr lang="en-US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771940"/>
            <a:ext cx="9105898" cy="552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Have a chocolate, </a:t>
            </a:r>
            <a:r>
              <a:rPr lang="en-US" b="1" u="sng" dirty="0" smtClean="0">
                <a:solidFill>
                  <a:srgbClr val="FF0000"/>
                </a:solidFill>
              </a:rPr>
              <a:t>won’t you?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6400799"/>
            <a:ext cx="9105898" cy="409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b="1" dirty="0" smtClean="0"/>
              <a:t>Ref: Oxford English Grammar; page # 22) 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19492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4825"/>
            <a:ext cx="914399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Test yourself</a:t>
            </a:r>
            <a:endParaRPr lang="en-US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I can drive a car, ________?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914398"/>
            <a:ext cx="144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Can’t I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51447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. None can escape from death, ________?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153352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they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399" y="2095500"/>
            <a:ext cx="891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. Everybody loves a freedom fighter,________?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209549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don‘t they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2667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I have hardly money in my pocket,_______?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24675" y="2620834"/>
            <a:ext cx="168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have I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33147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  <a:r>
              <a:rPr lang="en-US" sz="3200" dirty="0" smtClean="0"/>
              <a:t>. The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of her eyes is brown, ______?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15099" y="3314699"/>
            <a:ext cx="144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isn‘t it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391477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6. Shut down the computer, ______?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5219699" y="3914774"/>
            <a:ext cx="163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will you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52400" y="448627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</a:t>
            </a:r>
            <a:r>
              <a:rPr lang="en-US" sz="3200" dirty="0" smtClean="0"/>
              <a:t>. Look after the children, _________?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4933947" y="4419600"/>
            <a:ext cx="200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won‘t you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5029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8. I shall help you, ________?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3800474" y="4962525"/>
            <a:ext cx="153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shan‘t I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152400" y="55721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</a:t>
            </a:r>
            <a:r>
              <a:rPr lang="en-US" sz="3200" dirty="0" smtClean="0"/>
              <a:t>. ‘You’ is a pronoun, ________?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4333874" y="5505450"/>
            <a:ext cx="153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isn‘t it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61436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10. I’m not guilty, ____?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3352800" y="61208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am 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679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  <p:bldP spid="17" grpId="0"/>
      <p:bldP spid="29" grpId="0"/>
      <p:bldP spid="31" grpId="0"/>
      <p:bldP spid="33" grpId="0"/>
      <p:bldP spid="35" grpId="0"/>
      <p:bldP spid="3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744569"/>
            <a:ext cx="5105400" cy="64633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Thank you very much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1828799"/>
            <a:ext cx="8077200" cy="995083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r>
              <a:rPr lang="en-US" b="1" spc="37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At the end of the lesson, we will be able to—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2800" y="336177"/>
            <a:ext cx="5080000" cy="806824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Learning outcomes</a:t>
            </a:r>
            <a:endParaRPr lang="en-US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87594" y="247812"/>
            <a:ext cx="6827571" cy="1029658"/>
            <a:chOff x="1781387" y="817518"/>
            <a:chExt cx="10241357" cy="11669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387" y="817518"/>
              <a:ext cx="1409822" cy="10700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12922" y="914400"/>
              <a:ext cx="1409822" cy="107006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55600" y="3352800"/>
            <a:ext cx="8382000" cy="767123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pPr marL="255247" indent="-255247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 Tell the definition of Tag Question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5600" y="4572000"/>
            <a:ext cx="8382000" cy="699888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pPr marL="255247" indent="-255247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E57709"/>
                </a:solidFill>
                <a:latin typeface="Book Antiqua" pitchFamily="18" charset="0"/>
              </a:rPr>
              <a:t>Define right Tag operator easily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600" y="5544030"/>
            <a:ext cx="8382000" cy="704370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pPr marL="255247" indent="-255247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  <a:latin typeface="Book Antiqua" pitchFamily="18" charset="0"/>
              </a:rPr>
              <a:t> Describe some important rules and practice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05800" y="6248400"/>
            <a:ext cx="774192" cy="533400"/>
            <a:chOff x="8305800" y="6248400"/>
            <a:chExt cx="774192" cy="533400"/>
          </a:xfrm>
        </p:grpSpPr>
        <p:sp>
          <p:nvSpPr>
            <p:cNvPr id="13" name="Striped Right Arrow 12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43900" y="6324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4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9200" y="605118"/>
            <a:ext cx="3911600" cy="1145880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2020EC"/>
                  </a:solidFill>
                </a:ln>
                <a:solidFill>
                  <a:srgbClr val="7030A0"/>
                </a:solidFill>
                <a:latin typeface="Book Antiqua" pitchFamily="18" charset="0"/>
              </a:rPr>
              <a:t>Definition </a:t>
            </a:r>
            <a:endParaRPr lang="en-US" dirty="0">
              <a:ln>
                <a:solidFill>
                  <a:srgbClr val="2020EC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609600" y="336176"/>
            <a:ext cx="8026400" cy="2487706"/>
          </a:xfrm>
          <a:prstGeom prst="downArrowCallou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65" tIns="34033" rIns="68065" bIns="34033"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00" y="2823882"/>
            <a:ext cx="8128000" cy="3563471"/>
          </a:xfrm>
          <a:prstGeom prst="rect">
            <a:avLst/>
          </a:prstGeom>
          <a:noFill/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A tag question is a question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 that is added at the end of a statement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to make sure the information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is correct or to seek agreement. 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5284" y="806824"/>
            <a:ext cx="939881" cy="944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94" y="721339"/>
            <a:ext cx="939881" cy="94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458200" y="6353400"/>
            <a:ext cx="621792" cy="428400"/>
            <a:chOff x="8305800" y="6248400"/>
            <a:chExt cx="774192" cy="533400"/>
          </a:xfrm>
        </p:grpSpPr>
        <p:sp>
          <p:nvSpPr>
            <p:cNvPr id="10" name="Striped Right Arrow 9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43900" y="6324600"/>
              <a:ext cx="685800" cy="344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Click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9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54002"/>
            <a:ext cx="5410200" cy="760398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Right Tag Operator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81000" y="76200"/>
            <a:ext cx="8229600" cy="1905000"/>
          </a:xfrm>
          <a:prstGeom prst="downArrowCallou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65" tIns="34033" rIns="68065" bIns="34033"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5284" y="76200"/>
            <a:ext cx="939881" cy="944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94" y="46426"/>
            <a:ext cx="939881" cy="944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66925"/>
            <a:ext cx="8305800" cy="42435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14400" y="2590800"/>
            <a:ext cx="743134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74720" y="3861816"/>
            <a:ext cx="743134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305800" y="6276975"/>
            <a:ext cx="774192" cy="533400"/>
            <a:chOff x="8305800" y="6248400"/>
            <a:chExt cx="774192" cy="533400"/>
          </a:xfrm>
        </p:grpSpPr>
        <p:sp>
          <p:nvSpPr>
            <p:cNvPr id="11" name="Striped Right Arrow 10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43900" y="6324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Click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4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54002"/>
            <a:ext cx="5410200" cy="760398"/>
          </a:xfrm>
          <a:prstGeom prst="rect">
            <a:avLst/>
          </a:prstGeom>
          <a:noFill/>
        </p:spPr>
        <p:txBody>
          <a:bodyPr wrap="square" lIns="68065" tIns="34033" rIns="68065" bIns="3403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Right Tag Operator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81000" y="76200"/>
            <a:ext cx="8229600" cy="1676400"/>
          </a:xfrm>
          <a:prstGeom prst="downArrowCallou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65" tIns="34033" rIns="68065" bIns="34033"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5284" y="76200"/>
            <a:ext cx="939881" cy="944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94" y="46426"/>
            <a:ext cx="939881" cy="944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8229600" cy="4243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28600" y="6072378"/>
            <a:ext cx="1428934" cy="633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6172200"/>
            <a:ext cx="8153400" cy="4983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a liar, </a:t>
            </a:r>
            <a:r>
              <a:rPr lang="en-US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 he?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0400" y="6072378"/>
            <a:ext cx="1143000" cy="633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686800" y="6421410"/>
            <a:ext cx="393192" cy="436603"/>
            <a:chOff x="8305800" y="6248400"/>
            <a:chExt cx="774192" cy="533400"/>
          </a:xfrm>
        </p:grpSpPr>
        <p:sp>
          <p:nvSpPr>
            <p:cNvPr id="12" name="Striped Right Arrow 11"/>
            <p:cNvSpPr/>
            <p:nvPr/>
          </p:nvSpPr>
          <p:spPr>
            <a:xfrm>
              <a:off x="8305800" y="6248400"/>
              <a:ext cx="774192" cy="533400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43900" y="6409408"/>
              <a:ext cx="685800" cy="20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 smtClean="0">
                  <a:solidFill>
                    <a:schemeClr val="bg1"/>
                  </a:solidFill>
                </a:rPr>
                <a:t>Click 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8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2" grpId="0"/>
      <p:bldP spid="10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900</TotalTime>
  <Words>1610</Words>
  <Application>Microsoft Office PowerPoint</Application>
  <PresentationFormat>On-screen Show (4:3)</PresentationFormat>
  <Paragraphs>338</Paragraphs>
  <Slides>52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Saajal</dc:creator>
  <cp:lastModifiedBy>Saajal</cp:lastModifiedBy>
  <cp:revision>80</cp:revision>
  <dcterms:created xsi:type="dcterms:W3CDTF">2006-08-16T00:00:00Z</dcterms:created>
  <dcterms:modified xsi:type="dcterms:W3CDTF">2020-11-22T01:07:21Z</dcterms:modified>
</cp:coreProperties>
</file>