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22"/>
  </p:notesMasterIdLst>
  <p:sldIdLst>
    <p:sldId id="325" r:id="rId2"/>
    <p:sldId id="347" r:id="rId3"/>
    <p:sldId id="309" r:id="rId4"/>
    <p:sldId id="310" r:id="rId5"/>
    <p:sldId id="326" r:id="rId6"/>
    <p:sldId id="333" r:id="rId7"/>
    <p:sldId id="332" r:id="rId8"/>
    <p:sldId id="335" r:id="rId9"/>
    <p:sldId id="342" r:id="rId10"/>
    <p:sldId id="343" r:id="rId11"/>
    <p:sldId id="344" r:id="rId12"/>
    <p:sldId id="345" r:id="rId13"/>
    <p:sldId id="346" r:id="rId14"/>
    <p:sldId id="327" r:id="rId15"/>
    <p:sldId id="328" r:id="rId16"/>
    <p:sldId id="329" r:id="rId17"/>
    <p:sldId id="320" r:id="rId18"/>
    <p:sldId id="330" r:id="rId19"/>
    <p:sldId id="319" r:id="rId20"/>
    <p:sldId id="32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FF"/>
    <a:srgbClr val="3C9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60"/>
  </p:normalViewPr>
  <p:slideViewPr>
    <p:cSldViewPr>
      <p:cViewPr varScale="1">
        <p:scale>
          <a:sx n="68" d="100"/>
          <a:sy n="68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5E4C2-0322-4C81-9F5D-DE40475DB7B8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63F7E-1630-4B02-B55E-13347DF9E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5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63F7E-1630-4B02-B55E-13347DF9EA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54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42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419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7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657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36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67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5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1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1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3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0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073D90-7698-45DF-A61D-484F0D99F9F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C196DB-145A-452E-9BE4-2A307E570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01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5361E70-BB4D-4593-B299-C2140BD2A67D}"/>
              </a:ext>
            </a:extLst>
          </p:cNvPr>
          <p:cNvGrpSpPr/>
          <p:nvPr/>
        </p:nvGrpSpPr>
        <p:grpSpPr>
          <a:xfrm>
            <a:off x="1752600" y="838200"/>
            <a:ext cx="8124093" cy="5495192"/>
            <a:chOff x="592015" y="1295400"/>
            <a:chExt cx="6189785" cy="4589585"/>
          </a:xfrm>
        </p:grpSpPr>
        <p:sp>
          <p:nvSpPr>
            <p:cNvPr id="3" name="Heart 2">
              <a:extLst>
                <a:ext uri="{FF2B5EF4-FFF2-40B4-BE49-F238E27FC236}">
                  <a16:creationId xmlns:a16="http://schemas.microsoft.com/office/drawing/2014/main" id="{E007341F-2B9E-4F52-84EF-85E5FCC716F1}"/>
                </a:ext>
              </a:extLst>
            </p:cNvPr>
            <p:cNvSpPr/>
            <p:nvPr/>
          </p:nvSpPr>
          <p:spPr>
            <a:xfrm>
              <a:off x="609600" y="1295400"/>
              <a:ext cx="6172200" cy="457200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609DA9F-533B-4651-A2C3-6583BEC1D9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>
            <a:xfrm>
              <a:off x="592015" y="1349168"/>
              <a:ext cx="3118375" cy="4535817"/>
            </a:xfrm>
            <a:prstGeom prst="rect">
              <a:avLst/>
            </a:prstGeom>
          </p:spPr>
        </p:pic>
      </p:grpSp>
      <p:sp>
        <p:nvSpPr>
          <p:cNvPr id="24" name="Frame 23">
            <a:extLst>
              <a:ext uri="{FF2B5EF4-FFF2-40B4-BE49-F238E27FC236}">
                <a16:creationId xmlns:a16="http://schemas.microsoft.com/office/drawing/2014/main" id="{072402C6-DD1C-4ACD-AF5C-F5CFBCB4B35A}"/>
              </a:ext>
            </a:extLst>
          </p:cNvPr>
          <p:cNvSpPr/>
          <p:nvPr/>
        </p:nvSpPr>
        <p:spPr>
          <a:xfrm>
            <a:off x="304800" y="190500"/>
            <a:ext cx="11582400" cy="6477000"/>
          </a:xfrm>
          <a:prstGeom prst="frame">
            <a:avLst>
              <a:gd name="adj1" fmla="val 2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F86821-3E2D-4150-8DD8-394CA43DA058}"/>
              </a:ext>
            </a:extLst>
          </p:cNvPr>
          <p:cNvSpPr txBox="1"/>
          <p:nvPr/>
        </p:nvSpPr>
        <p:spPr>
          <a:xfrm>
            <a:off x="2895600" y="2209800"/>
            <a:ext cx="5477022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>
                <a:rot lat="0" lon="0" rev="0"/>
              </a:camera>
              <a:lightRig rig="threePt" dir="t"/>
            </a:scene3d>
            <a:sp3d extrusionH="57150">
              <a:bevelT w="2540000" h="2540000" prst="slope"/>
              <a:bevelB w="539750" h="304800"/>
            </a:sp3d>
          </a:bodyPr>
          <a:lstStyle/>
          <a:p>
            <a:pPr algn="ctr"/>
            <a:r>
              <a:rPr lang="en-US" sz="11500" b="1" dirty="0" err="1">
                <a:ln w="38100">
                  <a:solidFill>
                    <a:srgbClr val="FF000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স্বাগতম</a:t>
            </a:r>
            <a:r>
              <a:rPr lang="en-US" sz="5400" b="1" dirty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588610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2438401"/>
            <a:ext cx="35052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১+৩- ৫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>
            <a:endCxn id="15" idx="8"/>
          </p:cNvCxnSpPr>
          <p:nvPr/>
        </p:nvCxnSpPr>
        <p:spPr>
          <a:xfrm flipH="1" flipV="1">
            <a:off x="3667126" y="1819270"/>
            <a:ext cx="752475" cy="13811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29200" y="3124200"/>
            <a:ext cx="3810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886200" y="1752600"/>
            <a:ext cx="19050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0" y="3200400"/>
            <a:ext cx="12954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 rot="5753993">
            <a:off x="8178390" y="4005667"/>
            <a:ext cx="1612179" cy="13511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Callout 13"/>
          <p:cNvSpPr/>
          <p:nvPr/>
        </p:nvSpPr>
        <p:spPr>
          <a:xfrm rot="5753993">
            <a:off x="5526433" y="4476448"/>
            <a:ext cx="1733801" cy="1491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প্রক্রিয়া 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Callout 14"/>
          <p:cNvSpPr/>
          <p:nvPr/>
        </p:nvSpPr>
        <p:spPr>
          <a:xfrm rot="16200000">
            <a:off x="2057400" y="838200"/>
            <a:ext cx="1600200" cy="1295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486400" y="3200400"/>
            <a:ext cx="685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962400"/>
            <a:ext cx="2438400" cy="2682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86200" y="2743201"/>
            <a:ext cx="54102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sz="8000" dirty="0">
                <a:latin typeface="NikoshBAN" pitchFamily="2" charset="0"/>
                <a:cs typeface="NikoshBAN" pitchFamily="2" charset="0"/>
              </a:rPr>
              <a:t>৩৫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÷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৫&gt;১+২ 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86400" y="1752600"/>
            <a:ext cx="838200" cy="1304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858000" y="3505200"/>
            <a:ext cx="137160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53000" y="1600200"/>
            <a:ext cx="1524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400800" y="1676400"/>
            <a:ext cx="228600" cy="1447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 rot="5753993">
            <a:off x="8178390" y="4310467"/>
            <a:ext cx="1612179" cy="13511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সম্পর্ক 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Callout 13"/>
          <p:cNvSpPr/>
          <p:nvPr/>
        </p:nvSpPr>
        <p:spPr>
          <a:xfrm rot="5753993">
            <a:off x="5450233" y="4993975"/>
            <a:ext cx="1733801" cy="1491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প্রক্রিয়া 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Callout 14"/>
          <p:cNvSpPr/>
          <p:nvPr/>
        </p:nvSpPr>
        <p:spPr>
          <a:xfrm rot="16200000">
            <a:off x="4876800" y="533400"/>
            <a:ext cx="1600200" cy="1295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562600" y="3810000"/>
            <a:ext cx="6858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477000" y="1447800"/>
            <a:ext cx="1295400" cy="175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400800" y="1371600"/>
            <a:ext cx="25146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391400" y="3505200"/>
            <a:ext cx="9144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962400"/>
            <a:ext cx="2438400" cy="2682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86200" y="2743201"/>
            <a:ext cx="54102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sz="8000" dirty="0">
                <a:latin typeface="NikoshBAN" pitchFamily="2" charset="0"/>
                <a:cs typeface="NikoshBAN" pitchFamily="2" charset="0"/>
              </a:rPr>
              <a:t>৩৫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÷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=5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+২ 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86400" y="1752600"/>
            <a:ext cx="838200" cy="1304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858000" y="3505200"/>
            <a:ext cx="137160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53000" y="1600200"/>
            <a:ext cx="1524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400800" y="1676400"/>
            <a:ext cx="228600" cy="1447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 rot="5753993">
            <a:off x="8178390" y="4310467"/>
            <a:ext cx="1612179" cy="13511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সম্পর্ক 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Callout 13"/>
          <p:cNvSpPr/>
          <p:nvPr/>
        </p:nvSpPr>
        <p:spPr>
          <a:xfrm rot="5753993">
            <a:off x="5450233" y="4993975"/>
            <a:ext cx="1733801" cy="1491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প্রক্রিয়া 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Callout 14"/>
          <p:cNvSpPr/>
          <p:nvPr/>
        </p:nvSpPr>
        <p:spPr>
          <a:xfrm rot="16200000">
            <a:off x="4876800" y="533400"/>
            <a:ext cx="1600200" cy="1295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562600" y="3810000"/>
            <a:ext cx="6858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477000" y="1447800"/>
            <a:ext cx="1295400" cy="175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400800" y="1371600"/>
            <a:ext cx="25146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391400" y="3505200"/>
            <a:ext cx="9144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962400"/>
            <a:ext cx="2438400" cy="2682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2438401"/>
            <a:ext cx="35052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১+৩- ৫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>
            <a:endCxn id="15" idx="8"/>
          </p:cNvCxnSpPr>
          <p:nvPr/>
        </p:nvCxnSpPr>
        <p:spPr>
          <a:xfrm flipH="1" flipV="1">
            <a:off x="3667126" y="1819270"/>
            <a:ext cx="752475" cy="13811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29200" y="3124200"/>
            <a:ext cx="3810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886200" y="1752600"/>
            <a:ext cx="19050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0" y="3200400"/>
            <a:ext cx="12954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 rot="5753993">
            <a:off x="8178390" y="4005667"/>
            <a:ext cx="1612179" cy="13511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Callout 13"/>
          <p:cNvSpPr/>
          <p:nvPr/>
        </p:nvSpPr>
        <p:spPr>
          <a:xfrm rot="5753993">
            <a:off x="5526433" y="4476448"/>
            <a:ext cx="1733801" cy="1491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প্রক্রিয়া 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Callout 14"/>
          <p:cNvSpPr/>
          <p:nvPr/>
        </p:nvSpPr>
        <p:spPr>
          <a:xfrm rot="16200000">
            <a:off x="2057400" y="838200"/>
            <a:ext cx="1600200" cy="1295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486400" y="3200400"/>
            <a:ext cx="685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962400"/>
            <a:ext cx="2438400" cy="26822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1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০ , ১ , ২ , ৩ , ৪ , ৫ , ৬ , ৭ , ৮ , ৯ ,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895601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+    -   ×   ÷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37144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=  ≈ ≤ &lt;   &gt;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362201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নিচের প্রতীক গুলি চিনতে পারি কী না 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1" y="609600"/>
            <a:ext cx="1905000" cy="175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514601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০ , ১ , ২ , ৩ , ৪ , ৫ , ৬ , ৭ , ৮ , ৯ ,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286001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+    -   ×   ÷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362201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=  ≈ ≤ &lt;   &gt;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5052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5052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প্রক্রিয়া প্রতীক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5052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সম্পর্ক প্রতীক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352800"/>
            <a:ext cx="1676400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2"/>
            <a:ext cx="6096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১+২+২ </a:t>
            </a:r>
          </a:p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৩-২+১</a:t>
            </a:r>
          </a:p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৬</a:t>
            </a:r>
          </a:p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6600" dirty="0"/>
              <a:t> </a:t>
            </a:r>
            <a:endParaRPr lang="bn-BD" sz="59500" dirty="0"/>
          </a:p>
          <a:p>
            <a:pPr algn="ctr"/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44196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এই গুলির মধ্যে শুধু প্রক্রিয়া প্রতীক আছে । সত্য, মিথ্যা যাচাই করা যায় না।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তাই এ গুলোকে গাণিতিক রাশি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"/>
            <a:ext cx="91440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28800" y="1397000"/>
          <a:ext cx="8610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দলের নাম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 দল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২+৫+৬ ,৫+৪=৯, ৬-৩, ২</a:t>
                      </a:r>
                      <a:r>
                        <a:rPr lang="en-US" sz="4000" baseline="0" dirty="0">
                          <a:latin typeface="NikoshBAN" pitchFamily="2" charset="0"/>
                          <a:cs typeface="NikoshBAN" pitchFamily="2" charset="0"/>
                        </a:rPr>
                        <a:t>×</a:t>
                      </a: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৪&lt;৯ </a:t>
                      </a:r>
                    </a:p>
                    <a:p>
                      <a:pPr algn="ctr"/>
                      <a:r>
                        <a:rPr lang="bn-BD" sz="3600" baseline="0" dirty="0">
                          <a:latin typeface="NikoshBAN" pitchFamily="2" charset="0"/>
                          <a:cs typeface="NikoshBAN" pitchFamily="2" charset="0"/>
                        </a:rPr>
                        <a:t>উপরের সংখারাশি ও উক্তি গুলি আলাদা কর।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খ দল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৯-২&gt;৫</a:t>
                      </a: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 , ১২=৯+৩, ১+১, ৮</a:t>
                      </a:r>
                      <a:r>
                        <a:rPr lang="en-US" sz="4000" baseline="0" dirty="0">
                          <a:latin typeface="NikoshBAN" pitchFamily="2" charset="0"/>
                          <a:cs typeface="NikoshBAN" pitchFamily="2" charset="0"/>
                        </a:rPr>
                        <a:t>÷</a:t>
                      </a: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২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baseline="0" dirty="0">
                          <a:latin typeface="NikoshBAN" pitchFamily="2" charset="0"/>
                          <a:cs typeface="NikoshBAN" pitchFamily="2" charset="0"/>
                        </a:rPr>
                        <a:t>উপরের সংখারাশি ও উক্তি গুলি আলাদা কর।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গ</a:t>
                      </a: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 দল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৯-২&gt;৫</a:t>
                      </a: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 , ১+১,  ১২=৯+৩, ৮</a:t>
                      </a:r>
                      <a:r>
                        <a:rPr lang="en-US" sz="4000" baseline="0" dirty="0">
                          <a:latin typeface="NikoshBAN" pitchFamily="2" charset="0"/>
                          <a:cs typeface="NikoshBAN" pitchFamily="2" charset="0"/>
                        </a:rPr>
                        <a:t>÷</a:t>
                      </a: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৪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baseline="0" dirty="0">
                          <a:latin typeface="NikoshBAN" pitchFamily="2" charset="0"/>
                          <a:cs typeface="NikoshBAN" pitchFamily="2" charset="0"/>
                        </a:rPr>
                        <a:t>উপরের সংখারাশি ও উক্তি গুলি আলাদা কর।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1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৮-৫=৩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3716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৪+৭&lt;১২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2098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৫৬&gt;৫২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9718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৪+৮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৩=২৪+৪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1148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এই গুলির প্রত্যেকটির মধ্যে সম্পর্ক  প্রতীক আছে ।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সত্য, মিথ্যা যাচাই করা যায়।তাই এ গুলোকে গাণিতিক উক্তি  বলে।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381000"/>
            <a:ext cx="2819400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B00408-E717-495A-B975-31EF2EC24420}"/>
              </a:ext>
            </a:extLst>
          </p:cNvPr>
          <p:cNvSpPr txBox="1"/>
          <p:nvPr/>
        </p:nvSpPr>
        <p:spPr>
          <a:xfrm>
            <a:off x="304800" y="1676400"/>
            <a:ext cx="105156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পর্যায়ে চকবোর্ড-এ কয়েকটি সংখারাশি ও উক্তি লিখে দেখাব। </a:t>
            </a:r>
          </a:p>
          <a:p>
            <a:pPr algn="ctr">
              <a:buFont typeface="Arial" pitchFamily="34" charset="0"/>
              <a:buChar char="•"/>
            </a:pPr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কয়েকজন শিক্ষার্থীকে বোর্ড-এ লিখতে দিব।  </a:t>
            </a:r>
          </a:p>
          <a:p>
            <a:pPr algn="ctr">
              <a:buFont typeface="Arial" pitchFamily="34" charset="0"/>
              <a:buChar char="•"/>
            </a:pPr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সকলকে খাতায় তিনটি করে সংখারাশি ও উক্তি লিখতে বলব। 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9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7FFB4B-DC39-4EA1-A3C5-22A6E438F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996" y="2126887"/>
            <a:ext cx="3458498" cy="342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DD0707-85B2-4A11-8773-5CA24EA04697}"/>
              </a:ext>
            </a:extLst>
          </p:cNvPr>
          <p:cNvSpPr txBox="1"/>
          <p:nvPr/>
        </p:nvSpPr>
        <p:spPr>
          <a:xfrm>
            <a:off x="1023788" y="2590800"/>
            <a:ext cx="5072212" cy="3170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মোসাঃ তাসলিমা আলম</a:t>
            </a:r>
          </a:p>
          <a:p>
            <a:pPr algn="ctr"/>
            <a:r>
              <a:rPr lang="bn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শিক্ষক,</a:t>
            </a:r>
          </a:p>
          <a:p>
            <a:pPr algn="ctr"/>
            <a:r>
              <a:rPr lang="bn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মাসকাটাদিঘী সরকারি প্রাথমিক বিদ্যালয়</a:t>
            </a:r>
          </a:p>
          <a:p>
            <a:pPr algn="ctr"/>
            <a:r>
              <a:rPr lang="bn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পবা, রাজশাহী।</a:t>
            </a:r>
            <a:endParaRPr lang="en-US" sz="4000" b="1" dirty="0" err="1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A3E46D-483A-41B1-9ABD-C9A0AC4394F9}"/>
              </a:ext>
            </a:extLst>
          </p:cNvPr>
          <p:cNvSpPr txBox="1"/>
          <p:nvPr/>
        </p:nvSpPr>
        <p:spPr>
          <a:xfrm>
            <a:off x="3276600" y="76200"/>
            <a:ext cx="475488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bg2">
                <a:lumMod val="10000"/>
              </a:schemeClr>
            </a:solidFill>
          </a:ln>
          <a:effectLst>
            <a:softEdge rad="127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11430000" h="7620000" prst="angle"/>
              <a:bevelB w="63500"/>
              <a:extrusionClr>
                <a:srgbClr val="FF00FF"/>
              </a:extrusionClr>
            </a:sp3d>
          </a:bodyPr>
          <a:lstStyle/>
          <a:p>
            <a:pPr algn="ctr"/>
            <a:r>
              <a:rPr lang="en-US" sz="7200" b="1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9201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85812" y="2644170"/>
            <a:ext cx="29690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9600" b="1" cap="all" dirty="0">
                <a:ln/>
                <a:solidFill>
                  <a:schemeClr val="accent1"/>
                </a:solidFill>
                <a:effectLst>
                  <a:outerShdw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02C5BFE8-65F5-4524-8D84-18BF6D2E4286}"/>
              </a:ext>
            </a:extLst>
          </p:cNvPr>
          <p:cNvSpPr/>
          <p:nvPr/>
        </p:nvSpPr>
        <p:spPr>
          <a:xfrm>
            <a:off x="304800" y="457200"/>
            <a:ext cx="11353800" cy="5943600"/>
          </a:xfrm>
          <a:prstGeom prst="frame">
            <a:avLst>
              <a:gd name="adj1" fmla="val 32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8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381000"/>
            <a:ext cx="5715000" cy="144655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Left" fov="2100000">
                <a:rot lat="0" lon="1200000" rev="600000"/>
              </a:camera>
              <a:lightRig rig="sunset" dir="t">
                <a:rot lat="0" lon="0" rev="2400000"/>
              </a:lightRig>
            </a:scene3d>
            <a:sp3d extrusionH="57150">
              <a:bevelT w="2540000" h="2540000" prst="convex"/>
              <a:bevelB w="508000" h="762000"/>
            </a:sp3d>
          </a:bodyPr>
          <a:lstStyle/>
          <a:p>
            <a:r>
              <a:rPr lang="bn-BD" sz="8800" dirty="0">
                <a:ln w="0"/>
                <a:gradFill>
                  <a:gsLst>
                    <a:gs pos="26000">
                      <a:srgbClr val="FF0000"/>
                    </a:gs>
                    <a:gs pos="57000">
                      <a:schemeClr val="accent1">
                        <a:lumMod val="45000"/>
                        <a:lumOff val="55000"/>
                      </a:schemeClr>
                    </a:gs>
                    <a:gs pos="76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dirty="0">
              <a:ln w="0"/>
              <a:gradFill>
                <a:gsLst>
                  <a:gs pos="26000">
                    <a:srgbClr val="FF0000"/>
                  </a:gs>
                  <a:gs pos="57000">
                    <a:schemeClr val="accent1">
                      <a:lumMod val="45000"/>
                      <a:lumOff val="55000"/>
                    </a:schemeClr>
                  </a:gs>
                  <a:gs pos="76000">
                    <a:schemeClr val="accent1">
                      <a:lumMod val="45000"/>
                      <a:lumOff val="5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6E9B7-40D2-4BF6-937F-AFEB882CD9B2}"/>
              </a:ext>
            </a:extLst>
          </p:cNvPr>
          <p:cNvSpPr txBox="1"/>
          <p:nvPr/>
        </p:nvSpPr>
        <p:spPr>
          <a:xfrm>
            <a:off x="2706859" y="2590800"/>
            <a:ext cx="610537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চতুর্থ</a:t>
            </a:r>
          </a:p>
          <a:p>
            <a:pPr algn="ctr">
              <a:buNone/>
            </a:pP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>
              <a:buNone/>
            </a:pP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pPr algn="ctr">
              <a:buNone/>
            </a:pP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 ২</a:t>
            </a:r>
            <a:r>
              <a:rPr lang="en-US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11</a:t>
            </a: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20</a:t>
            </a:r>
            <a:r>
              <a:rPr lang="bn-BD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37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5755" y="257079"/>
            <a:ext cx="33528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476440"/>
            <a:ext cx="944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 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586743-D6DF-4F0B-95BC-E330B9D87251}"/>
              </a:ext>
            </a:extLst>
          </p:cNvPr>
          <p:cNvSpPr txBox="1"/>
          <p:nvPr/>
        </p:nvSpPr>
        <p:spPr>
          <a:xfrm>
            <a:off x="1752600" y="2676769"/>
            <a:ext cx="75391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18.1.1 সংখ্যারাশি ও গাণিতিক উক্তি চিনে বলতে পারবে </a:t>
            </a:r>
          </a:p>
          <a:p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১৮.1.2 সংখ্যারাশি ও গাণিতিক উক্তি লিখতে পারবে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3486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6"/>
            <a:ext cx="7886700" cy="1298575"/>
          </a:xfrm>
        </p:spPr>
        <p:txBody>
          <a:bodyPr>
            <a:norm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বলতো </a:t>
            </a:r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১+২=৪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কখন হয়?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200401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যখন গানিতিক উক্তিটি  মিথ্যা হয়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qual 3"/>
          <p:cNvSpPr/>
          <p:nvPr/>
        </p:nvSpPr>
        <p:spPr>
          <a:xfrm rot="5400000">
            <a:off x="5334000" y="5105400"/>
            <a:ext cx="2590800" cy="838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6172200" y="3886200"/>
            <a:ext cx="914400" cy="990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 rot="7863708">
            <a:off x="6196115" y="3042729"/>
            <a:ext cx="2590800" cy="838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Equal 6"/>
          <p:cNvSpPr/>
          <p:nvPr/>
        </p:nvSpPr>
        <p:spPr>
          <a:xfrm rot="2909322">
            <a:off x="4448981" y="3038494"/>
            <a:ext cx="2590800" cy="838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vision 7"/>
          <p:cNvSpPr/>
          <p:nvPr/>
        </p:nvSpPr>
        <p:spPr>
          <a:xfrm>
            <a:off x="6172200" y="3429000"/>
            <a:ext cx="914400" cy="533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 rot="5400000">
            <a:off x="5295900" y="2095500"/>
            <a:ext cx="2590800" cy="838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Minus 9"/>
          <p:cNvSpPr/>
          <p:nvPr/>
        </p:nvSpPr>
        <p:spPr>
          <a:xfrm rot="18950294">
            <a:off x="7817471" y="1981075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 rot="2608300">
            <a:off x="4086409" y="2054174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 rot="5571920">
            <a:off x="7387154" y="1730783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3810000" y="2438400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 rot="19428509">
            <a:off x="6470952" y="872192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 rot="6212998">
            <a:off x="4608834" y="1775750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 rot="5400000">
            <a:off x="5905500" y="723900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16"/>
          <p:cNvSpPr/>
          <p:nvPr/>
        </p:nvSpPr>
        <p:spPr>
          <a:xfrm>
            <a:off x="8077200" y="2438400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 rot="2305297">
            <a:off x="5398590" y="885335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qual 18"/>
          <p:cNvSpPr/>
          <p:nvPr/>
        </p:nvSpPr>
        <p:spPr>
          <a:xfrm>
            <a:off x="5181600" y="6477000"/>
            <a:ext cx="29718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2286000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33800" y="9906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200" y="-12186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48400" y="-457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62800" y="-2286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53000" y="5334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96200" y="6096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39200" y="1600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29" name="Plus 28"/>
          <p:cNvSpPr/>
          <p:nvPr/>
        </p:nvSpPr>
        <p:spPr>
          <a:xfrm>
            <a:off x="6781800" y="6019800"/>
            <a:ext cx="8382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lus 29"/>
          <p:cNvSpPr/>
          <p:nvPr/>
        </p:nvSpPr>
        <p:spPr>
          <a:xfrm>
            <a:off x="5638800" y="6019800"/>
            <a:ext cx="8382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524000" y="838200"/>
            <a:ext cx="8991600" cy="1905000"/>
            <a:chOff x="0" y="838200"/>
            <a:chExt cx="8991600" cy="1905000"/>
          </a:xfrm>
        </p:grpSpPr>
        <p:sp>
          <p:nvSpPr>
            <p:cNvPr id="27" name="TextBox 26"/>
            <p:cNvSpPr txBox="1"/>
            <p:nvPr/>
          </p:nvSpPr>
          <p:spPr>
            <a:xfrm>
              <a:off x="6934200" y="838200"/>
              <a:ext cx="762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solidFill>
                    <a:schemeClr val="accent1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8</a:t>
              </a:r>
            </a:p>
          </p:txBody>
        </p:sp>
        <p:pic>
          <p:nvPicPr>
            <p:cNvPr id="31" name="Picture 30" descr="m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066800"/>
              <a:ext cx="1524000" cy="1676400"/>
            </a:xfrm>
            <a:prstGeom prst="rect">
              <a:avLst/>
            </a:prstGeom>
          </p:spPr>
        </p:pic>
        <p:pic>
          <p:nvPicPr>
            <p:cNvPr id="32" name="Picture 31" descr="m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7848600" y="838200"/>
              <a:ext cx="1143000" cy="1219200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1524000" y="41910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চল দেখি এখানে কি কি প্রতীক আছে?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9144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গানিতিক প্রতীক </a:t>
            </a: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1336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চল কিছু  প্রতীক  শ্রেণী  বিন্যাস  করার চেষ্টা করি 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2438401"/>
            <a:ext cx="35052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৩৫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&gt;৯ 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971800" y="3200400"/>
            <a:ext cx="14478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29200" y="3124200"/>
            <a:ext cx="3810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91200" y="1676400"/>
            <a:ext cx="3048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7000" y="3200400"/>
            <a:ext cx="12954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 rot="5753993">
            <a:off x="7901148" y="3863337"/>
            <a:ext cx="1612179" cy="13511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Callout 12"/>
          <p:cNvSpPr/>
          <p:nvPr/>
        </p:nvSpPr>
        <p:spPr>
          <a:xfrm rot="690356">
            <a:off x="5752243" y="329206"/>
            <a:ext cx="1906714" cy="132954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সম্পর্ক 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Callout 13"/>
          <p:cNvSpPr/>
          <p:nvPr/>
        </p:nvSpPr>
        <p:spPr>
          <a:xfrm rot="5753993">
            <a:off x="5526433" y="4476448"/>
            <a:ext cx="1733801" cy="1491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Callout 14"/>
          <p:cNvSpPr/>
          <p:nvPr/>
        </p:nvSpPr>
        <p:spPr>
          <a:xfrm rot="10800000">
            <a:off x="1905000" y="3962400"/>
            <a:ext cx="1600200" cy="1295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সংখ্যা প্রতীক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62000"/>
            <a:ext cx="2438400" cy="2682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2571</TotalTime>
  <Words>369</Words>
  <Application>Microsoft Office PowerPoint</Application>
  <PresentationFormat>Widescreen</PresentationFormat>
  <Paragraphs>92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NikoshBAN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pti-1</dc:creator>
  <cp:lastModifiedBy>DPE</cp:lastModifiedBy>
  <cp:revision>306</cp:revision>
  <dcterms:created xsi:type="dcterms:W3CDTF">2016-01-05T04:35:56Z</dcterms:created>
  <dcterms:modified xsi:type="dcterms:W3CDTF">2020-11-22T08:59:26Z</dcterms:modified>
</cp:coreProperties>
</file>