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7" r:id="rId3"/>
    <p:sldId id="280" r:id="rId4"/>
    <p:sldId id="279" r:id="rId5"/>
    <p:sldId id="258" r:id="rId6"/>
    <p:sldId id="259" r:id="rId7"/>
    <p:sldId id="260" r:id="rId8"/>
    <p:sldId id="261" r:id="rId9"/>
    <p:sldId id="269" r:id="rId10"/>
    <p:sldId id="276" r:id="rId11"/>
    <p:sldId id="270" r:id="rId12"/>
    <p:sldId id="277" r:id="rId13"/>
    <p:sldId id="272" r:id="rId14"/>
    <p:sldId id="273" r:id="rId15"/>
    <p:sldId id="274" r:id="rId16"/>
    <p:sldId id="275" r:id="rId17"/>
    <p:sldId id="278" r:id="rId18"/>
    <p:sldId id="263" r:id="rId19"/>
    <p:sldId id="264" r:id="rId20"/>
    <p:sldId id="26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777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06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D9BF40A-1EE6-4336-85DF-87978FC4D279}" type="datetimeFigureOut">
              <a:rPr lang="en-US" smtClean="0"/>
              <a:pPr/>
              <a:t>11/22/2020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F4E1137-AA7B-4C2D-A94A-367C355BC504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BF40A-1EE6-4336-85DF-87978FC4D279}" type="datetimeFigureOut">
              <a:rPr lang="en-US" smtClean="0"/>
              <a:pPr/>
              <a:t>11/22/2020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E1137-AA7B-4C2D-A94A-367C355BC504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BF40A-1EE6-4336-85DF-87978FC4D279}" type="datetimeFigureOut">
              <a:rPr lang="en-US" smtClean="0"/>
              <a:pPr/>
              <a:t>11/22/2020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E1137-AA7B-4C2D-A94A-367C355BC504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BF40A-1EE6-4336-85DF-87978FC4D279}" type="datetimeFigureOut">
              <a:rPr lang="en-US" smtClean="0"/>
              <a:pPr/>
              <a:t>11/22/2020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E1137-AA7B-4C2D-A94A-367C355BC5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BF40A-1EE6-4336-85DF-87978FC4D279}" type="datetimeFigureOut">
              <a:rPr lang="en-US" smtClean="0"/>
              <a:pPr/>
              <a:t>11/22/2020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E1137-AA7B-4C2D-A94A-367C355BC5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BF40A-1EE6-4336-85DF-87978FC4D279}" type="datetimeFigureOut">
              <a:rPr lang="en-US" smtClean="0"/>
              <a:pPr/>
              <a:t>11/22/2020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E1137-AA7B-4C2D-A94A-367C355BC5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BF40A-1EE6-4336-85DF-87978FC4D279}" type="datetimeFigureOut">
              <a:rPr lang="en-US" smtClean="0"/>
              <a:pPr/>
              <a:t>11/22/2020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E1137-AA7B-4C2D-A94A-367C355BC504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BF40A-1EE6-4336-85DF-87978FC4D279}" type="datetimeFigureOut">
              <a:rPr lang="en-US" smtClean="0"/>
              <a:pPr/>
              <a:t>11/22/2020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E1137-AA7B-4C2D-A94A-367C355BC504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BF40A-1EE6-4336-85DF-87978FC4D279}" type="datetimeFigureOut">
              <a:rPr lang="en-US" smtClean="0"/>
              <a:pPr/>
              <a:t>11/22/2020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E1137-AA7B-4C2D-A94A-367C355BC5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BF40A-1EE6-4336-85DF-87978FC4D279}" type="datetimeFigureOut">
              <a:rPr lang="en-US" smtClean="0"/>
              <a:pPr/>
              <a:t>11/22/2020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E1137-AA7B-4C2D-A94A-367C355BC5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BF40A-1EE6-4336-85DF-87978FC4D279}" type="datetimeFigureOut">
              <a:rPr lang="en-US" smtClean="0"/>
              <a:pPr/>
              <a:t>11/22/2020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E1137-AA7B-4C2D-A94A-367C355BC5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CD9BF40A-1EE6-4336-85DF-87978FC4D279}" type="datetimeFigureOut">
              <a:rPr lang="en-US" smtClean="0"/>
              <a:pPr/>
              <a:t>11/22/2020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2F4E1137-AA7B-4C2D-A94A-367C355BC50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34900" y="-342900"/>
            <a:ext cx="3429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-106329" tIns="179331" rIns="-106329" bIns="179331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1587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04800" y="4191000"/>
            <a:ext cx="8305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/>
              <a:t>ABCD </a:t>
            </a:r>
            <a:r>
              <a:rPr lang="as-IN" sz="3600" dirty="0"/>
              <a:t>রম্বসের কর্ণ দুইটি </a:t>
            </a:r>
            <a:r>
              <a:rPr lang="en-US" sz="3600" dirty="0"/>
              <a:t>d</a:t>
            </a:r>
            <a:r>
              <a:rPr lang="en-US" sz="3600" baseline="-25000" dirty="0"/>
              <a:t>1</a:t>
            </a:r>
            <a:r>
              <a:rPr lang="en-US" sz="3600" dirty="0"/>
              <a:t> </a:t>
            </a:r>
            <a:r>
              <a:rPr lang="as-IN" sz="3600" dirty="0"/>
              <a:t>ও </a:t>
            </a:r>
            <a:r>
              <a:rPr lang="en-US" sz="3600" dirty="0"/>
              <a:t>d</a:t>
            </a:r>
            <a:r>
              <a:rPr lang="en-US" sz="3600" baseline="-25000" dirty="0"/>
              <a:t>2</a:t>
            </a:r>
            <a:r>
              <a:rPr lang="en-US" sz="3600" dirty="0"/>
              <a:t> </a:t>
            </a:r>
            <a:r>
              <a:rPr lang="as-IN" sz="3600" dirty="0"/>
              <a:t>হলে, </a:t>
            </a:r>
            <a:endParaRPr lang="en-US" sz="3600" dirty="0" smtClean="0"/>
          </a:p>
          <a:p>
            <a:r>
              <a:rPr lang="en-US" sz="3600" dirty="0" err="1" smtClean="0"/>
              <a:t>রম্বসের</a:t>
            </a:r>
            <a:r>
              <a:rPr lang="en-US" sz="3600" dirty="0" smtClean="0"/>
              <a:t> </a:t>
            </a:r>
            <a:r>
              <a:rPr lang="as-IN" sz="3600" dirty="0" smtClean="0"/>
              <a:t>ক্ষেত্রফল </a:t>
            </a:r>
            <a:r>
              <a:rPr lang="en-US" sz="3600" dirty="0" smtClean="0"/>
              <a:t>=</a:t>
            </a:r>
            <a:r>
              <a:rPr lang="en-US" sz="3600" dirty="0"/>
              <a:t> </a:t>
            </a:r>
            <a:r>
              <a:rPr lang="en-US" sz="3600" dirty="0" smtClean="0"/>
              <a:t>1/2</a:t>
            </a:r>
            <a:r>
              <a:rPr lang="en-US" sz="3600" dirty="0"/>
              <a:t> </a:t>
            </a:r>
            <a:r>
              <a:rPr lang="en-US" sz="3600" dirty="0" smtClean="0"/>
              <a:t> d</a:t>
            </a:r>
            <a:r>
              <a:rPr lang="en-US" sz="3600" baseline="-25000" dirty="0" smtClean="0"/>
              <a:t>1</a:t>
            </a:r>
            <a:r>
              <a:rPr lang="en-US" sz="3600" dirty="0" smtClean="0"/>
              <a:t>d</a:t>
            </a:r>
            <a:r>
              <a:rPr lang="en-US" sz="3600" baseline="-25000" dirty="0" smtClean="0"/>
              <a:t>2</a:t>
            </a:r>
            <a:r>
              <a:rPr lang="en-US" sz="3600" dirty="0"/>
              <a:t> </a:t>
            </a:r>
            <a:r>
              <a:rPr lang="as-IN" sz="3600" dirty="0"/>
              <a:t>বর্গ একক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8602" y="990600"/>
            <a:ext cx="4086795" cy="2657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5188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8490" y="570156"/>
            <a:ext cx="7756263" cy="1054250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8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বর্গক্ষেত্র</a:t>
            </a:r>
            <a:endParaRPr lang="en-US" sz="88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1911735"/>
            <a:ext cx="3114844" cy="304126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838201" y="5297269"/>
            <a:ext cx="760655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 smtClean="0"/>
              <a:t>বর্গক্ষেত্রঃ</a:t>
            </a:r>
            <a:r>
              <a:rPr lang="en-US" sz="2800" dirty="0" smtClean="0"/>
              <a:t> চ</a:t>
            </a:r>
            <a:r>
              <a:rPr lang="as-IN" sz="2800" dirty="0" smtClean="0"/>
              <a:t>তুর্ভুজের </a:t>
            </a:r>
            <a:r>
              <a:rPr lang="as-IN" sz="2800" dirty="0"/>
              <a:t>চারটি বাহু ও চারটি কোণ পরস্পর সমান হলে তাকে বর্গ বলে।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70413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2700" y="247650"/>
            <a:ext cx="4038600" cy="4019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1066800" y="4535269"/>
            <a:ext cx="6705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s-IN" sz="2400" dirty="0"/>
              <a:t>বর্গক্ষেত্রের ক্ষেত্রফল= (দৈর্ঘ্য × দৈর্ঘ্য) বর্গএকক</a:t>
            </a:r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762000" y="5124271"/>
            <a:ext cx="7391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s-IN" sz="2400" dirty="0"/>
              <a:t>একটি বর্গক্ষেত্রের বাহুর দৈর্ঘ্য </a:t>
            </a:r>
            <a:r>
              <a:rPr lang="en-US" sz="2400" dirty="0"/>
              <a:t>a </a:t>
            </a:r>
            <a:r>
              <a:rPr lang="as-IN" sz="2400" dirty="0"/>
              <a:t>এবং ক্ষেত্রফল </a:t>
            </a:r>
            <a:r>
              <a:rPr lang="en-US" sz="2400" dirty="0"/>
              <a:t>A </a:t>
            </a:r>
            <a:r>
              <a:rPr lang="as-IN" sz="2400" dirty="0"/>
              <a:t>হলে,</a:t>
            </a:r>
          </a:p>
          <a:p>
            <a:r>
              <a:rPr lang="en-US" sz="2400" dirty="0"/>
              <a:t>A = a × a </a:t>
            </a:r>
            <a:r>
              <a:rPr lang="as-IN" sz="2400" dirty="0"/>
              <a:t>বর্গএকক</a:t>
            </a:r>
          </a:p>
          <a:p>
            <a:r>
              <a:rPr lang="as-IN" sz="2400" dirty="0"/>
              <a:t>∴ </a:t>
            </a:r>
            <a:r>
              <a:rPr lang="en-US" sz="2400" dirty="0"/>
              <a:t>A = a</a:t>
            </a:r>
            <a:r>
              <a:rPr lang="en-US" sz="2400" baseline="30000" dirty="0"/>
              <a:t>2</a:t>
            </a:r>
            <a:r>
              <a:rPr lang="en-US" sz="2400" dirty="0"/>
              <a:t> </a:t>
            </a:r>
            <a:r>
              <a:rPr lang="as-IN" sz="2400" dirty="0"/>
              <a:t>বর্গএকক</a:t>
            </a:r>
          </a:p>
        </p:txBody>
      </p:sp>
    </p:spTree>
    <p:extLst>
      <p:ext uri="{BB962C8B-B14F-4D97-AF65-F5344CB8AC3E}">
        <p14:creationId xmlns:p14="http://schemas.microsoft.com/office/powerpoint/2010/main" val="2070448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8490" y="570156"/>
            <a:ext cx="7756263" cy="1054250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72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ত্রিভুজের</a:t>
            </a:r>
            <a:r>
              <a:rPr lang="en-US" sz="7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বৈশিষ্ট</a:t>
            </a:r>
            <a:endParaRPr lang="en-US" sz="72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66800" y="2301657"/>
            <a:ext cx="74676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as-IN" sz="2800" dirty="0" smtClean="0"/>
              <a:t>বর্গক্ষেত্রের প্রতিটি অন্তঃস্থ কোণ এক সমকোণ বা ৯০ ডিগ্রীর সমান। </a:t>
            </a:r>
            <a:endParaRPr lang="en-US" sz="2800" dirty="0" smtClean="0"/>
          </a:p>
          <a:p>
            <a:pPr marL="285750" indent="-285750">
              <a:buFont typeface="Wingdings" pitchFamily="2" charset="2"/>
              <a:buChar char="v"/>
            </a:pPr>
            <a:r>
              <a:rPr lang="as-IN" sz="2800" dirty="0"/>
              <a:t>বর্গক্ষেত্রের কর্ণ দুইটি সমান।</a:t>
            </a:r>
            <a:endParaRPr lang="en-US" sz="2800" dirty="0"/>
          </a:p>
          <a:p>
            <a:pPr marL="285750" indent="-285750">
              <a:buFont typeface="Wingdings" pitchFamily="2" charset="2"/>
              <a:buChar char="v"/>
            </a:pPr>
            <a:r>
              <a:rPr lang="as-IN" sz="2800" dirty="0"/>
              <a:t> বর্গক্ষেত্রের কর্ণ বর্গক্ষেত্রটিকে দুইটি সর্বসম ত্রিভুজে বিভক্ত </a:t>
            </a:r>
            <a:r>
              <a:rPr lang="as-IN" sz="2800" dirty="0" smtClean="0"/>
              <a:t>করে</a:t>
            </a:r>
            <a:endParaRPr lang="en-US" sz="2800" dirty="0" smtClean="0"/>
          </a:p>
          <a:p>
            <a:pPr marL="285750" indent="-285750">
              <a:buFont typeface="Wingdings" pitchFamily="2" charset="2"/>
              <a:buChar char="v"/>
            </a:pPr>
            <a:r>
              <a:rPr lang="as-IN" sz="2800" dirty="0"/>
              <a:t>বর্গক্ষেত্র একটি সমবাহু চতুর্ভুজ; কারণ এর চারটি বাহু পরস্পর সমান।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21222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1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2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3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4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5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688490" y="570156"/>
            <a:ext cx="7756263" cy="1054250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72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সামন্তরিকের</a:t>
            </a:r>
            <a:r>
              <a:rPr lang="en-US" sz="7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বৈশিষ্ট</a:t>
            </a:r>
            <a:endParaRPr lang="en-US" sz="72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" y="2301657"/>
            <a:ext cx="81534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v"/>
            </a:pPr>
            <a:r>
              <a:rPr lang="as-IN" sz="3200" dirty="0"/>
              <a:t>বিপরীত বাহুদ্বয় সমান ও </a:t>
            </a:r>
            <a:r>
              <a:rPr lang="as-IN" sz="3200" dirty="0" smtClean="0"/>
              <a:t>সমান্তরাল</a:t>
            </a:r>
            <a:r>
              <a:rPr lang="en-US" sz="3200" dirty="0" smtClean="0"/>
              <a:t>।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as-IN" sz="3200" dirty="0"/>
              <a:t>সামান্তরিকের বিপরীত কোণগুলোর পরিমাপ পরস্পর সমান।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as-IN" sz="3200" dirty="0"/>
              <a:t>সামান্তরিকের যে কোন কর্ণ সামান্তরিকটিকে দুইটি সর্বসম ত্রিভুজে বিভক্ত করে</a:t>
            </a:r>
            <a:r>
              <a:rPr lang="as-IN" sz="3200" dirty="0" smtClean="0"/>
              <a:t>।</a:t>
            </a:r>
            <a:endParaRPr lang="en-US" sz="3200" dirty="0" smtClean="0"/>
          </a:p>
          <a:p>
            <a:pPr marL="457200" indent="-457200">
              <a:buFont typeface="Wingdings" pitchFamily="2" charset="2"/>
              <a:buChar char="v"/>
            </a:pPr>
            <a:r>
              <a:rPr lang="as-IN" sz="3200" dirty="0" smtClean="0"/>
              <a:t>কর্ণদ্বয় </a:t>
            </a:r>
            <a:r>
              <a:rPr lang="as-IN" sz="3200" dirty="0"/>
              <a:t>পরস্পরকে সমকোণে সমদ্বিখন্ডিত </a:t>
            </a:r>
            <a:r>
              <a:rPr lang="as-IN" sz="3200" dirty="0" smtClean="0"/>
              <a:t>করে</a:t>
            </a:r>
            <a:endParaRPr lang="en-US" sz="3200" dirty="0" smtClean="0"/>
          </a:p>
          <a:p>
            <a:pPr marL="457200" indent="-457200">
              <a:buFont typeface="Wingdings" pitchFamily="2" charset="2"/>
              <a:buChar char="v"/>
            </a:pPr>
            <a:endParaRPr lang="as-IN" sz="2800" dirty="0"/>
          </a:p>
        </p:txBody>
      </p:sp>
    </p:spTree>
    <p:extLst>
      <p:ext uri="{BB962C8B-B14F-4D97-AF65-F5344CB8AC3E}">
        <p14:creationId xmlns:p14="http://schemas.microsoft.com/office/powerpoint/2010/main" val="4116259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1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2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3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4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5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8490" y="570156"/>
            <a:ext cx="7756263" cy="1054250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72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রম্বসের</a:t>
            </a:r>
            <a:r>
              <a:rPr lang="en-US" sz="7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বৈশিষ্ট</a:t>
            </a:r>
            <a:endParaRPr lang="en-US" sz="72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1676400"/>
            <a:ext cx="8153400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v"/>
            </a:pPr>
            <a:r>
              <a:rPr lang="as-IN" sz="3200" dirty="0" smtClean="0"/>
              <a:t>রম্বসের </a:t>
            </a:r>
            <a:r>
              <a:rPr lang="as-IN" sz="3200" dirty="0"/>
              <a:t>বাহুগুলো সবগুলোই একে অপরের সমান কিন্তু এর কোণগুলোর মধ্যে দুইটি বিপরীত কোণ পরস্পর সমান</a:t>
            </a:r>
            <a:r>
              <a:rPr lang="as-IN" sz="3200" dirty="0" smtClean="0"/>
              <a:t>।</a:t>
            </a:r>
            <a:endParaRPr lang="en-US" sz="3200" dirty="0" smtClean="0"/>
          </a:p>
          <a:p>
            <a:pPr marL="457200" indent="-457200">
              <a:buFont typeface="Wingdings" pitchFamily="2" charset="2"/>
              <a:buChar char="v"/>
            </a:pPr>
            <a:r>
              <a:rPr lang="as-IN" sz="3200" dirty="0"/>
              <a:t>রম্বসের কর্ণদ্বয় পরস্পরকে সমকোণে সমদ্বিখণ্ডিত করে।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as-IN" sz="3200" dirty="0"/>
              <a:t>রম্বসের বিপরীত কোণগুলো পরস্পর সমান।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as-IN" sz="3200" dirty="0"/>
              <a:t>আবার এটিকে সমবাহু চতুর্ভুজও বলা হয় কারণ এর চারটি বাহুর দৈর্ঘ্য পরস্পর সমান।</a:t>
            </a:r>
          </a:p>
          <a:p>
            <a:endParaRPr lang="as-IN" sz="2800" dirty="0"/>
          </a:p>
        </p:txBody>
      </p:sp>
    </p:spTree>
    <p:extLst>
      <p:ext uri="{BB962C8B-B14F-4D97-AF65-F5344CB8AC3E}">
        <p14:creationId xmlns:p14="http://schemas.microsoft.com/office/powerpoint/2010/main" val="3847848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1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2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3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4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5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8490" y="570156"/>
            <a:ext cx="7756263" cy="1054250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as-IN" sz="7200" dirty="0">
                <a:solidFill>
                  <a:schemeClr val="bg1"/>
                </a:solidFill>
              </a:rPr>
              <a:t>বর্গক্ষেত্রের</a:t>
            </a:r>
            <a:r>
              <a:rPr lang="en-US" sz="7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বৈশিষ্ট</a:t>
            </a:r>
            <a:endParaRPr lang="en-US" sz="72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2058412"/>
            <a:ext cx="83058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v"/>
            </a:pPr>
            <a:r>
              <a:rPr lang="as-IN" sz="3200" dirty="0" smtClean="0"/>
              <a:t>বর্গক্ষেত্রের </a:t>
            </a:r>
            <a:r>
              <a:rPr lang="as-IN" sz="3200" dirty="0"/>
              <a:t>প্রতিটি অন্তঃস্থ কোণ এক সমকোণ বা ৯০ ডিগ্রীর সমান।</a:t>
            </a:r>
            <a:endParaRPr lang="en-US" sz="3200" dirty="0" smtClean="0"/>
          </a:p>
          <a:p>
            <a:pPr marL="457200" indent="-457200">
              <a:buFont typeface="Wingdings" pitchFamily="2" charset="2"/>
              <a:buChar char="v"/>
            </a:pPr>
            <a:r>
              <a:rPr lang="as-IN" sz="3200" dirty="0"/>
              <a:t>বর্গক্ষেত্রের কর্ণ দুইটি সমান।</a:t>
            </a:r>
            <a:endParaRPr lang="en-US" sz="3200" dirty="0"/>
          </a:p>
          <a:p>
            <a:pPr marL="457200" indent="-457200">
              <a:buFont typeface="Wingdings" pitchFamily="2" charset="2"/>
              <a:buChar char="v"/>
            </a:pPr>
            <a:r>
              <a:rPr lang="as-IN" sz="3200" dirty="0"/>
              <a:t>বর্গক্ষেত্রের </a:t>
            </a:r>
            <a:r>
              <a:rPr lang="en-US" sz="3200" dirty="0" err="1" smtClean="0"/>
              <a:t>প্রত্যেক</a:t>
            </a:r>
            <a:r>
              <a:rPr lang="en-US" sz="3200" dirty="0" smtClean="0"/>
              <a:t> </a:t>
            </a:r>
            <a:r>
              <a:rPr lang="en-US" sz="3200" dirty="0" err="1" smtClean="0"/>
              <a:t>বাহু</a:t>
            </a:r>
            <a:r>
              <a:rPr lang="en-US" sz="3200" dirty="0" smtClean="0"/>
              <a:t> </a:t>
            </a:r>
            <a:r>
              <a:rPr lang="en-US" sz="3200" dirty="0" err="1" smtClean="0"/>
              <a:t>পরস্পর</a:t>
            </a:r>
            <a:r>
              <a:rPr lang="as-IN" sz="3200" dirty="0" smtClean="0"/>
              <a:t> </a:t>
            </a:r>
            <a:r>
              <a:rPr lang="as-IN" sz="3200" dirty="0"/>
              <a:t>সমান।</a:t>
            </a:r>
            <a:endParaRPr lang="en-US" sz="3200" dirty="0"/>
          </a:p>
          <a:p>
            <a:pPr marL="457200" indent="-457200">
              <a:buFont typeface="Wingdings" pitchFamily="2" charset="2"/>
              <a:buChar char="v"/>
            </a:pPr>
            <a:r>
              <a:rPr lang="as-IN" sz="3200" dirty="0"/>
              <a:t>বর্গক্ষেত্র একটি বিশেষ ধরণের আয়তক্ষেত্র, যে আয়তক্ষেত্রের চারটি বাহু পরস্পর সমান</a:t>
            </a:r>
            <a:r>
              <a:rPr lang="as-IN" sz="3200" dirty="0" smtClean="0"/>
              <a:t>।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165097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1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2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3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4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5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00200" y="2667000"/>
            <a:ext cx="52578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err="1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ত্রিভূজের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ভূমি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১০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মি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.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উচ্চতা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৬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মি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.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হলে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ক্ষেত্রফল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।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/>
            </a:r>
            <a:br>
              <a:rPr lang="en-US" sz="3200" dirty="0">
                <a:latin typeface="NikoshBAN" pitchFamily="2" charset="0"/>
                <a:cs typeface="NikoshBAN" pitchFamily="2" charset="0"/>
              </a:rPr>
            </a:br>
            <a:endParaRPr lang="en-US" sz="3200" dirty="0"/>
          </a:p>
        </p:txBody>
      </p:sp>
      <p:sp>
        <p:nvSpPr>
          <p:cNvPr id="3" name="Rectangle 2"/>
          <p:cNvSpPr/>
          <p:nvPr/>
        </p:nvSpPr>
        <p:spPr>
          <a:xfrm>
            <a:off x="1600200" y="4461808"/>
            <a:ext cx="51816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err="1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সামান্তরিক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ক্ষেত্রের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ভূমি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৪০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মি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.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উচ্চতা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৫০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মি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.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হলে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ক্ষেত্রফল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।</a:t>
            </a:r>
            <a:endParaRPr lang="en-US" sz="40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800" dirty="0" err="1" smtClean="0">
                <a:solidFill>
                  <a:schemeClr val="bg1"/>
                </a:solidFill>
                <a:latin typeface="NikoshBAN" pitchFamily="2" charset="0"/>
                <a:ea typeface="+mj-ea"/>
                <a:cs typeface="NikoshBAN" pitchFamily="2" charset="0"/>
              </a:rPr>
              <a:t>একক</a:t>
            </a:r>
            <a:r>
              <a:rPr kumimoji="0" lang="en-US" sz="88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kumimoji="0" lang="en-US" sz="8800" b="0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কাজ</a:t>
            </a:r>
            <a:endParaRPr kumimoji="0" lang="en-US" sz="8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NikoshBAN" pitchFamily="2" charset="0"/>
              <a:ea typeface="+mj-ea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0242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দলগত</a:t>
            </a:r>
            <a:r>
              <a:rPr kumimoji="0" lang="en-US" sz="88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kumimoji="0" lang="en-US" sz="8800" b="0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কাজ</a:t>
            </a:r>
            <a:endParaRPr kumimoji="0" lang="en-US" sz="8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NikoshBAN" pitchFamily="2" charset="0"/>
              <a:ea typeface="+mj-ea"/>
              <a:cs typeface="NikoshBAN" pitchFamily="2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85800" y="2286000"/>
            <a:ext cx="8458200" cy="147002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১।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একটি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ত্রিভূজের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ক্ষেত্রফল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১২০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বর্গ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মি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.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এবং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উচ্চতা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১২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মি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.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হলে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ভূমির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দৈর্ঘ্য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নির্ণয়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কর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।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3962400"/>
            <a:ext cx="84582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 err="1" smtClean="0">
                <a:latin typeface="NikoshBAN" pitchFamily="2" charset="0"/>
                <a:ea typeface="+mj-ea"/>
                <a:cs typeface="NikoshBAN" pitchFamily="2" charset="0"/>
              </a:rPr>
              <a:t>সামান্তরিক</a:t>
            </a:r>
            <a:r>
              <a:rPr lang="en-US" sz="2400" dirty="0" smtClean="0">
                <a:latin typeface="NikoshBAN" pitchFamily="2" charset="0"/>
                <a:ea typeface="+mj-ea"/>
                <a:cs typeface="NikoshBAN" pitchFamily="2" charset="0"/>
              </a:rPr>
              <a:t> ও </a:t>
            </a:r>
            <a:r>
              <a:rPr lang="en-US" sz="2400" dirty="0" err="1" smtClean="0">
                <a:latin typeface="NikoshBAN" pitchFamily="2" charset="0"/>
                <a:ea typeface="+mj-ea"/>
                <a:cs typeface="NikoshBAN" pitchFamily="2" charset="0"/>
              </a:rPr>
              <a:t>ত্রিভুজের</a:t>
            </a:r>
            <a:r>
              <a:rPr lang="en-US" sz="2400" dirty="0" smtClean="0"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ea typeface="+mj-ea"/>
                <a:cs typeface="NikoshBAN" pitchFamily="2" charset="0"/>
              </a:rPr>
              <a:t>চিত্র</a:t>
            </a:r>
            <a:r>
              <a:rPr lang="en-US" sz="2400" dirty="0" smtClean="0"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ea typeface="+mj-ea"/>
                <a:cs typeface="NikoshBAN" pitchFamily="2" charset="0"/>
              </a:rPr>
              <a:t>দেখিয়ে</a:t>
            </a:r>
            <a:r>
              <a:rPr lang="en-US" sz="2400" dirty="0" smtClean="0"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ea typeface="+mj-ea"/>
                <a:cs typeface="NikoshBAN" pitchFamily="2" charset="0"/>
              </a:rPr>
              <a:t>উপরোক্ত</a:t>
            </a:r>
            <a:r>
              <a:rPr lang="en-US" sz="2400" dirty="0" smtClean="0"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ea typeface="+mj-ea"/>
                <a:cs typeface="NikoshBAN" pitchFamily="2" charset="0"/>
              </a:rPr>
              <a:t>সমস্যা</a:t>
            </a:r>
            <a:r>
              <a:rPr lang="en-US" sz="2400" dirty="0" smtClean="0"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ea typeface="+mj-ea"/>
                <a:cs typeface="NikoshBAN" pitchFamily="2" charset="0"/>
              </a:rPr>
              <a:t>দুটির</a:t>
            </a:r>
            <a:r>
              <a:rPr lang="en-US" sz="2400" dirty="0" smtClean="0"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ea typeface="+mj-ea"/>
                <a:cs typeface="NikoshBAN" pitchFamily="2" charset="0"/>
              </a:rPr>
              <a:t>সমাধান</a:t>
            </a:r>
            <a:r>
              <a:rPr lang="en-US" sz="2400" dirty="0" smtClean="0"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ea typeface="+mj-ea"/>
                <a:cs typeface="NikoshBAN" pitchFamily="2" charset="0"/>
              </a:rPr>
              <a:t>বোর্ডে</a:t>
            </a:r>
            <a:r>
              <a:rPr lang="en-US" sz="2400" dirty="0" smtClean="0"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ea typeface="+mj-ea"/>
                <a:cs typeface="NikoshBAN" pitchFamily="2" charset="0"/>
              </a:rPr>
              <a:t>করে</a:t>
            </a:r>
            <a:r>
              <a:rPr lang="en-US" sz="2400" dirty="0" smtClean="0"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ea typeface="+mj-ea"/>
                <a:cs typeface="NikoshBAN" pitchFamily="2" charset="0"/>
              </a:rPr>
              <a:t>দেব</a:t>
            </a:r>
            <a:r>
              <a:rPr lang="en-US" sz="2400" dirty="0" smtClean="0">
                <a:latin typeface="NikoshBAN" pitchFamily="2" charset="0"/>
                <a:ea typeface="+mj-ea"/>
                <a:cs typeface="NikoshBAN" pitchFamily="2" charset="0"/>
              </a:rPr>
              <a:t>।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ea typeface="+mj-ea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বাড়ির</a:t>
            </a:r>
            <a:r>
              <a:rPr kumimoji="0" lang="en-US" sz="88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kumimoji="0" lang="en-US" sz="8800" b="0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কাজ</a:t>
            </a:r>
            <a:endParaRPr kumimoji="0" lang="en-US" sz="8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NikoshBAN" pitchFamily="2" charset="0"/>
              <a:ea typeface="+mj-ea"/>
              <a:cs typeface="NikoshBAN" pitchFamily="2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533400" y="1752600"/>
            <a:ext cx="8229600" cy="147002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একটি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সামান্তরিক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ক্ষেত্রের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ক্ষেত্রফল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৬৬৮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বর্গ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মি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.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এবং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উচ্চতা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১২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মি</a:t>
            </a:r>
            <a:r>
              <a:rPr lang="en-US" sz="4400" dirty="0">
                <a:solidFill>
                  <a:srgbClr val="00B0F0"/>
                </a:solidFill>
                <a:latin typeface="NikoshBAN" pitchFamily="2" charset="0"/>
                <a:ea typeface="+mj-ea"/>
                <a:cs typeface="NikoshBAN" pitchFamily="2" charset="0"/>
              </a:rPr>
              <a:t>।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NikoshBAN" pitchFamily="2" charset="0"/>
              <a:ea typeface="+mj-ea"/>
              <a:cs typeface="NikoshBAN" pitchFamily="2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33400" y="3200400"/>
            <a:ext cx="8229600" cy="147002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ক.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সামান্তরিক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ও </a:t>
            </a:r>
            <a:r>
              <a:rPr kumimoji="0" lang="en-US" sz="4400" b="0" i="0" u="none" strike="noStrike" kern="1200" cap="none" spc="0" normalizeH="0" noProof="0" dirty="0" err="1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ত্রিভুজ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kumimoji="0" lang="en-US" sz="4400" b="0" i="0" u="none" strike="noStrike" kern="1200" cap="none" spc="0" normalizeH="0" noProof="0" dirty="0" err="1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ক্ষেত্রের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kumimoji="0" lang="en-US" sz="4400" b="0" i="0" u="none" strike="noStrike" kern="1200" cap="none" spc="0" normalizeH="0" noProof="0" dirty="0" err="1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ক্ষেত্রফল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kumimoji="0" lang="en-US" sz="4400" b="0" i="0" u="none" strike="noStrike" kern="1200" cap="none" spc="0" normalizeH="0" noProof="0" dirty="0" err="1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নির্ণয়ের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kumimoji="0" lang="en-US" sz="4400" b="0" i="0" u="none" strike="noStrike" kern="1200" cap="none" spc="0" normalizeH="0" noProof="0" dirty="0" err="1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সূত্র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kumimoji="0" lang="en-US" sz="4400" b="0" i="0" u="none" strike="noStrike" kern="1200" cap="none" spc="0" normalizeH="0" noProof="0" dirty="0" err="1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দুইটি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kumimoji="0" lang="en-US" sz="4400" b="0" i="0" u="none" strike="noStrike" kern="1200" cap="none" spc="0" normalizeH="0" noProof="0" dirty="0" err="1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লিখ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।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NikoshBAN" pitchFamily="2" charset="0"/>
              <a:ea typeface="+mj-ea"/>
              <a:cs typeface="NikoshBAN" pitchFamily="2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17342" y="4656407"/>
            <a:ext cx="8229600" cy="82999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খ.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সামান্তরিকটির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ভূমির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দৈর্ঘ্য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kumimoji="0" lang="en-US" sz="4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নির্ণয়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kumimoji="0" lang="en-US" sz="4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কর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।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ea typeface="+mj-ea"/>
              <a:cs typeface="NikoshBAN" pitchFamily="2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33400" y="5486401"/>
            <a:ext cx="8045548" cy="978877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lvl="0">
              <a:spcBef>
                <a:spcPct val="0"/>
              </a:spcBef>
              <a:defRPr/>
            </a:pPr>
            <a:r>
              <a:rPr kumimoji="0" lang="en-US" sz="17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গ.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. </a:t>
            </a:r>
            <a:r>
              <a:rPr kumimoji="0" lang="en-US" sz="1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সামান্তরিকটির</a:t>
            </a:r>
            <a:r>
              <a:rPr kumimoji="0" lang="en-US" sz="1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kumimoji="0" lang="en-US" sz="1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উচ্চতাকে</a:t>
            </a:r>
            <a:r>
              <a:rPr kumimoji="0" lang="en-US" sz="12800" b="0" i="0" u="none" strike="noStrike" kern="1200" cap="none" spc="0" normalizeH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kumimoji="0" lang="en-US" sz="12800" b="0" i="0" u="none" strike="noStrike" kern="1200" cap="none" spc="0" normalizeH="0" noProof="0" dirty="0" err="1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একটি</a:t>
            </a:r>
            <a:r>
              <a:rPr kumimoji="0" lang="en-US" sz="12800" b="0" i="0" u="none" strike="noStrike" kern="1200" cap="none" spc="0" normalizeH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kumimoji="0" lang="en-US" sz="12800" b="0" i="0" u="none" strike="noStrike" kern="1200" cap="none" spc="0" normalizeH="0" noProof="0" dirty="0" err="1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বগের</a:t>
            </a:r>
            <a:r>
              <a:rPr kumimoji="0" lang="en-US" sz="12800" b="0" i="0" u="none" strike="noStrike" kern="1200" cap="none" spc="0" normalizeH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kumimoji="0" lang="en-US" sz="12800" b="0" i="0" u="none" strike="noStrike" kern="1200" cap="none" spc="0" normalizeH="0" noProof="0" dirty="0" err="1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বাহুর</a:t>
            </a:r>
            <a:r>
              <a:rPr kumimoji="0" lang="en-US" sz="12800" b="0" i="0" u="none" strike="noStrike" kern="1200" cap="none" spc="0" normalizeH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kumimoji="0" lang="en-US" sz="12800" b="0" i="0" u="none" strike="noStrike" kern="1200" cap="none" spc="0" normalizeH="0" noProof="0" dirty="0" err="1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দৈঘ্য</a:t>
            </a:r>
            <a:r>
              <a:rPr kumimoji="0" lang="en-US" sz="12800" b="0" i="0" u="none" strike="noStrike" kern="1200" cap="none" spc="0" normalizeH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kumimoji="0" lang="en-US" sz="12800" b="0" i="0" u="none" strike="noStrike" kern="1200" cap="none" spc="0" normalizeH="0" noProof="0" dirty="0" err="1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ধরে</a:t>
            </a:r>
            <a:r>
              <a:rPr kumimoji="0" lang="en-US" sz="12800" b="0" i="0" u="none" strike="noStrike" kern="1200" cap="none" spc="0" normalizeH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lang="as-IN" sz="11200" dirty="0" smtClean="0"/>
              <a:t>বর্গক্ষেত্রের</a:t>
            </a:r>
            <a:r>
              <a:rPr lang="en-US" sz="11200" dirty="0" smtClean="0"/>
              <a:t> </a:t>
            </a:r>
            <a:r>
              <a:rPr lang="en-US" sz="11200" dirty="0" err="1" smtClean="0">
                <a:latin typeface="NikoshBAN" pitchFamily="2" charset="0"/>
                <a:cs typeface="NikoshBAN" pitchFamily="2" charset="0"/>
              </a:rPr>
              <a:t>ক্ষেত্রফল</a:t>
            </a:r>
            <a:r>
              <a:rPr lang="en-US" sz="11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1200" dirty="0" err="1" smtClean="0">
                <a:latin typeface="NikoshBAN" pitchFamily="2" charset="0"/>
                <a:cs typeface="NikoshBAN" pitchFamily="2" charset="0"/>
              </a:rPr>
              <a:t>বের</a:t>
            </a:r>
            <a:r>
              <a:rPr lang="en-US" sz="11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12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11200" dirty="0" smtClean="0">
                <a:latin typeface="NikoshBAN" pitchFamily="2" charset="0"/>
                <a:cs typeface="NikoshBAN" pitchFamily="2" charset="0"/>
              </a:rPr>
              <a:t>।</a:t>
            </a:r>
            <a:r>
              <a:rPr kumimoji="0" lang="en-US" sz="12800" b="0" i="0" u="none" strike="noStrike" kern="1200" cap="none" spc="0" normalizeH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</a:t>
            </a:r>
            <a:endParaRPr kumimoji="0" lang="en-US" sz="12800" b="0" i="0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NikoshBAN" pitchFamily="2" charset="0"/>
              <a:ea typeface="+mj-ea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4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4" dur="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55" dur="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6" dur="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/>
      <p:bldP spid="3" grpId="1"/>
      <p:bldP spid="4" grpId="0"/>
      <p:bldP spid="4" grpId="1"/>
      <p:bldP spid="5" grpId="0"/>
      <p:bldP spid="5" grpId="1"/>
      <p:bldP spid="6" grpId="0"/>
      <p:bldP spid="6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81000" y="838200"/>
            <a:ext cx="8382000" cy="507831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7200" dirty="0" smtClean="0">
                <a:latin typeface="NikoshBAN" pitchFamily="2" charset="0"/>
                <a:cs typeface="NikoshBAN" pitchFamily="2" charset="0"/>
              </a:rPr>
              <a:t>শিক্ষক পরিচিতি</a:t>
            </a:r>
          </a:p>
          <a:p>
            <a:pPr algn="ctr"/>
            <a:r>
              <a:rPr lang="en-US" sz="4800" dirty="0" err="1" smtClean="0">
                <a:latin typeface="SutonnyMJ" pitchFamily="2" charset="0"/>
                <a:cs typeface="NikoshBAN" pitchFamily="2" charset="0"/>
              </a:rPr>
              <a:t>Aveyj</a:t>
            </a:r>
            <a:r>
              <a:rPr lang="en-US" sz="4800" dirty="0" smtClean="0">
                <a:latin typeface="SutonnyMJ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NikoshBAN" pitchFamily="2" charset="0"/>
              </a:rPr>
              <a:t>Kvjvg</a:t>
            </a:r>
            <a:r>
              <a:rPr lang="en-US" sz="4800" dirty="0" smtClean="0">
                <a:latin typeface="SutonnyMJ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NikoshBAN" pitchFamily="2" charset="0"/>
              </a:rPr>
              <a:t>AvRv</a:t>
            </a:r>
            <a:r>
              <a:rPr lang="en-US" sz="4800" dirty="0" smtClean="0">
                <a:latin typeface="SutonnyMJ" pitchFamily="2" charset="0"/>
                <a:cs typeface="NikoshBAN" pitchFamily="2" charset="0"/>
              </a:rPr>
              <a:t>` </a:t>
            </a:r>
            <a:r>
              <a:rPr lang="en-US" sz="4800" dirty="0" err="1" smtClean="0">
                <a:latin typeface="SutonnyMJ" pitchFamily="2" charset="0"/>
                <a:cs typeface="NikoshBAN" pitchFamily="2" charset="0"/>
              </a:rPr>
              <a:t>gRyg`vi</a:t>
            </a:r>
            <a:endParaRPr lang="bn-BD" sz="4800" dirty="0" smtClean="0">
              <a:latin typeface="SutonnyMJ" pitchFamily="2" charset="0"/>
              <a:cs typeface="NikoshBAN" pitchFamily="2" charset="0"/>
            </a:endParaRPr>
          </a:p>
          <a:p>
            <a:pPr algn="ctr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সহকারি শিক্ষক</a:t>
            </a:r>
          </a:p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পরশুরাম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Kwe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kvgmyb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bvnvi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gvngy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` </a:t>
            </a: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পাইলট বালিকা উচ্চ বিদ্যালয়।</a:t>
            </a:r>
          </a:p>
          <a:p>
            <a:pPr algn="ctr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পরশুরাম,ফেনী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800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Ros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8000" y="355600"/>
            <a:ext cx="8128000" cy="61468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981200" y="4114800"/>
            <a:ext cx="6553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96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609600"/>
            <a:ext cx="8229600" cy="606319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8800" dirty="0" smtClean="0">
                <a:latin typeface="NikoshBAN" pitchFamily="2" charset="0"/>
                <a:cs typeface="NikoshBAN" pitchFamily="2" charset="0"/>
              </a:rPr>
              <a:t>শ্রেণিঃ</a:t>
            </a:r>
            <a:r>
              <a:rPr lang="en-US" sz="8800" dirty="0" err="1" smtClean="0">
                <a:latin typeface="NikoshBAN" pitchFamily="2" charset="0"/>
                <a:cs typeface="NikoshBAN" pitchFamily="2" charset="0"/>
              </a:rPr>
              <a:t>ষষ্ঠ</a:t>
            </a:r>
            <a:r>
              <a:rPr lang="en-US" sz="8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bn-BD" sz="8800" dirty="0">
                <a:latin typeface="NikoshBAN" pitchFamily="2" charset="0"/>
                <a:cs typeface="NikoshBAN" pitchFamily="2" charset="0"/>
              </a:rPr>
              <a:t>(জ্যামিতি</a:t>
            </a:r>
            <a:r>
              <a:rPr lang="bn-BD" sz="8800" dirty="0" smtClean="0">
                <a:latin typeface="NikoshBAN" pitchFamily="2" charset="0"/>
                <a:cs typeface="NikoshBAN" pitchFamily="2" charset="0"/>
              </a:rPr>
              <a:t>)</a:t>
            </a:r>
            <a:endParaRPr lang="en-US" sz="8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ষষ্ঠ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 </a:t>
            </a:r>
          </a:p>
          <a:p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ত্রি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ভুজ</a:t>
            </a:r>
            <a:r>
              <a:rPr lang="bn-BD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>
                <a:latin typeface="NikoshBAN" pitchFamily="2" charset="0"/>
                <a:cs typeface="NikoshBAN" pitchFamily="2" charset="0"/>
              </a:rPr>
              <a:t>,</a:t>
            </a:r>
            <a:r>
              <a:rPr lang="bn-BD" sz="6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6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সামান্তিরক</a:t>
            </a:r>
            <a:endParaRPr lang="en-US" sz="6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রম্বস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ও </a:t>
            </a:r>
          </a:p>
          <a:p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বর্গক্ষেত্র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0" y="1752600"/>
            <a:ext cx="5410200" cy="456403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990600" y="0"/>
            <a:ext cx="70104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0504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4400" dirty="0" err="1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ত্রিভুজ</a:t>
            </a:r>
            <a:r>
              <a:rPr lang="en-US" sz="4400" dirty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,</a:t>
            </a:r>
            <a:r>
              <a:rPr lang="en-US" sz="44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সামান্তরিক,রম্বস</a:t>
            </a:r>
            <a:r>
              <a:rPr lang="en-US" sz="44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400" dirty="0" err="1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বর্গ</a:t>
            </a:r>
            <a:r>
              <a:rPr lang="en-US" sz="44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4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44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4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44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ত্রিভুজ</a:t>
            </a:r>
            <a:r>
              <a:rPr lang="en-US" sz="44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400" dirty="0" err="1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সামান্তরিক</a:t>
            </a:r>
            <a:r>
              <a:rPr lang="en-US" sz="44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400" dirty="0" err="1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রম্বস</a:t>
            </a:r>
            <a:r>
              <a:rPr lang="en-US" sz="44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400" dirty="0" err="1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বর্গ</a:t>
            </a:r>
            <a:r>
              <a:rPr lang="en-US" sz="4400" dirty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এদের</a:t>
            </a:r>
            <a:r>
              <a:rPr lang="en-US" sz="44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বৈশিষ্ট্য</a:t>
            </a:r>
            <a:r>
              <a:rPr lang="en-US" sz="44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44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4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4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400" dirty="0" smtClean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4400" dirty="0" err="1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ত্রিভুজ</a:t>
            </a:r>
            <a:r>
              <a:rPr lang="en-US" sz="4400" dirty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400" dirty="0" err="1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সামান্তরিক</a:t>
            </a:r>
            <a:r>
              <a:rPr lang="en-US" sz="4400" dirty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400" dirty="0" err="1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রম্বস</a:t>
            </a:r>
            <a:r>
              <a:rPr lang="en-US" sz="4400" dirty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400" dirty="0" err="1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বর্গ</a:t>
            </a:r>
            <a:r>
              <a:rPr lang="en-US" sz="44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এদের</a:t>
            </a:r>
            <a:r>
              <a:rPr lang="en-US" sz="44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ক্ষেত্রফল</a:t>
            </a:r>
            <a:r>
              <a:rPr lang="en-US" sz="44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sz="44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4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4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400" dirty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25000"/>
            </a:schemeClr>
          </a:solidFill>
        </p:spPr>
        <p:txBody>
          <a:bodyPr>
            <a:noAutofit/>
          </a:bodyPr>
          <a:lstStyle/>
          <a:p>
            <a:r>
              <a:rPr lang="en-US" sz="8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শিখন</a:t>
            </a:r>
            <a:r>
              <a:rPr lang="en-US" sz="8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ফল</a:t>
            </a:r>
            <a:endParaRPr lang="en-US" sz="88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7588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 tmFilter="0, 0; .2, .5; .8, .5; 1, 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25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 tmFilter="0, 0; .2, .5; .8, .5; 1, 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" dur="250" autoRev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5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>
            <a:noAutofit/>
          </a:bodyPr>
          <a:lstStyle/>
          <a:p>
            <a:r>
              <a:rPr lang="en-US" sz="8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ত্রিভুজ</a:t>
            </a:r>
            <a:endParaRPr lang="en-US" sz="88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29200" y="1676400"/>
            <a:ext cx="53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A</a:t>
            </a:r>
            <a:endParaRPr lang="en-US" sz="4800" dirty="0"/>
          </a:p>
        </p:txBody>
      </p:sp>
      <p:sp>
        <p:nvSpPr>
          <p:cNvPr id="11" name="TextBox 10"/>
          <p:cNvSpPr txBox="1"/>
          <p:nvPr/>
        </p:nvSpPr>
        <p:spPr>
          <a:xfrm>
            <a:off x="3505200" y="3512403"/>
            <a:ext cx="53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B</a:t>
            </a:r>
            <a:endParaRPr lang="en-US" sz="4800" dirty="0"/>
          </a:p>
        </p:txBody>
      </p:sp>
      <p:sp>
        <p:nvSpPr>
          <p:cNvPr id="12" name="TextBox 11"/>
          <p:cNvSpPr txBox="1"/>
          <p:nvPr/>
        </p:nvSpPr>
        <p:spPr>
          <a:xfrm>
            <a:off x="6400800" y="3505200"/>
            <a:ext cx="53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C</a:t>
            </a:r>
            <a:endParaRPr lang="en-US" sz="4800" dirty="0"/>
          </a:p>
        </p:txBody>
      </p:sp>
      <p:sp>
        <p:nvSpPr>
          <p:cNvPr id="13" name="TextBox 12"/>
          <p:cNvSpPr txBox="1"/>
          <p:nvPr/>
        </p:nvSpPr>
        <p:spPr>
          <a:xfrm>
            <a:off x="457200" y="5029201"/>
            <a:ext cx="853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ত্রিভূজঃ </a:t>
            </a:r>
            <a:r>
              <a:rPr lang="bn-BD" sz="4000" dirty="0" smtClean="0">
                <a:solidFill>
                  <a:srgbClr val="090F7D"/>
                </a:solidFill>
                <a:latin typeface="Nikosh" pitchFamily="2" charset="0"/>
                <a:cs typeface="Nikosh" pitchFamily="2" charset="0"/>
              </a:rPr>
              <a:t>তিনটি বাহু দ্বারা সীমাবদ্ধ ক্ষেত্রকে ত্রিভূজ </a:t>
            </a:r>
            <a:r>
              <a:rPr lang="bn-BD" sz="4000" dirty="0" smtClean="0">
                <a:solidFill>
                  <a:srgbClr val="090F7D"/>
                </a:solidFill>
                <a:latin typeface="Nikosh" pitchFamily="2" charset="0"/>
                <a:cs typeface="Nikosh" pitchFamily="2" charset="0"/>
              </a:rPr>
              <a:t>বলে</a:t>
            </a:r>
            <a:r>
              <a:rPr lang="en-US" sz="4000" dirty="0" smtClean="0">
                <a:solidFill>
                  <a:srgbClr val="090F7D"/>
                </a:solidFill>
                <a:latin typeface="Nikosh" pitchFamily="2" charset="0"/>
                <a:cs typeface="Nikosh" pitchFamily="2" charset="0"/>
              </a:rPr>
              <a:t>।</a:t>
            </a:r>
            <a:endParaRPr lang="en-US" sz="4000" dirty="0">
              <a:solidFill>
                <a:srgbClr val="FF9900"/>
              </a:solidFill>
              <a:latin typeface="Nikosh" pitchFamily="2" charset="0"/>
              <a:cs typeface="Nikosh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5275" y="2352675"/>
            <a:ext cx="2143125" cy="21431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7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8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9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21600000">
                                      <p:cBhvr>
                                        <p:cTn id="6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/>
      <p:bldP spid="11" grpId="0"/>
      <p:bldP spid="12" grpId="0"/>
      <p:bldP spid="13" grpId="0"/>
      <p:bldP spid="13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/>
          <p:cNvGrpSpPr/>
          <p:nvPr/>
        </p:nvGrpSpPr>
        <p:grpSpPr>
          <a:xfrm>
            <a:off x="914400" y="228600"/>
            <a:ext cx="5562600" cy="2667000"/>
            <a:chOff x="914400" y="228600"/>
            <a:chExt cx="5562600" cy="2667000"/>
          </a:xfrm>
        </p:grpSpPr>
        <p:grpSp>
          <p:nvGrpSpPr>
            <p:cNvPr id="20" name="Group 19"/>
            <p:cNvGrpSpPr/>
            <p:nvPr/>
          </p:nvGrpSpPr>
          <p:grpSpPr>
            <a:xfrm>
              <a:off x="914400" y="228600"/>
              <a:ext cx="5562600" cy="2667000"/>
              <a:chOff x="3581400" y="1981200"/>
              <a:chExt cx="3200400" cy="2209800"/>
            </a:xfrm>
          </p:grpSpPr>
          <p:cxnSp>
            <p:nvCxnSpPr>
              <p:cNvPr id="5" name="Straight Connector 4"/>
              <p:cNvCxnSpPr/>
              <p:nvPr/>
            </p:nvCxnSpPr>
            <p:spPr>
              <a:xfrm rot="5400000">
                <a:off x="3505200" y="2057400"/>
                <a:ext cx="2209800" cy="20574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Straight Connector 5"/>
              <p:cNvCxnSpPr/>
              <p:nvPr/>
            </p:nvCxnSpPr>
            <p:spPr>
              <a:xfrm rot="16200000" flipH="1">
                <a:off x="5105400" y="2514600"/>
                <a:ext cx="2209800" cy="1143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 rot="10800000">
                <a:off x="3581400" y="4173414"/>
                <a:ext cx="3200400" cy="17586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1" name="Straight Connector 20"/>
            <p:cNvCxnSpPr/>
            <p:nvPr/>
          </p:nvCxnSpPr>
          <p:spPr>
            <a:xfrm rot="5400000">
              <a:off x="3165021" y="1559379"/>
              <a:ext cx="2667000" cy="544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Left Brace 25"/>
          <p:cNvSpPr/>
          <p:nvPr/>
        </p:nvSpPr>
        <p:spPr>
          <a:xfrm rot="16200000">
            <a:off x="3276600" y="685800"/>
            <a:ext cx="838200" cy="5562600"/>
          </a:xfrm>
          <a:prstGeom prst="leftBrac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Left Brace 26"/>
          <p:cNvSpPr/>
          <p:nvPr/>
        </p:nvSpPr>
        <p:spPr>
          <a:xfrm rot="10800000" flipH="1">
            <a:off x="3962400" y="304800"/>
            <a:ext cx="457200" cy="2552700"/>
          </a:xfrm>
          <a:prstGeom prst="leftBrace">
            <a:avLst/>
          </a:prstGeom>
          <a:noFill/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4343400" y="4876800"/>
            <a:ext cx="3657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NikoshBAN" pitchFamily="2" charset="0"/>
                <a:cs typeface="NikoshBAN" pitchFamily="2" charset="0"/>
              </a:rPr>
              <a:t>×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ভূমি×উচ্চতা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  <a:p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 rot="16200000">
            <a:off x="2235813" y="888386"/>
            <a:ext cx="279243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উচ্চতা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19873" y="4954250"/>
            <a:ext cx="547327" cy="723900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1181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47328" y="4954250"/>
            <a:ext cx="33388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ত্রিভুজের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ক্ষেত্রফল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=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3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4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5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6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7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29" grpId="0"/>
      <p:bldP spid="30" grpId="0"/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50000"/>
            </a:schemeClr>
          </a:solidFill>
        </p:spPr>
        <p:txBody>
          <a:bodyPr>
            <a:noAutofit/>
          </a:bodyPr>
          <a:lstStyle/>
          <a:p>
            <a:r>
              <a:rPr lang="en-US" sz="8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সামান্তরিক</a:t>
            </a:r>
            <a:endParaRPr lang="en-US" sz="88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371600" y="4842808"/>
            <a:ext cx="7162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সামান্তরিকঃ</a:t>
            </a:r>
            <a:r>
              <a:rPr lang="bn-BD" sz="4000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 smtClean="0">
                <a:solidFill>
                  <a:srgbClr val="090F7D"/>
                </a:solidFill>
                <a:latin typeface="Nikosh" pitchFamily="2" charset="0"/>
                <a:cs typeface="Nikosh" pitchFamily="2" charset="0"/>
              </a:rPr>
              <a:t>যে</a:t>
            </a:r>
            <a:r>
              <a:rPr lang="en-US" sz="4000" dirty="0" smtClean="0">
                <a:solidFill>
                  <a:srgbClr val="090F7D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 smtClean="0">
                <a:solidFill>
                  <a:srgbClr val="090F7D"/>
                </a:solidFill>
                <a:latin typeface="Nikosh" pitchFamily="2" charset="0"/>
                <a:cs typeface="Nikosh" pitchFamily="2" charset="0"/>
              </a:rPr>
              <a:t>চতুর্ভুজের</a:t>
            </a:r>
            <a:r>
              <a:rPr lang="en-US" sz="4000" dirty="0" smtClean="0">
                <a:solidFill>
                  <a:srgbClr val="090F7D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 smtClean="0">
                <a:solidFill>
                  <a:srgbClr val="090F7D"/>
                </a:solidFill>
                <a:latin typeface="Nikosh" pitchFamily="2" charset="0"/>
                <a:cs typeface="Nikosh" pitchFamily="2" charset="0"/>
              </a:rPr>
              <a:t>বিপরীত</a:t>
            </a:r>
            <a:r>
              <a:rPr lang="en-US" sz="4000" dirty="0" smtClean="0">
                <a:solidFill>
                  <a:srgbClr val="090F7D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 smtClean="0">
                <a:solidFill>
                  <a:srgbClr val="090F7D"/>
                </a:solidFill>
                <a:latin typeface="Nikosh" pitchFamily="2" charset="0"/>
                <a:cs typeface="Nikosh" pitchFamily="2" charset="0"/>
              </a:rPr>
              <a:t>বাহুগুলো</a:t>
            </a:r>
            <a:r>
              <a:rPr lang="en-US" sz="4000" dirty="0" smtClean="0">
                <a:solidFill>
                  <a:srgbClr val="090F7D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 smtClean="0">
                <a:solidFill>
                  <a:srgbClr val="090F7D"/>
                </a:solidFill>
                <a:latin typeface="Nikosh" pitchFamily="2" charset="0"/>
                <a:cs typeface="Nikosh" pitchFamily="2" charset="0"/>
              </a:rPr>
              <a:t>পরস্পর</a:t>
            </a:r>
            <a:r>
              <a:rPr lang="en-US" sz="4000" dirty="0" smtClean="0">
                <a:solidFill>
                  <a:srgbClr val="090F7D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 smtClean="0">
                <a:solidFill>
                  <a:srgbClr val="090F7D"/>
                </a:solidFill>
                <a:latin typeface="Nikosh" pitchFamily="2" charset="0"/>
                <a:cs typeface="Nikosh" pitchFamily="2" charset="0"/>
              </a:rPr>
              <a:t>সমান</a:t>
            </a:r>
            <a:r>
              <a:rPr lang="en-US" sz="4000" dirty="0" smtClean="0">
                <a:solidFill>
                  <a:srgbClr val="090F7D"/>
                </a:solidFill>
                <a:latin typeface="Nikosh" pitchFamily="2" charset="0"/>
                <a:cs typeface="Nikosh" pitchFamily="2" charset="0"/>
              </a:rPr>
              <a:t> ও </a:t>
            </a:r>
            <a:r>
              <a:rPr lang="en-US" sz="4000" dirty="0" err="1" smtClean="0">
                <a:solidFill>
                  <a:srgbClr val="090F7D"/>
                </a:solidFill>
                <a:latin typeface="Nikosh" pitchFamily="2" charset="0"/>
                <a:cs typeface="Nikosh" pitchFamily="2" charset="0"/>
              </a:rPr>
              <a:t>সমান্তরাল</a:t>
            </a:r>
            <a:r>
              <a:rPr lang="en-US" sz="4000" dirty="0" smtClean="0">
                <a:solidFill>
                  <a:srgbClr val="090F7D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 smtClean="0">
                <a:solidFill>
                  <a:srgbClr val="090F7D"/>
                </a:solidFill>
                <a:latin typeface="Nikosh" pitchFamily="2" charset="0"/>
                <a:cs typeface="Nikosh" pitchFamily="2" charset="0"/>
              </a:rPr>
              <a:t>কিন্তু</a:t>
            </a:r>
            <a:r>
              <a:rPr lang="en-US" sz="4000" dirty="0" smtClean="0">
                <a:solidFill>
                  <a:srgbClr val="090F7D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 smtClean="0">
                <a:solidFill>
                  <a:srgbClr val="090F7D"/>
                </a:solidFill>
                <a:latin typeface="Nikosh" pitchFamily="2" charset="0"/>
                <a:cs typeface="Nikosh" pitchFamily="2" charset="0"/>
              </a:rPr>
              <a:t>কোণগুলো</a:t>
            </a:r>
            <a:r>
              <a:rPr lang="en-US" sz="4000" dirty="0" smtClean="0">
                <a:solidFill>
                  <a:srgbClr val="090F7D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 smtClean="0">
                <a:solidFill>
                  <a:srgbClr val="090F7D"/>
                </a:solidFill>
                <a:latin typeface="Nikosh" pitchFamily="2" charset="0"/>
                <a:cs typeface="Nikosh" pitchFamily="2" charset="0"/>
              </a:rPr>
              <a:t>সমকোণ</a:t>
            </a:r>
            <a:r>
              <a:rPr lang="en-US" sz="4000" dirty="0" smtClean="0">
                <a:solidFill>
                  <a:srgbClr val="090F7D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 smtClean="0">
                <a:solidFill>
                  <a:srgbClr val="090F7D"/>
                </a:solidFill>
                <a:latin typeface="Nikosh" pitchFamily="2" charset="0"/>
                <a:cs typeface="Nikosh" pitchFamily="2" charset="0"/>
              </a:rPr>
              <a:t>নয়</a:t>
            </a:r>
            <a:r>
              <a:rPr lang="en-US" sz="4000" dirty="0" smtClean="0">
                <a:solidFill>
                  <a:srgbClr val="090F7D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 smtClean="0">
                <a:solidFill>
                  <a:srgbClr val="090F7D"/>
                </a:solidFill>
                <a:latin typeface="Nikosh" pitchFamily="2" charset="0"/>
                <a:cs typeface="Nikosh" pitchFamily="2" charset="0"/>
              </a:rPr>
              <a:t>তাকে</a:t>
            </a:r>
            <a:r>
              <a:rPr lang="en-US" sz="4000" dirty="0" smtClean="0">
                <a:solidFill>
                  <a:srgbClr val="090F7D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 smtClean="0">
                <a:solidFill>
                  <a:srgbClr val="090F7D"/>
                </a:solidFill>
                <a:latin typeface="Nikosh" pitchFamily="2" charset="0"/>
                <a:cs typeface="Nikosh" pitchFamily="2" charset="0"/>
              </a:rPr>
              <a:t>সামান্তরিক</a:t>
            </a:r>
            <a:r>
              <a:rPr lang="en-US" sz="4000" dirty="0" smtClean="0">
                <a:solidFill>
                  <a:srgbClr val="090F7D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 smtClean="0">
                <a:solidFill>
                  <a:srgbClr val="090F7D"/>
                </a:solidFill>
                <a:latin typeface="Nikosh" pitchFamily="2" charset="0"/>
                <a:cs typeface="Nikosh" pitchFamily="2" charset="0"/>
              </a:rPr>
              <a:t>বলে</a:t>
            </a:r>
            <a:r>
              <a:rPr lang="en-US" sz="4000" dirty="0" smtClean="0">
                <a:solidFill>
                  <a:srgbClr val="090F7D"/>
                </a:solidFill>
                <a:latin typeface="Nikosh" pitchFamily="2" charset="0"/>
                <a:cs typeface="Nikosh" pitchFamily="2" charset="0"/>
              </a:rPr>
              <a:t>।</a:t>
            </a:r>
            <a:endParaRPr lang="en-US" sz="4000" dirty="0">
              <a:solidFill>
                <a:srgbClr val="FF9900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286000" y="2217003"/>
            <a:ext cx="53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A</a:t>
            </a:r>
            <a:endParaRPr lang="en-US" sz="4800" dirty="0"/>
          </a:p>
        </p:txBody>
      </p:sp>
      <p:sp>
        <p:nvSpPr>
          <p:cNvPr id="19" name="TextBox 18"/>
          <p:cNvSpPr txBox="1"/>
          <p:nvPr/>
        </p:nvSpPr>
        <p:spPr>
          <a:xfrm>
            <a:off x="2286000" y="4045803"/>
            <a:ext cx="53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C</a:t>
            </a:r>
            <a:endParaRPr lang="en-US" sz="4800" dirty="0"/>
          </a:p>
        </p:txBody>
      </p:sp>
      <p:sp>
        <p:nvSpPr>
          <p:cNvPr id="20" name="TextBox 19"/>
          <p:cNvSpPr txBox="1"/>
          <p:nvPr/>
        </p:nvSpPr>
        <p:spPr>
          <a:xfrm>
            <a:off x="7162800" y="4122003"/>
            <a:ext cx="53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D</a:t>
            </a:r>
            <a:endParaRPr lang="en-US" sz="4800" dirty="0"/>
          </a:p>
        </p:txBody>
      </p:sp>
      <p:sp>
        <p:nvSpPr>
          <p:cNvPr id="21" name="TextBox 20"/>
          <p:cNvSpPr txBox="1"/>
          <p:nvPr/>
        </p:nvSpPr>
        <p:spPr>
          <a:xfrm>
            <a:off x="7162800" y="2133600"/>
            <a:ext cx="53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B</a:t>
            </a:r>
            <a:endParaRPr lang="en-US" sz="48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0" y="2132237"/>
            <a:ext cx="4305374" cy="25921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53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54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55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56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57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13" grpId="0"/>
      <p:bldP spid="13" grpId="1"/>
      <p:bldP spid="18" grpId="0"/>
      <p:bldP spid="19" grpId="0"/>
      <p:bldP spid="20" grpId="0"/>
      <p:bldP spid="2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2286000" y="151606"/>
            <a:ext cx="4419600" cy="1981994"/>
            <a:chOff x="2286000" y="1447800"/>
            <a:chExt cx="4419600" cy="1981994"/>
          </a:xfrm>
        </p:grpSpPr>
        <p:sp>
          <p:nvSpPr>
            <p:cNvPr id="4" name="Parallelogram 3"/>
            <p:cNvSpPr/>
            <p:nvPr/>
          </p:nvSpPr>
          <p:spPr>
            <a:xfrm>
              <a:off x="2286000" y="1447800"/>
              <a:ext cx="4419600" cy="1981200"/>
            </a:xfrm>
            <a:prstGeom prst="parallelogram">
              <a:avLst>
                <a:gd name="adj" fmla="val 51982"/>
              </a:avLst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" name="Straight Connector 4"/>
            <p:cNvCxnSpPr/>
            <p:nvPr/>
          </p:nvCxnSpPr>
          <p:spPr>
            <a:xfrm rot="5400000">
              <a:off x="2362200" y="2438400"/>
              <a:ext cx="1981200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Left Brace 9"/>
          <p:cNvSpPr/>
          <p:nvPr/>
        </p:nvSpPr>
        <p:spPr>
          <a:xfrm rot="16200000">
            <a:off x="3543300" y="952500"/>
            <a:ext cx="838200" cy="3352800"/>
          </a:xfrm>
          <a:prstGeom prst="leftBrac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Left Brace 10"/>
          <p:cNvSpPr/>
          <p:nvPr/>
        </p:nvSpPr>
        <p:spPr>
          <a:xfrm rot="10800000">
            <a:off x="3352801" y="152400"/>
            <a:ext cx="457200" cy="1943100"/>
          </a:xfrm>
          <a:prstGeom prst="leftBrace">
            <a:avLst/>
          </a:prstGeom>
          <a:noFill/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048000" y="3048000"/>
            <a:ext cx="1828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ভূমি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 rot="16200000">
            <a:off x="2222332" y="139868"/>
            <a:ext cx="35813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উচ্চতা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0" y="4495800"/>
            <a:ext cx="8991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সামান্তরিকের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ক্ষেত্রফল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=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ভূমি×উচ্চতা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/>
      <p:bldP spid="13" grpId="0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8490" y="570156"/>
            <a:ext cx="7756263" cy="1054250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8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রম্বস</a:t>
            </a:r>
            <a:endParaRPr lang="en-US" sz="88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3400" y="4939605"/>
            <a:ext cx="82296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 err="1" smtClean="0"/>
              <a:t>রম্বসঃ</a:t>
            </a:r>
            <a:r>
              <a:rPr lang="en-US" sz="2800" dirty="0" smtClean="0"/>
              <a:t> </a:t>
            </a:r>
            <a:r>
              <a:rPr lang="as-IN" sz="2800" dirty="0" smtClean="0"/>
              <a:t>যে </a:t>
            </a:r>
            <a:r>
              <a:rPr lang="as-IN" sz="2800" dirty="0"/>
              <a:t>চতুর্ভূজের বাহুগুলো পরস্পর সমান ও বিপরীত বাহুগুলো পরস্পর সমান্তরাল তাকে রম্বস বলে।</a:t>
            </a:r>
            <a:endParaRPr lang="en-US" sz="2800" dirty="0">
              <a:solidFill>
                <a:srgbClr val="FF9900"/>
              </a:solidFill>
              <a:latin typeface="Nikosh" pitchFamily="2" charset="0"/>
              <a:cs typeface="Nikosh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828800"/>
            <a:ext cx="5977048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520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334</TotalTime>
  <Words>438</Words>
  <Application>Microsoft Office PowerPoint</Application>
  <PresentationFormat>On-screen Show (4:3)</PresentationFormat>
  <Paragraphs>75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Hardcover</vt:lpstr>
      <vt:lpstr>PowerPoint Presentation</vt:lpstr>
      <vt:lpstr>PowerPoint Presentation</vt:lpstr>
      <vt:lpstr>PowerPoint Presentation</vt:lpstr>
      <vt:lpstr>শিখন ফল</vt:lpstr>
      <vt:lpstr>ত্রিভুজ</vt:lpstr>
      <vt:lpstr>PowerPoint Presentation</vt:lpstr>
      <vt:lpstr>সামান্তরিক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Dashghar NUHS</dc:creator>
  <cp:lastModifiedBy>PCi</cp:lastModifiedBy>
  <cp:revision>41</cp:revision>
  <dcterms:created xsi:type="dcterms:W3CDTF">2014-05-24T05:06:13Z</dcterms:created>
  <dcterms:modified xsi:type="dcterms:W3CDTF">2020-11-22T14:08:05Z</dcterms:modified>
</cp:coreProperties>
</file>