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7" r:id="rId4"/>
    <p:sldId id="257" r:id="rId5"/>
    <p:sldId id="260" r:id="rId6"/>
    <p:sldId id="259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42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EFD65B-F283-4CBE-9178-2E10897CC00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7D41D62-6E9E-457C-8AC3-B7883227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77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867C98F-F231-4CFA-988E-D301FE931AF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2099888-4CE3-4345-8D0F-32B0BFDA5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9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42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423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42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990600" cy="36512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356350"/>
            <a:ext cx="7162800" cy="36512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r>
              <a:rPr lang="bn-IN" dirty="0" smtClean="0"/>
              <a:t>এইচ এম সাজ্জাদ, প্রধান শিক্ষক, মানিকারচর এল. এল. মডেল উচ্চ বিদ্যালয়, মেঘনা, কুমিল্লা। 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25560">
            <a:off x="3988754" y="60310"/>
            <a:ext cx="902755" cy="10620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04800"/>
            <a:ext cx="2359433" cy="2696495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1612" y="1207699"/>
            <a:ext cx="5660188" cy="719796"/>
          </a:xfrm>
          <a:prstGeom prst="rect">
            <a:avLst/>
          </a:prstGeom>
          <a:gradFill flip="none" rotWithShape="0">
            <a:gsLst>
              <a:gs pos="0">
                <a:schemeClr val="bg1">
                  <a:lumMod val="0"/>
                  <a:lumOff val="100000"/>
                </a:schemeClr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81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44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olaimanLipi"/>
                <a:cs typeface="SolaimanLipi"/>
              </a:rPr>
              <a:t>সবাইকে শুভেচ্ছা </a:t>
            </a:r>
            <a:endParaRPr lang="en-US" sz="44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tx1"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olaimanLipi"/>
              <a:cs typeface="SolaimanLipi"/>
            </a:endParaRPr>
          </a:p>
        </p:txBody>
      </p:sp>
      <p:pic>
        <p:nvPicPr>
          <p:cNvPr id="8195" name="Picture 59" descr="NNNROO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571" y="2358688"/>
            <a:ext cx="824029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60" descr="NNNROO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571" y="3609536"/>
            <a:ext cx="824029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1" descr="NNNROO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046" y="4953000"/>
            <a:ext cx="824029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89" y="2057400"/>
            <a:ext cx="5918034" cy="431765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01297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68032"/>
            <a:ext cx="6379426" cy="437533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4" name="Rectangle 3"/>
          <p:cNvSpPr/>
          <p:nvPr/>
        </p:nvSpPr>
        <p:spPr>
          <a:xfrm rot="20510731">
            <a:off x="267639" y="3309625"/>
            <a:ext cx="6405884" cy="1092152"/>
          </a:xfrm>
          <a:prstGeom prst="rect">
            <a:avLst/>
          </a:prstGeom>
          <a:noFill/>
        </p:spPr>
        <p:txBody>
          <a:bodyPr wrap="square" lIns="68580" tIns="34290" rIns="68580" bIns="34290">
            <a:prstTxWarp prst="textWave1">
              <a:avLst>
                <a:gd name="adj1" fmla="val 12500"/>
                <a:gd name="adj2" fmla="val 319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dirty="0">
                <a:ln w="11430"/>
                <a:solidFill>
                  <a:srgbClr val="00B0F0"/>
                </a:solidFill>
                <a:effectLst>
                  <a:glow rad="101600">
                    <a:srgbClr val="92D050">
                      <a:alpha val="60000"/>
                    </a:srgbClr>
                  </a:glow>
                </a:effectLst>
                <a:latin typeface="NikoshBAN" pitchFamily="2" charset="0"/>
                <a:cs typeface="NikoshBAN" pitchFamily="2" charset="0"/>
              </a:rPr>
              <a:t>Thanks for All</a:t>
            </a:r>
          </a:p>
        </p:txBody>
      </p:sp>
    </p:spTree>
    <p:extLst>
      <p:ext uri="{BB962C8B-B14F-4D97-AF65-F5344CB8AC3E}">
        <p14:creationId xmlns:p14="http://schemas.microsoft.com/office/powerpoint/2010/main" val="67955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1793" y="342292"/>
            <a:ext cx="8042605" cy="4486249"/>
          </a:xfrm>
          <a:prstGeom prst="rect">
            <a:avLst/>
          </a:prstGeom>
          <a:noFill/>
          <a:ln>
            <a:noFill/>
          </a:ln>
          <a:effectLst>
            <a:glow rad="139700">
              <a:srgbClr val="FF0000">
                <a:alpha val="40000"/>
              </a:srgb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prstTxWarp prst="textArchDown">
              <a:avLst/>
            </a:prstTxWarp>
            <a:spAutoFit/>
          </a:bodyPr>
          <a:lstStyle/>
          <a:p>
            <a:pPr algn="ctr"/>
            <a:r>
              <a:rPr lang="bn-BD" sz="9600" b="1" dirty="0" smtClean="0">
                <a:solidFill>
                  <a:srgbClr val="C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কোয়ালিটি </a:t>
            </a:r>
            <a:r>
              <a:rPr lang="bn-BD" sz="9600" b="1" dirty="0" smtClean="0">
                <a:solidFill>
                  <a:srgbClr val="00206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এডুকেশন</a:t>
            </a:r>
          </a:p>
        </p:txBody>
      </p:sp>
      <p:sp>
        <p:nvSpPr>
          <p:cNvPr id="5" name="Rectangle 4"/>
          <p:cNvSpPr/>
          <p:nvPr/>
        </p:nvSpPr>
        <p:spPr>
          <a:xfrm>
            <a:off x="723671" y="5334000"/>
            <a:ext cx="7880727" cy="1070682"/>
          </a:xfrm>
          <a:prstGeom prst="rect">
            <a:avLst/>
          </a:prstGeom>
          <a:noFill/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bn-IN" sz="4000" b="1" dirty="0" smtClean="0">
                <a:solidFill>
                  <a:schemeClr val="bg1"/>
                </a:solidFill>
                <a:effectLst>
                  <a:glow rad="101600">
                    <a:srgbClr val="009900"/>
                  </a:glo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মানিকারচর এল. এল. মডেল উচ্চ বিদ্যালয়</a:t>
            </a:r>
          </a:p>
          <a:p>
            <a:pPr algn="ctr"/>
            <a:r>
              <a:rPr lang="bn-IN" sz="4000" b="1" dirty="0" smtClean="0">
                <a:solidFill>
                  <a:schemeClr val="bg1"/>
                </a:solidFill>
                <a:effectLst>
                  <a:glow rad="101600">
                    <a:srgbClr val="009900"/>
                  </a:glo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মেঘনা, কুমিল্লা</a:t>
            </a:r>
            <a:endParaRPr lang="en-US" sz="4000" b="1" dirty="0">
              <a:solidFill>
                <a:schemeClr val="bg1"/>
              </a:solidFill>
              <a:effectLst>
                <a:glow rad="101600">
                  <a:srgbClr val="009900"/>
                </a:glo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43075" y="1"/>
            <a:ext cx="5629275" cy="675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43075" y="1274069"/>
            <a:ext cx="5210806" cy="1200329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  <a:scene3d>
              <a:camera prst="perspectiveLeft"/>
              <a:lightRig rig="threePt" dir="t"/>
            </a:scene3d>
          </a:bodyPr>
          <a:lstStyle/>
          <a:p>
            <a:r>
              <a:rPr lang="bn-IN" sz="7200" b="1" dirty="0" smtClean="0">
                <a:solidFill>
                  <a:srgbClr val="FF0000"/>
                </a:solidFill>
                <a:latin typeface="BenSenHandwriting" panose="02000500020000020004" pitchFamily="2" charset="0"/>
                <a:cs typeface="BenSenHandwriting" panose="02000500020000020004" pitchFamily="2" charset="0"/>
              </a:rPr>
              <a:t>ইনহাউজ প্রশিক্ষণ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3358364">
            <a:off x="4148521" y="2394207"/>
            <a:ext cx="869149" cy="156966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TopUp"/>
            <a:lightRig rig="threePt" dir="t"/>
          </a:scene3d>
        </p:spPr>
        <p:txBody>
          <a:bodyPr wrap="none">
            <a:spAutoFit/>
          </a:bodyPr>
          <a:lstStyle/>
          <a:p>
            <a:r>
              <a:rPr lang="bn-IN" sz="9600" b="1" spc="50" dirty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</a:rPr>
              <a:t>4</a:t>
            </a:r>
            <a:endParaRPr lang="en-US" sz="9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35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455" y="1197636"/>
            <a:ext cx="4659086" cy="4659086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  <a:softEdge rad="11250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10" name="Rectangle 9"/>
          <p:cNvSpPr/>
          <p:nvPr/>
        </p:nvSpPr>
        <p:spPr>
          <a:xfrm>
            <a:off x="304800" y="3352800"/>
            <a:ext cx="8674357" cy="8483808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prstTxWarp prst="textArchUp">
              <a:avLst>
                <a:gd name="adj" fmla="val 9437595"/>
              </a:avLst>
            </a:prstTxWarp>
            <a:spAutoFit/>
          </a:bodyPr>
          <a:lstStyle/>
          <a:p>
            <a:pPr algn="ctr">
              <a:lnSpc>
                <a:spcPct val="107000"/>
              </a:lnSpc>
              <a:tabLst>
                <a:tab pos="457200" algn="l"/>
              </a:tabLst>
            </a:pPr>
            <a:r>
              <a:rPr lang="bn-IN" sz="9600" b="1" dirty="0" smtClean="0">
                <a:solidFill>
                  <a:srgbClr val="CC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Kalpurush" panose="02000600000000000000" pitchFamily="2" charset="0"/>
              </a:rPr>
              <a:t>পাঠ পরিকল্পনা</a:t>
            </a:r>
            <a:endParaRPr lang="en-US" sz="9600" b="1" dirty="0">
              <a:solidFill>
                <a:srgbClr val="CC0000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530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1143000"/>
            <a:ext cx="6248400" cy="914400"/>
          </a:xfrm>
          <a:prstGeom prst="rect">
            <a:avLst/>
          </a:prstGeom>
          <a:solidFill>
            <a:srgbClr val="0000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bn-BD" sz="4800" b="1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পাঠ পরিকল্পনা</a:t>
            </a:r>
            <a:r>
              <a:rPr lang="bn-IN" sz="4800" b="1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bn-BD" sz="4800" b="1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(</a:t>
            </a:r>
            <a:r>
              <a:rPr lang="en-US" sz="4800" b="1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Lesson Plan</a:t>
            </a:r>
            <a:r>
              <a:rPr lang="bn-BD" sz="4800" b="1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)</a:t>
            </a:r>
            <a:endParaRPr lang="en-US" sz="4800" b="1" dirty="0">
              <a:effectLst>
                <a:glow rad="101600">
                  <a:schemeClr val="tx1">
                    <a:alpha val="60000"/>
                  </a:schemeClr>
                </a:glo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18448" y="2209800"/>
            <a:ext cx="6234752" cy="4343400"/>
          </a:xfr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26000">
                <a:schemeClr val="accent3">
                  <a:tint val="37000"/>
                  <a:satMod val="300000"/>
                </a:schemeClr>
              </a:gs>
              <a:gs pos="31000">
                <a:schemeClr val="accent3">
                  <a:tint val="15000"/>
                  <a:satMod val="350000"/>
                  <a:lumMod val="32000"/>
                  <a:lumOff val="68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bn-BD" sz="2800" dirty="0" smtClean="0">
                <a:latin typeface="BenSenHandwriting" pitchFamily="2" charset="0"/>
                <a:cs typeface="BenSenHandwriting" pitchFamily="2" charset="0"/>
              </a:rPr>
              <a:t>একটি নির্দিষ্ট শ্রেণির জন্য একটি নির্দিষ্ট সময়ে নির্দিষ্ট </a:t>
            </a:r>
            <a:r>
              <a:rPr lang="bn-BD" sz="2800" dirty="0" smtClean="0">
                <a:solidFill>
                  <a:srgbClr val="FF0000"/>
                </a:solidFill>
                <a:latin typeface="BenSenHandwriting" pitchFamily="2" charset="0"/>
                <a:cs typeface="BenSenHandwriting" pitchFamily="2" charset="0"/>
              </a:rPr>
              <a:t>বিষয়বস্তু শিক্ষার্থীদের নিকট </a:t>
            </a:r>
            <a:r>
              <a:rPr lang="bn-BD" sz="2800" b="1" dirty="0" smtClean="0">
                <a:solidFill>
                  <a:srgbClr val="00B0F0"/>
                </a:solidFill>
                <a:latin typeface="BenSenHandwriting" pitchFamily="2" charset="0"/>
                <a:cs typeface="BenSenHandwriting" pitchFamily="2" charset="0"/>
              </a:rPr>
              <a:t>সুন্দর</a:t>
            </a:r>
            <a:r>
              <a:rPr lang="bn-BD" sz="2800" b="1" dirty="0" smtClean="0">
                <a:latin typeface="BenSenHandwriting" pitchFamily="2" charset="0"/>
                <a:cs typeface="BenSenHandwriting" pitchFamily="2" charset="0"/>
              </a:rPr>
              <a:t>, </a:t>
            </a:r>
            <a:r>
              <a:rPr lang="bn-BD" sz="2800" b="1" dirty="0" smtClean="0">
                <a:solidFill>
                  <a:srgbClr val="002060"/>
                </a:solidFill>
                <a:latin typeface="BenSenHandwriting" pitchFamily="2" charset="0"/>
                <a:cs typeface="BenSenHandwriting" pitchFamily="2" charset="0"/>
              </a:rPr>
              <a:t>সহজবোধ্য</a:t>
            </a:r>
            <a:r>
              <a:rPr lang="bn-BD" sz="2800" b="1" dirty="0" smtClean="0">
                <a:latin typeface="BenSenHandwriting" pitchFamily="2" charset="0"/>
                <a:cs typeface="BenSenHandwriting" pitchFamily="2" charset="0"/>
              </a:rPr>
              <a:t> ও </a:t>
            </a:r>
            <a:r>
              <a:rPr lang="bn-BD" sz="2800" b="1" dirty="0" smtClean="0">
                <a:solidFill>
                  <a:srgbClr val="7030A0"/>
                </a:solidFill>
                <a:latin typeface="BenSenHandwriting" pitchFamily="2" charset="0"/>
                <a:cs typeface="BenSenHandwriting" pitchFamily="2" charset="0"/>
              </a:rPr>
              <a:t>আকর্ষণীয়ভাবে</a:t>
            </a:r>
            <a:r>
              <a:rPr lang="bn-BD" sz="2800" dirty="0" smtClean="0">
                <a:latin typeface="BenSenHandwriting" pitchFamily="2" charset="0"/>
                <a:cs typeface="BenSenHandwriting" pitchFamily="2" charset="0"/>
              </a:rPr>
              <a:t> তুলে ধরার জন্য শিক্ষাদানের প্রয়োজনীয় মনোবিজ্ঞা</a:t>
            </a:r>
            <a:r>
              <a:rPr lang="en-US" sz="2800" dirty="0" err="1" smtClean="0">
                <a:latin typeface="BenSenHandwriting" pitchFamily="2" charset="0"/>
                <a:cs typeface="BenSenHandwriting" pitchFamily="2" charset="0"/>
              </a:rPr>
              <a:t>নস</a:t>
            </a:r>
            <a:r>
              <a:rPr lang="bn-BD" sz="2800" dirty="0" smtClean="0">
                <a:latin typeface="BenSenHandwriting" pitchFamily="2" charset="0"/>
                <a:cs typeface="BenSenHandwriting" pitchFamily="2" charset="0"/>
              </a:rPr>
              <a:t>ম্মত পদ্ধতি,শিক্ষা উপকরণের ব্যবহার ও মূল্যায়নের কলাকৌশল ধারাবাহিকভাবে ব্যবহারের জন্য শিক্ষকের পূর্ব প্রস্তুতি সংক্রান্ত লিখিত যে পরিকল্পনা তাই পাঠ পরিকল্পনা</a:t>
            </a:r>
            <a:r>
              <a:rPr lang="en-US" sz="2800" dirty="0" smtClean="0">
                <a:latin typeface="BenSenHandwriting" pitchFamily="2" charset="0"/>
                <a:cs typeface="BenSenHandwriting" pitchFamily="2" charset="0"/>
              </a:rPr>
              <a:t> </a:t>
            </a:r>
            <a:r>
              <a:rPr lang="bn-BD" sz="2800" dirty="0" smtClean="0">
                <a:latin typeface="BenSenHandwriting" panose="02000500020000020004" pitchFamily="2" charset="0"/>
                <a:cs typeface="BenSenHandwriting" panose="02000500020000020004" pitchFamily="2" charset="0"/>
              </a:rPr>
              <a:t>(</a:t>
            </a:r>
            <a:r>
              <a:rPr lang="en-US" sz="2800" dirty="0" smtClean="0">
                <a:latin typeface="Arial Black" panose="020B0A04020102020204" pitchFamily="34" charset="0"/>
                <a:cs typeface="BenSenHandwriting" panose="02000500020000020004" pitchFamily="2" charset="0"/>
              </a:rPr>
              <a:t>Lesson Plan</a:t>
            </a:r>
            <a:r>
              <a:rPr lang="bn-BD" sz="2800" dirty="0" smtClean="0">
                <a:latin typeface="Arial Black" panose="020B0A04020102020204" pitchFamily="34" charset="0"/>
                <a:cs typeface="BenSenHandwriting" panose="02000500020000020004" pitchFamily="2" charset="0"/>
              </a:rPr>
              <a:t>)</a:t>
            </a:r>
            <a:r>
              <a:rPr lang="en-US" sz="2800" dirty="0" smtClean="0">
                <a:latin typeface="BenSenHandwriting" pitchFamily="2" charset="0"/>
                <a:cs typeface="BenSenHandwriting" pitchFamily="2" charset="0"/>
              </a:rPr>
              <a:t>.</a:t>
            </a:r>
          </a:p>
          <a:p>
            <a:r>
              <a:rPr lang="bn-BD" sz="2800" dirty="0" smtClean="0">
                <a:latin typeface="BenSenHandwriting" pitchFamily="2" charset="0"/>
                <a:cs typeface="BenSenHandwriting" pitchFamily="2" charset="0"/>
              </a:rPr>
              <a:t>শ্রেণিকক্ষে পাঠের বিষয়বস্তু প্রয়োগের কার্যকর পরিকল্পনার নামই পাঠ পরিকল্পনা</a:t>
            </a:r>
            <a:endParaRPr lang="en-US" sz="2800" dirty="0" smtClean="0">
              <a:latin typeface="BenSenHandwriting" pitchFamily="2" charset="0"/>
              <a:cs typeface="BenSenHandwriti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1295400"/>
            <a:ext cx="6553200" cy="1219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পাঠ পরিকল্পনা প্রণয়নে হার্বাটের পঞ্চসোপান পদ্ধতি</a:t>
            </a:r>
            <a:endParaRPr lang="en-US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2819400"/>
            <a:ext cx="6172200" cy="3657600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4000" b="1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প্রস্তুতি </a:t>
            </a:r>
            <a:r>
              <a:rPr lang="en-US" sz="4000" b="1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(Preparation)</a:t>
            </a:r>
          </a:p>
          <a:p>
            <a:r>
              <a:rPr lang="bn-BD" sz="4000" b="1" dirty="0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উপস্থাপন(</a:t>
            </a:r>
            <a:r>
              <a:rPr lang="en-US" sz="4000" b="1" dirty="0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Presentation</a:t>
            </a:r>
            <a:r>
              <a:rPr lang="bn-BD" sz="4000" b="1" dirty="0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)</a:t>
            </a:r>
          </a:p>
          <a:p>
            <a:r>
              <a:rPr lang="bn-BD" sz="40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তুলনা করা(</a:t>
            </a:r>
            <a:r>
              <a:rPr lang="en-US" sz="40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Association</a:t>
            </a:r>
            <a:r>
              <a:rPr lang="bn-BD" sz="40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)</a:t>
            </a:r>
          </a:p>
          <a:p>
            <a:r>
              <a:rPr lang="bn-BD" sz="4000" b="1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সামান্যিকরণ(</a:t>
            </a:r>
            <a:r>
              <a:rPr lang="en-US" sz="4000" b="1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Generalization</a:t>
            </a:r>
            <a:r>
              <a:rPr lang="bn-BD" sz="4000" b="1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)</a:t>
            </a:r>
          </a:p>
          <a:p>
            <a:r>
              <a:rPr lang="bn-BD" sz="4000" b="1" dirty="0" smtClean="0">
                <a:solidFill>
                  <a:schemeClr val="tx2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অভিযোজন(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Application</a:t>
            </a:r>
            <a:endParaRPr lang="en-US" sz="4000" b="1" dirty="0">
              <a:solidFill>
                <a:schemeClr val="tx2">
                  <a:lumMod val="50000"/>
                </a:schemeClr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1219200"/>
            <a:ext cx="6400800" cy="95885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bn-BD" sz="4000" b="1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পাঠ পরিকল্পনার মূলত তিনটি অংশ</a:t>
            </a:r>
            <a:endParaRPr lang="en-US" sz="4000" b="1" dirty="0"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2362200"/>
            <a:ext cx="8229600" cy="4230688"/>
          </a:xfrm>
          <a:ln w="38100">
            <a:noFill/>
          </a:ln>
        </p:spPr>
        <p:txBody>
          <a:bodyPr>
            <a:normAutofit lnSpcReduction="10000"/>
          </a:bodyPr>
          <a:lstStyle/>
          <a:p>
            <a:r>
              <a:rPr lang="bn-BD" sz="4800" dirty="0" smtClean="0">
                <a:solidFill>
                  <a:srgbClr val="C00000"/>
                </a:solidFill>
                <a:latin typeface="BenSenHandwriting" pitchFamily="2" charset="0"/>
                <a:cs typeface="BenSenHandwriting" pitchFamily="2" charset="0"/>
              </a:rPr>
              <a:t>প্রস্তুতি </a:t>
            </a:r>
            <a:r>
              <a:rPr lang="en-US" sz="4800" dirty="0" smtClean="0">
                <a:solidFill>
                  <a:srgbClr val="C00000"/>
                </a:solidFill>
                <a:latin typeface="BenSenHandwriting" pitchFamily="2" charset="0"/>
                <a:cs typeface="BenSenHandwriting" pitchFamily="2" charset="0"/>
              </a:rPr>
              <a:t>/</a:t>
            </a:r>
            <a:r>
              <a:rPr lang="bn-BD" sz="4800" dirty="0" smtClean="0">
                <a:solidFill>
                  <a:srgbClr val="C00000"/>
                </a:solidFill>
                <a:latin typeface="BenSenHandwriting" pitchFamily="2" charset="0"/>
                <a:cs typeface="BenSenHandwriting" pitchFamily="2" charset="0"/>
              </a:rPr>
              <a:t>পাঠ সূচনা</a:t>
            </a:r>
            <a:endParaRPr lang="en-GB" sz="4800" dirty="0" smtClean="0">
              <a:solidFill>
                <a:srgbClr val="C00000"/>
              </a:solidFill>
              <a:latin typeface="BenSenHandwriting" pitchFamily="2" charset="0"/>
              <a:cs typeface="BenSenHandwriting" pitchFamily="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BenSenHandwriting" pitchFamily="2" charset="0"/>
                <a:cs typeface="BenSenHandwriting" pitchFamily="2" charset="0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Algerian" panose="04020705040A02060702" pitchFamily="82" charset="0"/>
                <a:cs typeface="BenSenHandwriting" pitchFamily="2" charset="0"/>
              </a:rPr>
              <a:t>(Preparation</a:t>
            </a:r>
            <a:r>
              <a:rPr lang="bn-BD" dirty="0" smtClean="0">
                <a:solidFill>
                  <a:srgbClr val="C00000"/>
                </a:solidFill>
                <a:latin typeface="Algerian" panose="04020705040A02060702" pitchFamily="82" charset="0"/>
                <a:cs typeface="BenSenHandwriting" pitchFamily="2" charset="0"/>
              </a:rPr>
              <a:t>/</a:t>
            </a:r>
            <a:r>
              <a:rPr lang="en-US" dirty="0" smtClean="0">
                <a:solidFill>
                  <a:srgbClr val="C00000"/>
                </a:solidFill>
                <a:latin typeface="Algerian" panose="04020705040A02060702" pitchFamily="82" charset="0"/>
                <a:cs typeface="BenSenHandwriting" pitchFamily="2" charset="0"/>
              </a:rPr>
              <a:t>Catch Episode)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BenSenHandwriting" pitchFamily="2" charset="0"/>
                <a:cs typeface="BenSenHandwriting" pitchFamily="2" charset="0"/>
              </a:rPr>
              <a:t>উপস্থাপন/শিখন-শেখানো কার্যক্রম</a:t>
            </a:r>
            <a:endParaRPr lang="en-GB" sz="4800" dirty="0" smtClean="0">
              <a:solidFill>
                <a:srgbClr val="002060"/>
              </a:solidFill>
              <a:latin typeface="BenSenHandwriting" pitchFamily="2" charset="0"/>
              <a:cs typeface="BenSenHandwriting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  <a:latin typeface="BenSenHandwriting" pitchFamily="2" charset="0"/>
                <a:cs typeface="BenSenHandwriting" pitchFamily="2" charset="0"/>
              </a:rPr>
              <a:t>	</a:t>
            </a:r>
            <a:r>
              <a:rPr lang="bn-BD" sz="2600" dirty="0" smtClean="0">
                <a:solidFill>
                  <a:srgbClr val="002060"/>
                </a:solidFill>
                <a:latin typeface="Algerian" panose="04020705040A02060702" pitchFamily="82" charset="0"/>
                <a:cs typeface="BenSenHandwriting" pitchFamily="2" charset="0"/>
              </a:rPr>
              <a:t>(</a:t>
            </a:r>
            <a:r>
              <a:rPr lang="en-US" sz="2600" dirty="0" smtClean="0">
                <a:solidFill>
                  <a:srgbClr val="002060"/>
                </a:solidFill>
                <a:latin typeface="Algerian" panose="04020705040A02060702" pitchFamily="82" charset="0"/>
                <a:cs typeface="BenSenHandwriting" pitchFamily="2" charset="0"/>
              </a:rPr>
              <a:t>Presentation/Teach and Work Episode</a:t>
            </a:r>
            <a:r>
              <a:rPr lang="bn-BD" sz="2600" dirty="0" smtClean="0">
                <a:solidFill>
                  <a:srgbClr val="002060"/>
                </a:solidFill>
                <a:latin typeface="Algerian" panose="04020705040A02060702" pitchFamily="82" charset="0"/>
                <a:cs typeface="BenSenHandwriting" pitchFamily="2" charset="0"/>
              </a:rPr>
              <a:t>)</a:t>
            </a:r>
          </a:p>
          <a:p>
            <a:r>
              <a:rPr lang="bn-BD" sz="4800" dirty="0" smtClean="0">
                <a:latin typeface="BenSenHandwriting" pitchFamily="2" charset="0"/>
                <a:cs typeface="BenSenHandwriting" pitchFamily="2" charset="0"/>
              </a:rPr>
              <a:t>মূল্যায়ন</a:t>
            </a:r>
            <a:endParaRPr lang="en-GB" sz="4800" dirty="0" smtClean="0">
              <a:latin typeface="BenSenHandwriting" pitchFamily="2" charset="0"/>
              <a:cs typeface="BenSenHandwriting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BenSenHandwriting" pitchFamily="2" charset="0"/>
                <a:cs typeface="BenSenHandwriting" pitchFamily="2" charset="0"/>
              </a:rPr>
              <a:t>	</a:t>
            </a:r>
            <a:r>
              <a:rPr lang="bn-BD" dirty="0" smtClean="0">
                <a:latin typeface="Algerian" panose="04020705040A02060702" pitchFamily="82" charset="0"/>
                <a:cs typeface="BenSenHandwriting" pitchFamily="2" charset="0"/>
              </a:rPr>
              <a:t>(</a:t>
            </a:r>
            <a:r>
              <a:rPr lang="en-US" dirty="0" smtClean="0">
                <a:latin typeface="Algerian" panose="04020705040A02060702" pitchFamily="82" charset="0"/>
                <a:cs typeface="BenSenHandwriting" pitchFamily="2" charset="0"/>
              </a:rPr>
              <a:t>Review Episode)</a:t>
            </a:r>
          </a:p>
          <a:p>
            <a:endParaRPr lang="bn-BD" dirty="0" smtClean="0">
              <a:latin typeface="BenSenHandwriting" pitchFamily="2" charset="0"/>
              <a:cs typeface="BenSenHandwriting" pitchFamily="2" charset="0"/>
            </a:endParaRPr>
          </a:p>
          <a:p>
            <a:endParaRPr lang="en-US" dirty="0">
              <a:latin typeface="BenSenHandwriting" pitchFamily="2" charset="0"/>
              <a:cs typeface="BenSenHandwriti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1219200"/>
            <a:ext cx="6477000" cy="1066800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l"/>
            <a:r>
              <a:rPr lang="bn-BD" sz="6000" b="1" dirty="0" smtClean="0">
                <a:ln/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প্রস্ত</a:t>
            </a:r>
            <a:r>
              <a:rPr lang="bn-IN" sz="6000" b="1" dirty="0" smtClean="0">
                <a:ln/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ু</a:t>
            </a:r>
            <a:r>
              <a:rPr lang="bn-BD" sz="6000" b="1" dirty="0" smtClean="0">
                <a:ln/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তি </a:t>
            </a:r>
            <a:r>
              <a:rPr lang="en-US" sz="6000" b="1" dirty="0" smtClean="0">
                <a:ln/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/</a:t>
            </a:r>
            <a:r>
              <a:rPr lang="bn-BD" sz="6000" b="1" dirty="0" smtClean="0">
                <a:ln/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পাঠ সূচনা</a:t>
            </a:r>
            <a:r>
              <a:rPr lang="en-US" sz="4000" b="1" dirty="0" smtClean="0">
                <a:ln/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sz="4000" b="1" dirty="0" smtClean="0">
                <a:ln/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</a:br>
            <a:endParaRPr lang="en-US" sz="4000" b="1" dirty="0">
              <a:ln/>
              <a:solidFill>
                <a:schemeClr val="bg1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2438400"/>
            <a:ext cx="4914900" cy="4191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isometricOffAxis1Right"/>
              <a:lightRig rig="threePt" dir="t"/>
            </a:scene3d>
          </a:bodyPr>
          <a:lstStyle/>
          <a:p>
            <a:r>
              <a:rPr lang="bn-BD" sz="3000" dirty="0" smtClean="0">
                <a:latin typeface="BenSenHandwriting" pitchFamily="2" charset="0"/>
                <a:cs typeface="BenSenHandwriting" pitchFamily="2" charset="0"/>
              </a:rPr>
              <a:t>শুভেচ্ছা বিনিময়</a:t>
            </a:r>
          </a:p>
          <a:p>
            <a:r>
              <a:rPr lang="bn-BD" sz="3000" dirty="0" smtClean="0">
                <a:latin typeface="BenSenHandwriting" pitchFamily="2" charset="0"/>
                <a:cs typeface="BenSenHandwriting" pitchFamily="2" charset="0"/>
              </a:rPr>
              <a:t>নিজ পরিচিতি</a:t>
            </a:r>
          </a:p>
          <a:p>
            <a:r>
              <a:rPr lang="bn-BD" sz="3000" dirty="0" smtClean="0">
                <a:latin typeface="BenSenHandwriting" pitchFamily="2" charset="0"/>
                <a:cs typeface="BenSenHandwriting" pitchFamily="2" charset="0"/>
              </a:rPr>
              <a:t>বিষয় পরিচিতি</a:t>
            </a:r>
          </a:p>
          <a:p>
            <a:r>
              <a:rPr lang="bn-BD" sz="3000" dirty="0" smtClean="0">
                <a:solidFill>
                  <a:srgbClr val="C00000"/>
                </a:solidFill>
                <a:latin typeface="BenSenHandwriting" pitchFamily="2" charset="0"/>
                <a:cs typeface="BenSenHandwriting" pitchFamily="2" charset="0"/>
              </a:rPr>
              <a:t>বাড়ির কাজ আদায়</a:t>
            </a:r>
          </a:p>
          <a:p>
            <a:r>
              <a:rPr lang="bn-BD" sz="3000" dirty="0" smtClean="0">
                <a:solidFill>
                  <a:srgbClr val="C00000"/>
                </a:solidFill>
                <a:latin typeface="BenSenHandwriting" pitchFamily="2" charset="0"/>
                <a:cs typeface="BenSenHandwriting" pitchFamily="2" charset="0"/>
              </a:rPr>
              <a:t>শ্রেণি বিন্যাস</a:t>
            </a:r>
          </a:p>
          <a:p>
            <a:r>
              <a:rPr lang="bn-BD" sz="3000" dirty="0" smtClean="0">
                <a:latin typeface="BenSenHandwriting" pitchFamily="2" charset="0"/>
                <a:cs typeface="BenSenHandwriting" pitchFamily="2" charset="0"/>
              </a:rPr>
              <a:t>পূর্বজ্ঞান যাচাই ও মনোযোগ আকর্ষণ</a:t>
            </a:r>
          </a:p>
          <a:p>
            <a:r>
              <a:rPr lang="bn-BD" sz="3000" dirty="0" smtClean="0">
                <a:latin typeface="BenSenHandwriting" pitchFamily="2" charset="0"/>
                <a:cs typeface="BenSenHandwriting" pitchFamily="2" charset="0"/>
              </a:rPr>
              <a:t>পাঠ শিরোনাম ঘোষণা</a:t>
            </a:r>
          </a:p>
          <a:p>
            <a:endParaRPr lang="en-US" sz="3000" dirty="0">
              <a:latin typeface="BenSenHandwriting" pitchFamily="2" charset="0"/>
              <a:cs typeface="BenSenHandwriting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18563" y="3352800"/>
            <a:ext cx="3352800" cy="2743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C00000"/>
                </a:solidFill>
                <a:latin typeface="BenSenHandwriting" pitchFamily="2" charset="0"/>
                <a:cs typeface="BenSenHandwriting" pitchFamily="2" charset="0"/>
              </a:rPr>
              <a:t>আচরণিক উদ্দেশ্য</a:t>
            </a:r>
            <a:endParaRPr lang="en-US" sz="5400" dirty="0" smtClean="0">
              <a:solidFill>
                <a:srgbClr val="C00000"/>
              </a:solidFill>
              <a:latin typeface="BenSenHandwriting" pitchFamily="2" charset="0"/>
              <a:cs typeface="BenSenHandwriting" pitchFamily="2" charset="0"/>
            </a:endParaRPr>
          </a:p>
          <a:p>
            <a:pPr algn="ctr"/>
            <a:r>
              <a:rPr lang="bn-BD" sz="3600" dirty="0" smtClean="0">
                <a:solidFill>
                  <a:srgbClr val="C00000"/>
                </a:solidFill>
                <a:latin typeface="Algerian" panose="04020705040A02060702" pitchFamily="82" charset="0"/>
                <a:cs typeface="BenSenHandwriting" pitchFamily="2" charset="0"/>
              </a:rPr>
              <a:t>(</a:t>
            </a:r>
            <a:r>
              <a:rPr lang="en-US" sz="3600" dirty="0" smtClean="0">
                <a:solidFill>
                  <a:srgbClr val="C00000"/>
                </a:solidFill>
                <a:latin typeface="Algerian" panose="04020705040A02060702" pitchFamily="82" charset="0"/>
                <a:cs typeface="BenSenHandwriting" pitchFamily="2" charset="0"/>
              </a:rPr>
              <a:t>Objectives</a:t>
            </a:r>
            <a:r>
              <a:rPr lang="bn-BD" sz="3600" dirty="0" smtClean="0">
                <a:solidFill>
                  <a:srgbClr val="C00000"/>
                </a:solidFill>
                <a:latin typeface="Algerian" panose="04020705040A02060702" pitchFamily="82" charset="0"/>
                <a:cs typeface="BenSenHandwriting" pitchFamily="2" charset="0"/>
              </a:rPr>
              <a:t>)</a:t>
            </a:r>
            <a:endParaRPr lang="en-US" sz="3600" dirty="0">
              <a:solidFill>
                <a:srgbClr val="C00000"/>
              </a:solidFill>
              <a:latin typeface="Algerian" panose="04020705040A02060702" pitchFamily="82" charset="0"/>
              <a:cs typeface="BenSenHandwriti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1219200"/>
            <a:ext cx="6553200" cy="8382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bn-BD" sz="4000" b="1" cap="all" dirty="0" smtClean="0">
                <a:ln w="0"/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50000" endPos="50000" dist="5000" dir="5400000" sy="-100000" rotWithShape="0"/>
                </a:effectLst>
                <a:latin typeface="Kalpurush" pitchFamily="2" charset="0"/>
                <a:cs typeface="Kalpurush" pitchFamily="2" charset="0"/>
              </a:rPr>
              <a:t>উপস্থাপন/শিখন-শেখানো কার্যক্রম</a:t>
            </a:r>
            <a:r>
              <a:rPr lang="en-GB" sz="4800" b="1" cap="all" dirty="0" smtClean="0">
                <a:ln w="0"/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50000" endPos="50000" dist="5000" dir="5400000" sy="-100000" rotWithShape="0"/>
                </a:effectLst>
                <a:latin typeface="Kalpurush" pitchFamily="2" charset="0"/>
                <a:cs typeface="Kalpurush" pitchFamily="2" charset="0"/>
              </a:rPr>
              <a:t/>
            </a:r>
            <a:br>
              <a:rPr lang="en-GB" sz="4800" b="1" cap="all" dirty="0" smtClean="0">
                <a:ln w="0"/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50000" endPos="50000" dist="5000" dir="5400000" sy="-100000" rotWithShape="0"/>
                </a:effectLst>
                <a:latin typeface="Kalpurush" pitchFamily="2" charset="0"/>
                <a:cs typeface="Kalpurush" pitchFamily="2" charset="0"/>
              </a:rPr>
            </a:br>
            <a:endParaRPr lang="en-US" sz="2400" b="1" cap="all" dirty="0">
              <a:ln w="0"/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reflection blurRad="12700" stA="50000" endPos="50000" dist="5000" dir="5400000" sy="-100000" rotWithShape="0"/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2209800"/>
            <a:ext cx="8229600" cy="4114800"/>
          </a:xfr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bn-BD" sz="3600" dirty="0" smtClean="0">
                <a:latin typeface="BenSenHandwriting" pitchFamily="2" charset="0"/>
                <a:cs typeface="BenSenHandwriting" pitchFamily="2" charset="0"/>
              </a:rPr>
              <a:t>একক কাজ</a:t>
            </a:r>
          </a:p>
          <a:p>
            <a:pPr>
              <a:buBlip>
                <a:blip r:embed="rId2"/>
              </a:buBlip>
            </a:pPr>
            <a:r>
              <a:rPr lang="bn-BD" sz="3600" dirty="0" smtClean="0">
                <a:latin typeface="BenSenHandwriting" pitchFamily="2" charset="0"/>
                <a:cs typeface="BenSenHandwriting" pitchFamily="2" charset="0"/>
              </a:rPr>
              <a:t>জোড়ায় কাজ</a:t>
            </a:r>
          </a:p>
          <a:p>
            <a:pPr>
              <a:buBlip>
                <a:blip r:embed="rId2"/>
              </a:buBlip>
            </a:pPr>
            <a:r>
              <a:rPr lang="bn-BD" sz="3600" dirty="0" smtClean="0">
                <a:latin typeface="BenSenHandwriting" pitchFamily="2" charset="0"/>
                <a:cs typeface="BenSenHandwriting" pitchFamily="2" charset="0"/>
              </a:rPr>
              <a:t>মাথা খাটানো</a:t>
            </a:r>
          </a:p>
          <a:p>
            <a:pPr>
              <a:buBlip>
                <a:blip r:embed="rId2"/>
              </a:buBlip>
            </a:pPr>
            <a:r>
              <a:rPr lang="bn-BD" sz="3600" dirty="0" smtClean="0">
                <a:latin typeface="BenSenHandwriting" pitchFamily="2" charset="0"/>
                <a:cs typeface="BenSenHandwriting" pitchFamily="2" charset="0"/>
              </a:rPr>
              <a:t>দলগত কাজ</a:t>
            </a:r>
          </a:p>
          <a:p>
            <a:pPr>
              <a:buBlip>
                <a:blip r:embed="rId2"/>
              </a:buBlip>
            </a:pPr>
            <a:r>
              <a:rPr lang="bn-BD" sz="3600" dirty="0" smtClean="0">
                <a:latin typeface="BenSenHandwriting" pitchFamily="2" charset="0"/>
                <a:cs typeface="BenSenHandwriting" pitchFamily="2" charset="0"/>
              </a:rPr>
              <a:t>প্রশ্নের মাধ্যমে বিষয়বস্তুর মর্ম বিশ্লেষণ</a:t>
            </a:r>
          </a:p>
          <a:p>
            <a:pPr>
              <a:buBlip>
                <a:blip r:embed="rId2"/>
              </a:buBlip>
            </a:pPr>
            <a:r>
              <a:rPr lang="bn-BD" sz="3600" dirty="0" smtClean="0">
                <a:latin typeface="BenSenHandwriting" pitchFamily="2" charset="0"/>
                <a:cs typeface="BenSenHandwriting" pitchFamily="2" charset="0"/>
              </a:rPr>
              <a:t>উদ্দেশ্য ধরে ধরে কার্যক্রম পরিচালনা</a:t>
            </a:r>
            <a:endParaRPr lang="en-US" sz="3600" dirty="0">
              <a:latin typeface="BenSenHandwriting" pitchFamily="2" charset="0"/>
              <a:cs typeface="BenSenHandwriti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71600"/>
            <a:ext cx="6248400" cy="11049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000" dirty="0" smtClean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মূল্যায়ন</a:t>
            </a:r>
            <a:endParaRPr lang="en-US" sz="6000" dirty="0">
              <a:solidFill>
                <a:schemeClr val="bg1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1" y="2819400"/>
            <a:ext cx="6400800" cy="35052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bn-BD" sz="3600" dirty="0" smtClean="0">
                <a:solidFill>
                  <a:srgbClr val="002060"/>
                </a:solidFill>
                <a:latin typeface="BenSenHandwriting" pitchFamily="2" charset="0"/>
                <a:cs typeface="BenSenHandwriting" pitchFamily="2" charset="0"/>
              </a:rPr>
              <a:t>ছোট ছোট প্রশ্নের মাধ্যমে উদ্দেশ্যকে ধরে মূল্যায়ন</a:t>
            </a:r>
            <a:endParaRPr lang="en-GB" sz="3600" dirty="0" smtClean="0">
              <a:solidFill>
                <a:srgbClr val="002060"/>
              </a:solidFill>
              <a:latin typeface="BenSenHandwriting" pitchFamily="2" charset="0"/>
              <a:cs typeface="BenSenHandwriting" pitchFamily="2" charset="0"/>
            </a:endParaRPr>
          </a:p>
          <a:p>
            <a:pPr>
              <a:buFont typeface="Wingdings" pitchFamily="2" charset="2"/>
              <a:buChar char="ü"/>
            </a:pPr>
            <a:endParaRPr lang="bn-BD" sz="3600" dirty="0" smtClean="0">
              <a:solidFill>
                <a:srgbClr val="002060"/>
              </a:solidFill>
              <a:latin typeface="BenSenHandwriting" pitchFamily="2" charset="0"/>
              <a:cs typeface="BenSenHandwriting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bn-BD" sz="3600" dirty="0" smtClean="0">
                <a:solidFill>
                  <a:srgbClr val="002060"/>
                </a:solidFill>
                <a:latin typeface="BenSenHandwriting" pitchFamily="2" charset="0"/>
                <a:cs typeface="BenSenHandwriting" pitchFamily="2" charset="0"/>
              </a:rPr>
              <a:t>বাড়ির কাজ</a:t>
            </a:r>
            <a:endParaRPr lang="en-GB" sz="3600" dirty="0" smtClean="0">
              <a:solidFill>
                <a:srgbClr val="002060"/>
              </a:solidFill>
              <a:latin typeface="BenSenHandwriting" pitchFamily="2" charset="0"/>
              <a:cs typeface="BenSenHandwriting" pitchFamily="2" charset="0"/>
            </a:endParaRPr>
          </a:p>
          <a:p>
            <a:pPr>
              <a:buFont typeface="Wingdings" pitchFamily="2" charset="2"/>
              <a:buChar char="ü"/>
            </a:pPr>
            <a:endParaRPr lang="bn-BD" sz="3600" dirty="0" smtClean="0">
              <a:solidFill>
                <a:srgbClr val="002060"/>
              </a:solidFill>
              <a:latin typeface="BenSenHandwriting" pitchFamily="2" charset="0"/>
              <a:cs typeface="BenSenHandwriting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bn-BD" sz="3600" dirty="0" smtClean="0">
                <a:solidFill>
                  <a:srgbClr val="002060"/>
                </a:solidFill>
                <a:latin typeface="BenSenHandwriting" pitchFamily="2" charset="0"/>
                <a:cs typeface="BenSenHandwriting" pitchFamily="2" charset="0"/>
              </a:rPr>
              <a:t>ধন্যবাদ</a:t>
            </a:r>
            <a:endParaRPr lang="en-US" sz="3600" dirty="0">
              <a:solidFill>
                <a:srgbClr val="002060"/>
              </a:solidFill>
              <a:latin typeface="BenSenHandwriting" pitchFamily="2" charset="0"/>
              <a:cs typeface="BenSenHandwriti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178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Algerian</vt:lpstr>
      <vt:lpstr>Arial</vt:lpstr>
      <vt:lpstr>Arial Black</vt:lpstr>
      <vt:lpstr>BenSenHandwriting</vt:lpstr>
      <vt:lpstr>Calibri</vt:lpstr>
      <vt:lpstr>Kalpurush</vt:lpstr>
      <vt:lpstr>NikoshBAN</vt:lpstr>
      <vt:lpstr>SolaimanLipi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পাঠ পরিকল্পনা (Lesson Plan)</vt:lpstr>
      <vt:lpstr>পাঠ পরিকল্পনা প্রণয়নে হার্বাটের পঞ্চসোপান পদ্ধতি</vt:lpstr>
      <vt:lpstr>পাঠ পরিকল্পনার মূলত তিনটি অংশ</vt:lpstr>
      <vt:lpstr>প্রস্তুতি /পাঠ সূচনা </vt:lpstr>
      <vt:lpstr>উপস্থাপন/শিখন-শেখানো কার্যক্রম </vt:lpstr>
      <vt:lpstr>মূল্যায়ন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HM Sazzad</dc:creator>
  <cp:lastModifiedBy>HM Sazzad</cp:lastModifiedBy>
  <cp:revision>47</cp:revision>
  <dcterms:created xsi:type="dcterms:W3CDTF">2006-08-16T00:00:00Z</dcterms:created>
  <dcterms:modified xsi:type="dcterms:W3CDTF">2020-11-22T19:18:26Z</dcterms:modified>
</cp:coreProperties>
</file>