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98" r:id="rId2"/>
    <p:sldId id="256" r:id="rId3"/>
    <p:sldId id="299" r:id="rId4"/>
    <p:sldId id="300" r:id="rId5"/>
    <p:sldId id="301" r:id="rId6"/>
    <p:sldId id="302" r:id="rId7"/>
    <p:sldId id="322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04" r:id="rId17"/>
    <p:sldId id="305" r:id="rId18"/>
    <p:sldId id="313" r:id="rId19"/>
    <p:sldId id="323" r:id="rId20"/>
    <p:sldId id="285" r:id="rId21"/>
    <p:sldId id="296" r:id="rId22"/>
    <p:sldId id="31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59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AA5D8C-7C41-4F96-A3E6-2DCC07B59C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8B2A97-66FC-4ABE-8B72-AAB5F9D5E6F5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শস্য</a:t>
          </a:r>
          <a:r>
            <a:rPr lang="en-US" sz="2000" b="1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পর্যায়</a:t>
          </a:r>
          <a:endParaRPr lang="en-US" sz="2000" b="1" dirty="0" smtClean="0">
            <a:solidFill>
              <a:schemeClr val="tx2">
                <a:lumMod val="10000"/>
              </a:schemeClr>
            </a:solidFill>
            <a:latin typeface="SutonnyOMJ" pitchFamily="2" charset="0"/>
            <a:cs typeface="SutonnyOMJ" pitchFamily="2" charset="0"/>
          </a:endParaRPr>
        </a:p>
        <a:p>
          <a:r>
            <a:rPr lang="en-US" sz="2000" b="1" dirty="0" err="1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rPr>
            <a:t>গ্রহণ</a:t>
          </a:r>
          <a:endParaRPr lang="en-US" sz="2000" b="1" dirty="0" smtClean="0">
            <a:solidFill>
              <a:schemeClr val="tx2">
                <a:lumMod val="10000"/>
              </a:schemeClr>
            </a:solidFill>
            <a:latin typeface="SutonnyOMJ" pitchFamily="2" charset="0"/>
            <a:cs typeface="SutonnyOMJ" pitchFamily="2" charset="0"/>
          </a:endParaRPr>
        </a:p>
      </dgm:t>
    </dgm:pt>
    <dgm:pt modelId="{95993D2C-1ACA-48FE-8D67-9FA090FBF05E}" type="parTrans" cxnId="{E7DEA05A-CDA1-4AE4-A4F5-3862C52AE24C}">
      <dgm:prSet/>
      <dgm:spPr/>
      <dgm:t>
        <a:bodyPr/>
        <a:lstStyle/>
        <a:p>
          <a:endParaRPr lang="en-US"/>
        </a:p>
      </dgm:t>
    </dgm:pt>
    <dgm:pt modelId="{3A5A9C85-3439-4741-96D4-DE6355E3C26B}" type="sibTrans" cxnId="{E7DEA05A-CDA1-4AE4-A4F5-3862C52AE24C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E15FA47B-9DF3-44E9-AB82-FF463A061E6A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ফসল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ব্যবস্থাপনা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39CD9678-B0D4-4644-BD5E-B61AD02FCD27}" type="parTrans" cxnId="{6A7B8A9A-F6E8-49FC-9E5C-4C8AB72F4712}">
      <dgm:prSet/>
      <dgm:spPr/>
      <dgm:t>
        <a:bodyPr/>
        <a:lstStyle/>
        <a:p>
          <a:endParaRPr lang="en-US"/>
        </a:p>
      </dgm:t>
    </dgm:pt>
    <dgm:pt modelId="{FECF164C-6F12-4D28-B4F6-60A0697AFF85}" type="sibTrans" cxnId="{6A7B8A9A-F6E8-49FC-9E5C-4C8AB72F4712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FF8229BE-3D57-4E19-9299-038F9737F73E}">
      <dgm:prSet phldrT="[Text]" custT="1"/>
      <dgm:spPr/>
      <dgm:t>
        <a:bodyPr/>
        <a:lstStyle/>
        <a:p>
          <a:r>
            <a:rPr lang="en-US" sz="1600" b="1" baseline="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ফসলের</a:t>
          </a:r>
          <a:r>
            <a:rPr lang="en-US" sz="1600" b="1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</a:p>
        <a:p>
          <a:r>
            <a:rPr lang="en-US" sz="1600" b="1" baseline="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গোড়া</a:t>
          </a:r>
          <a:r>
            <a:rPr lang="en-US" sz="1600" b="1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600" b="1" baseline="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মাঠে</a:t>
          </a:r>
          <a:endParaRPr lang="en-US" sz="1600" b="1" baseline="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1600" b="1" baseline="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600" b="1" baseline="0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রেখে</a:t>
          </a:r>
          <a:endParaRPr lang="en-US" sz="1600" b="1" baseline="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F90962DF-D1A1-4160-9BB7-57685C26D0E0}" type="parTrans" cxnId="{DE65C055-BB93-4D86-B524-5ABC52B1339A}">
      <dgm:prSet/>
      <dgm:spPr/>
      <dgm:t>
        <a:bodyPr/>
        <a:lstStyle/>
        <a:p>
          <a:endParaRPr lang="en-US"/>
        </a:p>
      </dgm:t>
    </dgm:pt>
    <dgm:pt modelId="{3065398C-11A7-4D89-A427-88D664F8F4C8}" type="sibTrans" cxnId="{DE65C055-BB93-4D86-B524-5ABC52B1339A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42012B3B-E175-459A-9EF2-5485675D299D}">
      <dgm:prSet phldrT="[Text]" custT="1"/>
      <dgm:spPr/>
      <dgm:t>
        <a:bodyPr/>
        <a:lstStyle/>
        <a:p>
          <a:pPr algn="ctr"/>
          <a:r>
            <a:rPr lang="en-US" sz="16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পাহাড়ে</a:t>
          </a:r>
          <a:r>
            <a:rPr lang="en-US" sz="16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6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ধাপ</a:t>
          </a:r>
          <a:endParaRPr lang="en-US" sz="16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pPr algn="ctr"/>
          <a:r>
            <a:rPr lang="en-US" sz="16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6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চাষ</a:t>
          </a:r>
          <a:r>
            <a:rPr lang="en-US" sz="16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ও </a:t>
          </a:r>
          <a:r>
            <a:rPr lang="en-US" sz="16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ফালি</a:t>
          </a:r>
          <a:endParaRPr lang="en-US" sz="16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pPr algn="ctr"/>
          <a:r>
            <a:rPr lang="en-US" sz="16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6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চাষ</a:t>
          </a:r>
          <a:endParaRPr lang="en-US" sz="1600" b="1" dirty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BF0A830B-2B36-47EE-A5C5-D29344DFD92E}" type="parTrans" cxnId="{640C6549-A749-4E30-9A34-158CC1B0C48A}">
      <dgm:prSet/>
      <dgm:spPr/>
      <dgm:t>
        <a:bodyPr/>
        <a:lstStyle/>
        <a:p>
          <a:endParaRPr lang="en-US"/>
        </a:p>
      </dgm:t>
    </dgm:pt>
    <dgm:pt modelId="{C641A10C-D34E-449C-B568-93A950EB094F}" type="sibTrans" cxnId="{640C6549-A749-4E30-9A34-158CC1B0C48A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752B9025-E24A-4373-8990-6DE6B0F2F5AC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মাটির</a:t>
          </a:r>
          <a:r>
            <a:rPr lang="en-US" sz="18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সংযুতির</a:t>
          </a:r>
          <a:endParaRPr lang="en-US" sz="18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18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উন্নয়ন</a:t>
          </a:r>
          <a:endParaRPr lang="en-US" sz="1800" b="1" dirty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85EA7885-E461-4BEB-891E-48762FB69B40}" type="parTrans" cxnId="{56A6B5E0-4C5A-4195-A335-3BA47CB39A9E}">
      <dgm:prSet/>
      <dgm:spPr/>
      <dgm:t>
        <a:bodyPr/>
        <a:lstStyle/>
        <a:p>
          <a:endParaRPr lang="en-US"/>
        </a:p>
      </dgm:t>
    </dgm:pt>
    <dgm:pt modelId="{D4F4F281-F349-40E3-A07C-ED0A5B765873}" type="sibTrans" cxnId="{56A6B5E0-4C5A-4195-A335-3BA47CB39A9E}">
      <dgm:prSet/>
      <dgm:spPr>
        <a:solidFill>
          <a:srgbClr val="FFC000"/>
        </a:solidFill>
      </dgm:spPr>
      <dgm:t>
        <a:bodyPr/>
        <a:lstStyle/>
        <a:p>
          <a:endParaRPr lang="en-US">
            <a:solidFill>
              <a:schemeClr val="accent3"/>
            </a:solidFill>
          </a:endParaRPr>
        </a:p>
      </dgm:t>
    </dgm:pt>
    <dgm:pt modelId="{0802F373-E15E-44F3-A89A-07978DAEC5D7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বন্যা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নিয়ন্ত্রণ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8440CBDE-BA73-4F73-B41F-76BDFE036906}" type="parTrans" cxnId="{D17D9932-FE42-4FE2-B749-785B4D9DF756}">
      <dgm:prSet/>
      <dgm:spPr/>
      <dgm:t>
        <a:bodyPr/>
        <a:lstStyle/>
        <a:p>
          <a:endParaRPr lang="en-US"/>
        </a:p>
      </dgm:t>
    </dgm:pt>
    <dgm:pt modelId="{1AD75CFB-F6FF-4FCB-80C8-FE1C851F73F5}" type="sibTrans" cxnId="{D17D9932-FE42-4FE2-B749-785B4D9DF756}">
      <dgm:prSet/>
      <dgm:spPr>
        <a:solidFill>
          <a:schemeClr val="accent3"/>
        </a:solidFill>
      </dgm:spPr>
      <dgm:t>
        <a:bodyPr/>
        <a:lstStyle/>
        <a:p>
          <a:endParaRPr lang="en-US">
            <a:solidFill>
              <a:schemeClr val="accent3"/>
            </a:solidFill>
          </a:endParaRPr>
        </a:p>
      </dgm:t>
    </dgm:pt>
    <dgm:pt modelId="{6E040A3B-A9E0-4762-B760-CE1FF37B2AA6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সাঁকোর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  <a:p>
          <a:r>
            <a:rPr lang="en-US" sz="20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 </a:t>
          </a:r>
          <a:r>
            <a:rPr lang="en-US" sz="2000" b="1" dirty="0" err="1" smtClean="0">
              <a:solidFill>
                <a:schemeClr val="bg1"/>
              </a:solidFill>
              <a:latin typeface="SutonnyOMJ" pitchFamily="2" charset="0"/>
              <a:cs typeface="SutonnyOMJ" pitchFamily="2" charset="0"/>
            </a:rPr>
            <a:t>ব্যবস্থা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D8381FF5-ABDF-47F7-9054-9FC1F5DE8C22}" type="parTrans" cxnId="{016499C2-B01D-494E-8E4B-B9FC94DF66F0}">
      <dgm:prSet/>
      <dgm:spPr/>
      <dgm:t>
        <a:bodyPr/>
        <a:lstStyle/>
        <a:p>
          <a:endParaRPr lang="en-US"/>
        </a:p>
      </dgm:t>
    </dgm:pt>
    <dgm:pt modelId="{DFB44308-E768-4C0C-ADEB-0C5C8AF0610E}" type="sibTrans" cxnId="{016499C2-B01D-494E-8E4B-B9FC94DF66F0}">
      <dgm:prSet/>
      <dgm:spPr>
        <a:solidFill>
          <a:schemeClr val="accent3"/>
        </a:solidFill>
      </dgm:spPr>
      <dgm:t>
        <a:bodyPr/>
        <a:lstStyle/>
        <a:p>
          <a:endParaRPr lang="en-US"/>
        </a:p>
      </dgm:t>
    </dgm:pt>
    <dgm:pt modelId="{0B55F029-F0BA-492F-A917-266100B77804}" type="pres">
      <dgm:prSet presAssocID="{EFAA5D8C-7C41-4F96-A3E6-2DCC07B59C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D92F36-5F79-44BA-8BC0-B81BB16BD6AC}" type="pres">
      <dgm:prSet presAssocID="{EB8B2A97-66FC-4ABE-8B72-AAB5F9D5E6F5}" presName="node" presStyleLbl="node1" presStyleIdx="0" presStyleCnt="7" custRadScaleRad="84644" custRadScaleInc="-6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2E9E4-36EB-4A3F-8CF2-B729E3804F7C}" type="pres">
      <dgm:prSet presAssocID="{3A5A9C85-3439-4741-96D4-DE6355E3C26B}" presName="sibTrans" presStyleLbl="sibTrans2D1" presStyleIdx="0" presStyleCnt="7"/>
      <dgm:spPr/>
      <dgm:t>
        <a:bodyPr/>
        <a:lstStyle/>
        <a:p>
          <a:endParaRPr lang="en-US"/>
        </a:p>
      </dgm:t>
    </dgm:pt>
    <dgm:pt modelId="{C4EAFD2C-CAAC-4760-9ADC-5FB81D08F4E4}" type="pres">
      <dgm:prSet presAssocID="{3A5A9C85-3439-4741-96D4-DE6355E3C26B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AAC1B61C-12E8-4E51-BA97-E2BC17425552}" type="pres">
      <dgm:prSet presAssocID="{E15FA47B-9DF3-44E9-AB82-FF463A061E6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DFE99-2114-4998-99A9-B43F243D84D5}" type="pres">
      <dgm:prSet presAssocID="{FECF164C-6F12-4D28-B4F6-60A0697AFF85}" presName="sibTrans" presStyleLbl="sibTrans2D1" presStyleIdx="1" presStyleCnt="7"/>
      <dgm:spPr/>
      <dgm:t>
        <a:bodyPr/>
        <a:lstStyle/>
        <a:p>
          <a:endParaRPr lang="en-US"/>
        </a:p>
      </dgm:t>
    </dgm:pt>
    <dgm:pt modelId="{C1F9A8BC-2A08-40D6-8B30-19558975588C}" type="pres">
      <dgm:prSet presAssocID="{FECF164C-6F12-4D28-B4F6-60A0697AFF85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96C9F586-A35E-49C2-92EF-BED5B1BEC5E6}" type="pres">
      <dgm:prSet presAssocID="{FF8229BE-3D57-4E19-9299-038F9737F73E}" presName="node" presStyleLbl="node1" presStyleIdx="2" presStyleCnt="7" custRadScaleRad="98804" custRadScaleInc="-6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C85C7-99DB-4281-BF9C-6EC78F35EECA}" type="pres">
      <dgm:prSet presAssocID="{3065398C-11A7-4D89-A427-88D664F8F4C8}" presName="sibTrans" presStyleLbl="sibTrans2D1" presStyleIdx="2" presStyleCnt="7"/>
      <dgm:spPr/>
      <dgm:t>
        <a:bodyPr/>
        <a:lstStyle/>
        <a:p>
          <a:endParaRPr lang="en-US"/>
        </a:p>
      </dgm:t>
    </dgm:pt>
    <dgm:pt modelId="{5AF5068E-E461-4122-A786-7972FE8C909D}" type="pres">
      <dgm:prSet presAssocID="{3065398C-11A7-4D89-A427-88D664F8F4C8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CF68515E-7624-49C7-9A9E-9FEEB9CB9F1B}" type="pres">
      <dgm:prSet presAssocID="{42012B3B-E175-459A-9EF2-5485675D299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29D7C-A7E1-4A35-8157-534734BF2AA2}" type="pres">
      <dgm:prSet presAssocID="{C641A10C-D34E-449C-B568-93A950EB094F}" presName="sibTrans" presStyleLbl="sibTrans2D1" presStyleIdx="3" presStyleCnt="7"/>
      <dgm:spPr/>
      <dgm:t>
        <a:bodyPr/>
        <a:lstStyle/>
        <a:p>
          <a:endParaRPr lang="en-US"/>
        </a:p>
      </dgm:t>
    </dgm:pt>
    <dgm:pt modelId="{8E022050-E23D-4EA1-AE98-35565BCFEC58}" type="pres">
      <dgm:prSet presAssocID="{C641A10C-D34E-449C-B568-93A950EB094F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758755A7-DEA6-432E-88CC-B0F533948BBF}" type="pres">
      <dgm:prSet presAssocID="{752B9025-E24A-4373-8990-6DE6B0F2F5AC}" presName="node" presStyleLbl="node1" presStyleIdx="4" presStyleCnt="7" custRadScaleRad="102226" custRadScaleInc="4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B287D-9DD6-4987-ACFF-C12ED75C0BDC}" type="pres">
      <dgm:prSet presAssocID="{D4F4F281-F349-40E3-A07C-ED0A5B765873}" presName="sibTrans" presStyleLbl="sibTrans2D1" presStyleIdx="4" presStyleCnt="7"/>
      <dgm:spPr/>
      <dgm:t>
        <a:bodyPr/>
        <a:lstStyle/>
        <a:p>
          <a:endParaRPr lang="en-US"/>
        </a:p>
      </dgm:t>
    </dgm:pt>
    <dgm:pt modelId="{7AD1B37F-15C1-4B19-9062-F7724040A29B}" type="pres">
      <dgm:prSet presAssocID="{D4F4F281-F349-40E3-A07C-ED0A5B765873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2AA8F798-0EBF-4850-B209-9F090C6E3825}" type="pres">
      <dgm:prSet presAssocID="{0802F373-E15E-44F3-A89A-07978DAEC5D7}" presName="node" presStyleLbl="node1" presStyleIdx="5" presStyleCnt="7" custRadScaleRad="102226" custRadScaleInc="4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8CEFB-65B5-409C-97BF-8A17516A6A98}" type="pres">
      <dgm:prSet presAssocID="{1AD75CFB-F6FF-4FCB-80C8-FE1C851F73F5}" presName="sibTrans" presStyleLbl="sibTrans2D1" presStyleIdx="5" presStyleCnt="7"/>
      <dgm:spPr/>
      <dgm:t>
        <a:bodyPr/>
        <a:lstStyle/>
        <a:p>
          <a:endParaRPr lang="en-US"/>
        </a:p>
      </dgm:t>
    </dgm:pt>
    <dgm:pt modelId="{BC76C5D9-D7E6-46A8-98DA-7D1BB64E2C70}" type="pres">
      <dgm:prSet presAssocID="{1AD75CFB-F6FF-4FCB-80C8-FE1C851F73F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74AAC4B7-E6DE-4E9F-8D73-4094012D26DC}" type="pres">
      <dgm:prSet presAssocID="{6E040A3B-A9E0-4762-B760-CE1FF37B2AA6}" presName="node" presStyleLbl="node1" presStyleIdx="6" presStyleCnt="7" custRadScaleRad="102226" custRadScaleInc="4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954483-AA37-4775-88FB-7538D74D7AA0}" type="pres">
      <dgm:prSet presAssocID="{DFB44308-E768-4C0C-ADEB-0C5C8AF0610E}" presName="sibTrans" presStyleLbl="sibTrans2D1" presStyleIdx="6" presStyleCnt="7"/>
      <dgm:spPr/>
      <dgm:t>
        <a:bodyPr/>
        <a:lstStyle/>
        <a:p>
          <a:endParaRPr lang="en-US"/>
        </a:p>
      </dgm:t>
    </dgm:pt>
    <dgm:pt modelId="{FA72058D-94AB-44D1-8A0E-5ADFF3D97BD6}" type="pres">
      <dgm:prSet presAssocID="{DFB44308-E768-4C0C-ADEB-0C5C8AF0610E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B6525B87-8652-4CC5-9E3D-EE9C3B4547AE}" type="presOf" srcId="{EFAA5D8C-7C41-4F96-A3E6-2DCC07B59C5D}" destId="{0B55F029-F0BA-492F-A917-266100B77804}" srcOrd="0" destOrd="0" presId="urn:microsoft.com/office/officeart/2005/8/layout/cycle2"/>
    <dgm:cxn modelId="{761DB06A-9F2A-46B5-A9DD-C690E030C02C}" type="presOf" srcId="{C641A10C-D34E-449C-B568-93A950EB094F}" destId="{8E022050-E23D-4EA1-AE98-35565BCFEC58}" srcOrd="1" destOrd="0" presId="urn:microsoft.com/office/officeart/2005/8/layout/cycle2"/>
    <dgm:cxn modelId="{3054DAF8-F3E8-49F5-A34B-D3F8154E5930}" type="presOf" srcId="{D4F4F281-F349-40E3-A07C-ED0A5B765873}" destId="{7AD1B37F-15C1-4B19-9062-F7724040A29B}" srcOrd="1" destOrd="0" presId="urn:microsoft.com/office/officeart/2005/8/layout/cycle2"/>
    <dgm:cxn modelId="{0340D71E-DF3F-43ED-B760-D8432D83474A}" type="presOf" srcId="{3A5A9C85-3439-4741-96D4-DE6355E3C26B}" destId="{C4EAFD2C-CAAC-4760-9ADC-5FB81D08F4E4}" srcOrd="1" destOrd="0" presId="urn:microsoft.com/office/officeart/2005/8/layout/cycle2"/>
    <dgm:cxn modelId="{FFC32A9A-BA31-419B-A34C-FFAA94D95F97}" type="presOf" srcId="{3065398C-11A7-4D89-A427-88D664F8F4C8}" destId="{6F3C85C7-99DB-4281-BF9C-6EC78F35EECA}" srcOrd="0" destOrd="0" presId="urn:microsoft.com/office/officeart/2005/8/layout/cycle2"/>
    <dgm:cxn modelId="{D17D9932-FE42-4FE2-B749-785B4D9DF756}" srcId="{EFAA5D8C-7C41-4F96-A3E6-2DCC07B59C5D}" destId="{0802F373-E15E-44F3-A89A-07978DAEC5D7}" srcOrd="5" destOrd="0" parTransId="{8440CBDE-BA73-4F73-B41F-76BDFE036906}" sibTransId="{1AD75CFB-F6FF-4FCB-80C8-FE1C851F73F5}"/>
    <dgm:cxn modelId="{640C6549-A749-4E30-9A34-158CC1B0C48A}" srcId="{EFAA5D8C-7C41-4F96-A3E6-2DCC07B59C5D}" destId="{42012B3B-E175-459A-9EF2-5485675D299D}" srcOrd="3" destOrd="0" parTransId="{BF0A830B-2B36-47EE-A5C5-D29344DFD92E}" sibTransId="{C641A10C-D34E-449C-B568-93A950EB094F}"/>
    <dgm:cxn modelId="{6A7B8A9A-F6E8-49FC-9E5C-4C8AB72F4712}" srcId="{EFAA5D8C-7C41-4F96-A3E6-2DCC07B59C5D}" destId="{E15FA47B-9DF3-44E9-AB82-FF463A061E6A}" srcOrd="1" destOrd="0" parTransId="{39CD9678-B0D4-4644-BD5E-B61AD02FCD27}" sibTransId="{FECF164C-6F12-4D28-B4F6-60A0697AFF85}"/>
    <dgm:cxn modelId="{BC10669E-4B40-4643-B7EC-E45A5401C798}" type="presOf" srcId="{FECF164C-6F12-4D28-B4F6-60A0697AFF85}" destId="{C1F9A8BC-2A08-40D6-8B30-19558975588C}" srcOrd="1" destOrd="0" presId="urn:microsoft.com/office/officeart/2005/8/layout/cycle2"/>
    <dgm:cxn modelId="{DCD39E29-D900-460C-BA43-75111865B7B6}" type="presOf" srcId="{E15FA47B-9DF3-44E9-AB82-FF463A061E6A}" destId="{AAC1B61C-12E8-4E51-BA97-E2BC17425552}" srcOrd="0" destOrd="0" presId="urn:microsoft.com/office/officeart/2005/8/layout/cycle2"/>
    <dgm:cxn modelId="{1D7F68E2-0822-4A43-877A-4EFD0D941751}" type="presOf" srcId="{EB8B2A97-66FC-4ABE-8B72-AAB5F9D5E6F5}" destId="{1FD92F36-5F79-44BA-8BC0-B81BB16BD6AC}" srcOrd="0" destOrd="0" presId="urn:microsoft.com/office/officeart/2005/8/layout/cycle2"/>
    <dgm:cxn modelId="{3D3ADC14-DE55-4260-B23A-07AAA6A8A87E}" type="presOf" srcId="{FECF164C-6F12-4D28-B4F6-60A0697AFF85}" destId="{B73DFE99-2114-4998-99A9-B43F243D84D5}" srcOrd="0" destOrd="0" presId="urn:microsoft.com/office/officeart/2005/8/layout/cycle2"/>
    <dgm:cxn modelId="{151A607C-5316-4D5F-A73B-41DA56788AE4}" type="presOf" srcId="{752B9025-E24A-4373-8990-6DE6B0F2F5AC}" destId="{758755A7-DEA6-432E-88CC-B0F533948BBF}" srcOrd="0" destOrd="0" presId="urn:microsoft.com/office/officeart/2005/8/layout/cycle2"/>
    <dgm:cxn modelId="{8B2B8B4B-0C3C-4BE6-923F-C7C743F9CA29}" type="presOf" srcId="{6E040A3B-A9E0-4762-B760-CE1FF37B2AA6}" destId="{74AAC4B7-E6DE-4E9F-8D73-4094012D26DC}" srcOrd="0" destOrd="0" presId="urn:microsoft.com/office/officeart/2005/8/layout/cycle2"/>
    <dgm:cxn modelId="{1F0ABA7E-CF57-4559-9883-E5F4334E287B}" type="presOf" srcId="{3A5A9C85-3439-4741-96D4-DE6355E3C26B}" destId="{EF22E9E4-36EB-4A3F-8CF2-B729E3804F7C}" srcOrd="0" destOrd="0" presId="urn:microsoft.com/office/officeart/2005/8/layout/cycle2"/>
    <dgm:cxn modelId="{3EF1F528-D836-4D1F-BB04-4AC0825D9C02}" type="presOf" srcId="{1AD75CFB-F6FF-4FCB-80C8-FE1C851F73F5}" destId="{BC76C5D9-D7E6-46A8-98DA-7D1BB64E2C70}" srcOrd="1" destOrd="0" presId="urn:microsoft.com/office/officeart/2005/8/layout/cycle2"/>
    <dgm:cxn modelId="{93081060-172C-42E9-9617-710E523DC9A9}" type="presOf" srcId="{3065398C-11A7-4D89-A427-88D664F8F4C8}" destId="{5AF5068E-E461-4122-A786-7972FE8C909D}" srcOrd="1" destOrd="0" presId="urn:microsoft.com/office/officeart/2005/8/layout/cycle2"/>
    <dgm:cxn modelId="{24872604-FCD9-49A5-B30C-B379EAE216DE}" type="presOf" srcId="{D4F4F281-F349-40E3-A07C-ED0A5B765873}" destId="{235B287D-9DD6-4987-ACFF-C12ED75C0BDC}" srcOrd="0" destOrd="0" presId="urn:microsoft.com/office/officeart/2005/8/layout/cycle2"/>
    <dgm:cxn modelId="{754220A9-FEF4-457C-8240-488BB8B1D1A0}" type="presOf" srcId="{C641A10C-D34E-449C-B568-93A950EB094F}" destId="{E8329D7C-A7E1-4A35-8157-534734BF2AA2}" srcOrd="0" destOrd="0" presId="urn:microsoft.com/office/officeart/2005/8/layout/cycle2"/>
    <dgm:cxn modelId="{56A6B5E0-4C5A-4195-A335-3BA47CB39A9E}" srcId="{EFAA5D8C-7C41-4F96-A3E6-2DCC07B59C5D}" destId="{752B9025-E24A-4373-8990-6DE6B0F2F5AC}" srcOrd="4" destOrd="0" parTransId="{85EA7885-E461-4BEB-891E-48762FB69B40}" sibTransId="{D4F4F281-F349-40E3-A07C-ED0A5B765873}"/>
    <dgm:cxn modelId="{016499C2-B01D-494E-8E4B-B9FC94DF66F0}" srcId="{EFAA5D8C-7C41-4F96-A3E6-2DCC07B59C5D}" destId="{6E040A3B-A9E0-4762-B760-CE1FF37B2AA6}" srcOrd="6" destOrd="0" parTransId="{D8381FF5-ABDF-47F7-9054-9FC1F5DE8C22}" sibTransId="{DFB44308-E768-4C0C-ADEB-0C5C8AF0610E}"/>
    <dgm:cxn modelId="{0B8A7871-57C3-45DD-A3D0-45E2CB487EBD}" type="presOf" srcId="{DFB44308-E768-4C0C-ADEB-0C5C8AF0610E}" destId="{FA72058D-94AB-44D1-8A0E-5ADFF3D97BD6}" srcOrd="1" destOrd="0" presId="urn:microsoft.com/office/officeart/2005/8/layout/cycle2"/>
    <dgm:cxn modelId="{3B8D0632-9B27-4825-AEA6-C3E898FE8137}" type="presOf" srcId="{1AD75CFB-F6FF-4FCB-80C8-FE1C851F73F5}" destId="{EB68CEFB-65B5-409C-97BF-8A17516A6A98}" srcOrd="0" destOrd="0" presId="urn:microsoft.com/office/officeart/2005/8/layout/cycle2"/>
    <dgm:cxn modelId="{89B7DB9E-1169-4EA2-8AD2-83EDD90FE03F}" type="presOf" srcId="{0802F373-E15E-44F3-A89A-07978DAEC5D7}" destId="{2AA8F798-0EBF-4850-B209-9F090C6E3825}" srcOrd="0" destOrd="0" presId="urn:microsoft.com/office/officeart/2005/8/layout/cycle2"/>
    <dgm:cxn modelId="{E7DEA05A-CDA1-4AE4-A4F5-3862C52AE24C}" srcId="{EFAA5D8C-7C41-4F96-A3E6-2DCC07B59C5D}" destId="{EB8B2A97-66FC-4ABE-8B72-AAB5F9D5E6F5}" srcOrd="0" destOrd="0" parTransId="{95993D2C-1ACA-48FE-8D67-9FA090FBF05E}" sibTransId="{3A5A9C85-3439-4741-96D4-DE6355E3C26B}"/>
    <dgm:cxn modelId="{DE75DDF1-1820-4D01-805A-E61CF109E651}" type="presOf" srcId="{DFB44308-E768-4C0C-ADEB-0C5C8AF0610E}" destId="{AF954483-AA37-4775-88FB-7538D74D7AA0}" srcOrd="0" destOrd="0" presId="urn:microsoft.com/office/officeart/2005/8/layout/cycle2"/>
    <dgm:cxn modelId="{B727BF0E-BDB1-4848-BB59-CA7B8F7F32ED}" type="presOf" srcId="{42012B3B-E175-459A-9EF2-5485675D299D}" destId="{CF68515E-7624-49C7-9A9E-9FEEB9CB9F1B}" srcOrd="0" destOrd="0" presId="urn:microsoft.com/office/officeart/2005/8/layout/cycle2"/>
    <dgm:cxn modelId="{3AB71C8D-AF67-4ABE-81E7-2686486C3099}" type="presOf" srcId="{FF8229BE-3D57-4E19-9299-038F9737F73E}" destId="{96C9F586-A35E-49C2-92EF-BED5B1BEC5E6}" srcOrd="0" destOrd="0" presId="urn:microsoft.com/office/officeart/2005/8/layout/cycle2"/>
    <dgm:cxn modelId="{DE65C055-BB93-4D86-B524-5ABC52B1339A}" srcId="{EFAA5D8C-7C41-4F96-A3E6-2DCC07B59C5D}" destId="{FF8229BE-3D57-4E19-9299-038F9737F73E}" srcOrd="2" destOrd="0" parTransId="{F90962DF-D1A1-4160-9BB7-57685C26D0E0}" sibTransId="{3065398C-11A7-4D89-A427-88D664F8F4C8}"/>
    <dgm:cxn modelId="{0DF5DBA0-891B-4A44-882A-F74476F83740}" type="presParOf" srcId="{0B55F029-F0BA-492F-A917-266100B77804}" destId="{1FD92F36-5F79-44BA-8BC0-B81BB16BD6AC}" srcOrd="0" destOrd="0" presId="urn:microsoft.com/office/officeart/2005/8/layout/cycle2"/>
    <dgm:cxn modelId="{4F6FDEBD-C1E1-4865-AA2C-9E6C2C0E3857}" type="presParOf" srcId="{0B55F029-F0BA-492F-A917-266100B77804}" destId="{EF22E9E4-36EB-4A3F-8CF2-B729E3804F7C}" srcOrd="1" destOrd="0" presId="urn:microsoft.com/office/officeart/2005/8/layout/cycle2"/>
    <dgm:cxn modelId="{BCAB32F1-FD1D-4F1C-A265-7921839E7A4A}" type="presParOf" srcId="{EF22E9E4-36EB-4A3F-8CF2-B729E3804F7C}" destId="{C4EAFD2C-CAAC-4760-9ADC-5FB81D08F4E4}" srcOrd="0" destOrd="0" presId="urn:microsoft.com/office/officeart/2005/8/layout/cycle2"/>
    <dgm:cxn modelId="{74A09095-2A70-48D7-B8F7-7617B06BE1EA}" type="presParOf" srcId="{0B55F029-F0BA-492F-A917-266100B77804}" destId="{AAC1B61C-12E8-4E51-BA97-E2BC17425552}" srcOrd="2" destOrd="0" presId="urn:microsoft.com/office/officeart/2005/8/layout/cycle2"/>
    <dgm:cxn modelId="{6C7BB3BD-2E0D-4140-8ECE-0622E3E5261C}" type="presParOf" srcId="{0B55F029-F0BA-492F-A917-266100B77804}" destId="{B73DFE99-2114-4998-99A9-B43F243D84D5}" srcOrd="3" destOrd="0" presId="urn:microsoft.com/office/officeart/2005/8/layout/cycle2"/>
    <dgm:cxn modelId="{3DB2E116-5EBC-4624-9CC3-10709989B9CE}" type="presParOf" srcId="{B73DFE99-2114-4998-99A9-B43F243D84D5}" destId="{C1F9A8BC-2A08-40D6-8B30-19558975588C}" srcOrd="0" destOrd="0" presId="urn:microsoft.com/office/officeart/2005/8/layout/cycle2"/>
    <dgm:cxn modelId="{605D08C1-7762-4031-93D0-BFCF942414DD}" type="presParOf" srcId="{0B55F029-F0BA-492F-A917-266100B77804}" destId="{96C9F586-A35E-49C2-92EF-BED5B1BEC5E6}" srcOrd="4" destOrd="0" presId="urn:microsoft.com/office/officeart/2005/8/layout/cycle2"/>
    <dgm:cxn modelId="{20E60A60-E11F-4C7F-AE67-40D7E4593390}" type="presParOf" srcId="{0B55F029-F0BA-492F-A917-266100B77804}" destId="{6F3C85C7-99DB-4281-BF9C-6EC78F35EECA}" srcOrd="5" destOrd="0" presId="urn:microsoft.com/office/officeart/2005/8/layout/cycle2"/>
    <dgm:cxn modelId="{04A96D4C-2B88-463E-A1A9-1D99DBC4BC59}" type="presParOf" srcId="{6F3C85C7-99DB-4281-BF9C-6EC78F35EECA}" destId="{5AF5068E-E461-4122-A786-7972FE8C909D}" srcOrd="0" destOrd="0" presId="urn:microsoft.com/office/officeart/2005/8/layout/cycle2"/>
    <dgm:cxn modelId="{185E7BDA-617E-410A-83DF-7B7DAC30E589}" type="presParOf" srcId="{0B55F029-F0BA-492F-A917-266100B77804}" destId="{CF68515E-7624-49C7-9A9E-9FEEB9CB9F1B}" srcOrd="6" destOrd="0" presId="urn:microsoft.com/office/officeart/2005/8/layout/cycle2"/>
    <dgm:cxn modelId="{F3423E99-5F71-4E61-B8FE-1FAE0E79FBB1}" type="presParOf" srcId="{0B55F029-F0BA-492F-A917-266100B77804}" destId="{E8329D7C-A7E1-4A35-8157-534734BF2AA2}" srcOrd="7" destOrd="0" presId="urn:microsoft.com/office/officeart/2005/8/layout/cycle2"/>
    <dgm:cxn modelId="{81153871-FEE4-44E8-AE40-7960BF08F3CA}" type="presParOf" srcId="{E8329D7C-A7E1-4A35-8157-534734BF2AA2}" destId="{8E022050-E23D-4EA1-AE98-35565BCFEC58}" srcOrd="0" destOrd="0" presId="urn:microsoft.com/office/officeart/2005/8/layout/cycle2"/>
    <dgm:cxn modelId="{184F2D69-24EA-4897-AF0F-2FF2F5215FA1}" type="presParOf" srcId="{0B55F029-F0BA-492F-A917-266100B77804}" destId="{758755A7-DEA6-432E-88CC-B0F533948BBF}" srcOrd="8" destOrd="0" presId="urn:microsoft.com/office/officeart/2005/8/layout/cycle2"/>
    <dgm:cxn modelId="{7F42D326-FFBD-4BC0-97DA-5BD1479AFA36}" type="presParOf" srcId="{0B55F029-F0BA-492F-A917-266100B77804}" destId="{235B287D-9DD6-4987-ACFF-C12ED75C0BDC}" srcOrd="9" destOrd="0" presId="urn:microsoft.com/office/officeart/2005/8/layout/cycle2"/>
    <dgm:cxn modelId="{A0B54FDE-C560-4381-A1A7-7A636CD1F036}" type="presParOf" srcId="{235B287D-9DD6-4987-ACFF-C12ED75C0BDC}" destId="{7AD1B37F-15C1-4B19-9062-F7724040A29B}" srcOrd="0" destOrd="0" presId="urn:microsoft.com/office/officeart/2005/8/layout/cycle2"/>
    <dgm:cxn modelId="{C988437A-3E0A-4AB7-935C-A46372BB5809}" type="presParOf" srcId="{0B55F029-F0BA-492F-A917-266100B77804}" destId="{2AA8F798-0EBF-4850-B209-9F090C6E3825}" srcOrd="10" destOrd="0" presId="urn:microsoft.com/office/officeart/2005/8/layout/cycle2"/>
    <dgm:cxn modelId="{108AEADD-8336-4B8D-9EF1-5BFF469B584F}" type="presParOf" srcId="{0B55F029-F0BA-492F-A917-266100B77804}" destId="{EB68CEFB-65B5-409C-97BF-8A17516A6A98}" srcOrd="11" destOrd="0" presId="urn:microsoft.com/office/officeart/2005/8/layout/cycle2"/>
    <dgm:cxn modelId="{007D3524-C222-4387-8B4F-692B367A3C35}" type="presParOf" srcId="{EB68CEFB-65B5-409C-97BF-8A17516A6A98}" destId="{BC76C5D9-D7E6-46A8-98DA-7D1BB64E2C70}" srcOrd="0" destOrd="0" presId="urn:microsoft.com/office/officeart/2005/8/layout/cycle2"/>
    <dgm:cxn modelId="{FECC13B4-2CB6-4173-8C7F-007846789FC9}" type="presParOf" srcId="{0B55F029-F0BA-492F-A917-266100B77804}" destId="{74AAC4B7-E6DE-4E9F-8D73-4094012D26DC}" srcOrd="12" destOrd="0" presId="urn:microsoft.com/office/officeart/2005/8/layout/cycle2"/>
    <dgm:cxn modelId="{8240C482-274B-4CFE-8C3C-E3875D690575}" type="presParOf" srcId="{0B55F029-F0BA-492F-A917-266100B77804}" destId="{AF954483-AA37-4775-88FB-7538D74D7AA0}" srcOrd="13" destOrd="0" presId="urn:microsoft.com/office/officeart/2005/8/layout/cycle2"/>
    <dgm:cxn modelId="{3755E67F-A78E-4144-8A3A-E0FC1BD998B5}" type="presParOf" srcId="{AF954483-AA37-4775-88FB-7538D74D7AA0}" destId="{FA72058D-94AB-44D1-8A0E-5ADFF3D97BD6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7344EB-AC66-403C-B8E2-2CEBF36B9E59}" type="datetimeFigureOut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ACDD78-9179-441E-946E-E1B654D6E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48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07EA0D-D832-42AD-8DA5-78D29B949A7B}" type="datetimeFigureOut">
              <a:rPr lang="en-US" smtClean="0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694EB6-5E02-410F-A149-0C428621DD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1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9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22F784-5F13-48DA-BA07-E9F7F9DFF87A}" type="datetimeFigureOut">
              <a:rPr lang="en-US" smtClean="0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93B2C-94E9-43B4-AD13-1037169CE1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F36943-1772-4DBC-9456-602658625780}" type="datetimeFigureOut">
              <a:rPr lang="en-US" smtClean="0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68BC28-B8F4-4E75-BF59-2C74511E55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400624-A386-4381-AD56-0E8855C372E8}" type="datetimeFigureOut">
              <a:rPr lang="en-US" smtClean="0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4BB0DA-9BC0-4972-B557-ACC43DD2CF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1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1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4" y="4246565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1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1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C843FB-754C-4661-87E5-7D1379C7BE11}" type="datetimeFigureOut">
              <a:rPr lang="en-US" smtClean="0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339360-F5BA-49E9-BE41-2A2160F0C6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6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D19CBD-95E4-4EBA-B58C-8166FC9FFF72}" type="datetimeFigureOut">
              <a:rPr lang="en-US" smtClean="0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D3B791-7AB4-4875-95D7-F50CEE8528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" y="402266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F2B2F8-D892-45F7-8397-8B0DEB453F30}" type="datetimeFigureOut">
              <a:rPr lang="en-US" smtClean="0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5A51BF-4395-469A-AC71-97E51F4910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3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5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1ACED2-57AC-40AE-91BF-927EFA06B6B6}" type="datetimeFigureOut">
              <a:rPr lang="en-US" smtClean="0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F72207-5DB0-480A-873C-1D15D85B10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62158-36C0-42DB-B13A-94F83F506B97}" type="datetimeFigureOut">
              <a:rPr lang="en-US" smtClean="0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4152D1-2E35-4B29-AFF1-042970DC72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CF43A5-CE0D-4C98-8E85-1BB3827165BE}" type="datetimeFigureOut">
              <a:rPr lang="en-US" smtClean="0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BD164-53CD-48BB-83B9-D7F80E96CA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2" y="1219201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2" y="1371601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9" y="1474764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54E4A26F-0A23-499E-AF43-DA4AB1416744}" type="datetimeFigureOut">
              <a:rPr lang="en-US" smtClean="0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C4FF6A68-60E6-456F-8541-ED1E6B7602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1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9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EA22200-1068-4505-A53D-F5AA596EA7A9}" type="datetimeFigureOut">
              <a:rPr lang="en-US" smtClean="0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7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885FD9E-D00B-41CE-9A10-8BDE980870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19400" y="304800"/>
            <a:ext cx="381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600" dirty="0" err="1">
                <a:solidFill>
                  <a:srgbClr val="C00000"/>
                </a:solidFill>
                <a:latin typeface="NikoshBAN"/>
                <a:ea typeface="NikoshBAN"/>
                <a:cs typeface="NikoshBAN"/>
              </a:rPr>
              <a:t>স্বাগতম</a:t>
            </a:r>
            <a:endParaRPr lang="en-US" sz="6600" dirty="0">
              <a:solidFill>
                <a:srgbClr val="C00000"/>
              </a:solidFill>
              <a:latin typeface="NikoshBAN"/>
              <a:ea typeface="NikoshBAN"/>
              <a:cs typeface="Niko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487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19400" y="4800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ভূমিক্ষয়</a:t>
            </a:r>
            <a:r>
              <a:rPr lang="en-US" sz="2800" dirty="0" smtClean="0">
                <a:solidFill>
                  <a:srgbClr val="FFFF00"/>
                </a:solidFill>
              </a:rPr>
              <a:t> ও </a:t>
            </a:r>
            <a:r>
              <a:rPr lang="en-US" sz="2800" dirty="0" err="1" smtClean="0">
                <a:solidFill>
                  <a:srgbClr val="FFFF00"/>
                </a:solidFill>
              </a:rPr>
              <a:t>ভূমিক্ষয়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রোধ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6" name="Title 3"/>
          <p:cNvSpPr txBox="1">
            <a:spLocks/>
          </p:cNvSpPr>
          <p:nvPr/>
        </p:nvSpPr>
        <p:spPr>
          <a:xfrm>
            <a:off x="304800" y="1524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</a:t>
            </a: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ভূমিক্ষয়ের কারণসমূহ </a:t>
            </a:r>
            <a:r>
              <a:rPr lang="ms-MY" sz="2800" b="1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(Causes of Soil Erosion)</a:t>
            </a:r>
            <a:endParaRPr lang="ms-MY" sz="2800" b="1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90800" y="60960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প্রাকৃতিক কারণ - জলোপ্রপাত </a:t>
            </a:r>
            <a:endParaRPr lang="en-US" dirty="0"/>
          </a:p>
        </p:txBody>
      </p:sp>
      <p:pic>
        <p:nvPicPr>
          <p:cNvPr id="8" name="Picture 7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6" name="Title 3"/>
          <p:cNvSpPr txBox="1">
            <a:spLocks/>
          </p:cNvSpPr>
          <p:nvPr/>
        </p:nvSpPr>
        <p:spPr>
          <a:xfrm>
            <a:off x="304800" y="1524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</a:t>
            </a: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ভূমিক্ষয়ের কারণসমূহ </a:t>
            </a:r>
            <a:r>
              <a:rPr lang="ms-MY" sz="2800" b="1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(Causes of Soil Erosion)</a:t>
            </a:r>
            <a:endParaRPr lang="ms-MY" sz="2800" b="1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90800" y="60960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প্রাকৃতিক কারণ - বন্যা </a:t>
            </a:r>
            <a:endParaRPr lang="en-US" dirty="0"/>
          </a:p>
        </p:txBody>
      </p:sp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6" y="925750"/>
            <a:ext cx="9135794" cy="509405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6" name="Title 3"/>
          <p:cNvSpPr txBox="1">
            <a:spLocks/>
          </p:cNvSpPr>
          <p:nvPr/>
        </p:nvSpPr>
        <p:spPr>
          <a:xfrm>
            <a:off x="304800" y="1524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</a:t>
            </a: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ভূমিক্ষয়ের কারণসমূহ </a:t>
            </a:r>
            <a:r>
              <a:rPr lang="ms-MY" sz="2800" b="1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(Causes of Soil Erosion)</a:t>
            </a:r>
            <a:endParaRPr lang="ms-MY" sz="2800" b="1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90800" y="60960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মানবিক কারণ – নির্বিচারে বন ধ্বংস </a:t>
            </a:r>
            <a:endParaRPr lang="en-US" dirty="0"/>
          </a:p>
        </p:txBody>
      </p:sp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49530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6" name="Title 3"/>
          <p:cNvSpPr txBox="1">
            <a:spLocks/>
          </p:cNvSpPr>
          <p:nvPr/>
        </p:nvSpPr>
        <p:spPr>
          <a:xfrm>
            <a:off x="304800" y="1524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</a:t>
            </a: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ভূমিক্ষয়ের কারণসমূহ </a:t>
            </a:r>
            <a:r>
              <a:rPr lang="ms-MY" sz="2800" b="1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(Causes of Soil Erosion)</a:t>
            </a:r>
            <a:endParaRPr lang="ms-MY" sz="2800" b="1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90800" y="60960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মানবিক কারণ – পশু চারণ </a:t>
            </a:r>
            <a:endParaRPr lang="en-US" dirty="0"/>
          </a:p>
        </p:txBody>
      </p:sp>
      <p:pic>
        <p:nvPicPr>
          <p:cNvPr id="6" name="Picture 5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5105399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6" name="Title 3"/>
          <p:cNvSpPr txBox="1">
            <a:spLocks/>
          </p:cNvSpPr>
          <p:nvPr/>
        </p:nvSpPr>
        <p:spPr>
          <a:xfrm>
            <a:off x="304800" y="1524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</a:t>
            </a: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ভূমিক্ষয়ের কারণসমূহ </a:t>
            </a:r>
            <a:r>
              <a:rPr lang="ms-MY" sz="2800" b="1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(Causes of Soil Erosion)</a:t>
            </a:r>
            <a:endParaRPr lang="ms-MY" sz="2800" b="1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90800" y="58674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মানবিক কারণ – ভূমি কর্ষণ </a:t>
            </a:r>
            <a:endParaRPr lang="en-US" dirty="0"/>
          </a:p>
        </p:txBody>
      </p:sp>
      <p:pic>
        <p:nvPicPr>
          <p:cNvPr id="7" name="Picture 6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45720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6" name="Title 3"/>
          <p:cNvSpPr txBox="1">
            <a:spLocks/>
          </p:cNvSpPr>
          <p:nvPr/>
        </p:nvSpPr>
        <p:spPr>
          <a:xfrm>
            <a:off x="304800" y="1524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</a:t>
            </a: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ভূমিক্ষয়ের কারণসমূহ </a:t>
            </a:r>
            <a:r>
              <a:rPr lang="ms-MY" sz="2800" b="1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(Causes of Soil Erosion)</a:t>
            </a:r>
            <a:endParaRPr lang="ms-MY" sz="2800" b="1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90800" y="58674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মানবিক কারণ – জুম চাষ </a:t>
            </a:r>
            <a:endParaRPr lang="en-US" dirty="0"/>
          </a:p>
        </p:txBody>
      </p:sp>
      <p:pic>
        <p:nvPicPr>
          <p:cNvPr id="6" name="Picture 5" descr="shajibmath-1461343794-37688ab_x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47244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28600" y="685800"/>
            <a:ext cx="8686800" cy="1066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</a:t>
            </a: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      মৃত্তিকা বা </a:t>
            </a: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ভূমিক্ষয়ের ক্ষতিকর প্রভাব </a:t>
            </a:r>
          </a:p>
          <a:p>
            <a:pPr algn="l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ms-MY" sz="2800" b="1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(Harmful  Effects of Soil Erosion)</a:t>
            </a:r>
            <a:endParaRPr lang="ms-MY" sz="2800" b="1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-342503" y="3542903"/>
            <a:ext cx="32766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95400" y="1905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2895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295400" y="32750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95400" y="2590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95400" y="2209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295400" y="35798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38846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295400" y="41894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95400" y="4495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295400" y="48752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1800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883785" y="1840468"/>
            <a:ext cx="3578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উদ্ভিদের খাদ্যোপাদানের অপচয় ঘটে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828800" y="2145268"/>
            <a:ext cx="4333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 </a:t>
            </a:r>
            <a:r>
              <a:rPr lang="ms-MY" b="1" dirty="0" smtClean="0">
                <a:latin typeface="NikoshBAN" pitchFamily="2" charset="0"/>
              </a:rPr>
              <a:t>মাটির উর্বরতা ও উৎপাদন ক্ষমতা হ্রাস পায়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828800" y="2526268"/>
            <a:ext cx="3379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 </a:t>
            </a:r>
            <a:r>
              <a:rPr lang="ms-MY" b="1" dirty="0" smtClean="0">
                <a:latin typeface="NikoshBAN" pitchFamily="2" charset="0"/>
              </a:rPr>
              <a:t>মাছ চাষ ও নৌ-চলাচল ব্যাহত হয়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828800" y="2831068"/>
            <a:ext cx="3525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 </a:t>
            </a:r>
            <a:r>
              <a:rPr lang="ms-MY" b="1" dirty="0" smtClean="0">
                <a:latin typeface="NikoshBAN" pitchFamily="2" charset="0"/>
              </a:rPr>
              <a:t>পাহাড়ের পাদদেশে বৃহৎ খাদের সৃষ্টি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752600" y="3212068"/>
            <a:ext cx="3001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  </a:t>
            </a:r>
            <a:r>
              <a:rPr lang="ms-MY" b="1" dirty="0" smtClean="0">
                <a:latin typeface="NikoshBAN" pitchFamily="2" charset="0"/>
              </a:rPr>
              <a:t>উদ্ভিদের মূল আলগা হয়ে যায়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752600" y="3593068"/>
            <a:ext cx="5291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 </a:t>
            </a:r>
            <a:r>
              <a:rPr lang="ms-MY" b="1" dirty="0" smtClean="0">
                <a:latin typeface="NikoshBAN" pitchFamily="2" charset="0"/>
              </a:rPr>
              <a:t>মানুষসহ অন্যান্য প্রাণী ও গাড়িঘোড়া চলাচলে ব্যাঘাত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1752600" y="3974068"/>
            <a:ext cx="2787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 </a:t>
            </a:r>
            <a:r>
              <a:rPr lang="ms-MY" b="1" dirty="0" smtClean="0">
                <a:latin typeface="NikoshBAN" pitchFamily="2" charset="0"/>
              </a:rPr>
              <a:t>অণুজৈবিক কর্মকান্ড স্তিমিত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676400" y="4343400"/>
            <a:ext cx="3664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 </a:t>
            </a:r>
            <a:r>
              <a:rPr lang="ms-MY" b="1" dirty="0" smtClean="0">
                <a:latin typeface="NikoshBAN" pitchFamily="2" charset="0"/>
              </a:rPr>
              <a:t>উদ্ভিদের মূল বা শিকড়ের বৃদ্ধি ব্যাহত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676400" y="4736068"/>
            <a:ext cx="3323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 </a:t>
            </a:r>
            <a:r>
              <a:rPr lang="ms-MY" b="1" dirty="0" smtClean="0">
                <a:latin typeface="NikoshBAN" pitchFamily="2" charset="0"/>
              </a:rPr>
              <a:t>ভূমি বা জমি চাষাবাদের অযোগ্য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676400" y="5040868"/>
            <a:ext cx="3549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 </a:t>
            </a:r>
            <a:r>
              <a:rPr lang="ms-MY" b="1" dirty="0" smtClean="0">
                <a:latin typeface="NikoshBAN" pitchFamily="2" charset="0"/>
              </a:rPr>
              <a:t>গাছপালা মরে গিয়ে মরু ভূমির সৃষ্টি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2209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304800" y="5334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ভূমি সংরক্ষণ (Soil Conservation)</a:t>
            </a:r>
            <a:endParaRPr lang="ms-MY" sz="2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600200"/>
            <a:ext cx="8229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 কোন এলাকার মাটি বা ভূমিক্ষয় রোধ করে এর ভৌত, রাসায়নিক ও জৈবিক গুণাগুণ বজায় রাখাকে </a:t>
            </a: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ভূমি সংরক্ষণ </a:t>
            </a: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(Soil </a:t>
            </a: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Conservation)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ফসল উৎপাদন ধারা অব্যাহত রাখার জন্য ভূমিক্ষয় রোধ করে এর সংরক্ষণ করা একান্ত প্রয়োজন।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52400" y="381000"/>
            <a:ext cx="8686800" cy="762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    ভূমি সংরক্ষণের প্রয়োজনীয়তা বা গুরুত্ব</a:t>
            </a: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endParaRPr lang="ms-MY" sz="32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1752600"/>
            <a:ext cx="3505200" cy="26161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U.S. Department of Agriculture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" y="1295400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 গাছের পুষ্টি উপাদান সংরক্ষিত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মাটির উর্বরতা ও উৎপাদন ক্ষমতা বাড়ায়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আবাদি জমি রক্ষিত থাকে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পাহাড়ী এলাকায় ফসল উৎপাদন ধারা অব্যাহত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অণুজৈবিক কার্যাবালি স্বাভাবিক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অতিঃ সারের প্রয়োজন হয় না বলে উৎপাদন খরচ কম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নদীসহ সকল জলাশযের নাব্যতা স্বাভাবিক থাকে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76200" y="152400"/>
            <a:ext cx="8686800" cy="12192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2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23" name="Diagram 22">
            <a:extLst>
              <a:ext uri="{FF2B5EF4-FFF2-40B4-BE49-F238E27FC236}">
                <a16:creationId xmlns="" xmlns:a16="http://schemas.microsoft.com/office/drawing/2014/main" id="{0EBCE071-4E80-41ED-9709-DD823F59B31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92963640"/>
              </p:ext>
            </p:extLst>
          </p:nvPr>
        </p:nvGraphicFramePr>
        <p:xfrm>
          <a:off x="1447800" y="1143000"/>
          <a:ext cx="6705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52400" y="381000"/>
            <a:ext cx="8686800" cy="762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    ভূমি সংরক্ষণের উপায়</a:t>
            </a: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/মৃত্তিকা ক্ষয় রোধ</a:t>
            </a:r>
            <a:endParaRPr lang="ms-MY" sz="32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667000" y="304800"/>
            <a:ext cx="34290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পরিচিতি</a:t>
            </a:r>
            <a:endParaRPr lang="ms-MY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mahbu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219200"/>
            <a:ext cx="2133600" cy="2133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19600" y="1371600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C38FAA37-5B6F-490D-A0C5-A00C754E4A0B}"/>
              </a:ext>
            </a:extLst>
          </p:cNvPr>
          <p:cNvSpPr txBox="1">
            <a:spLocks/>
          </p:cNvSpPr>
          <p:nvPr/>
        </p:nvSpPr>
        <p:spPr bwMode="auto">
          <a:xfrm>
            <a:off x="3999264" y="1380327"/>
            <a:ext cx="4687535" cy="186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latin typeface="Nikosh" pitchFamily="2" charset="0"/>
                <a:cs typeface="Nikosh" pitchFamily="2" charset="0"/>
              </a:rPr>
              <a:t>মোঃ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মাহ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বুবুর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রহমান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  </a:t>
            </a:r>
            <a:endParaRPr lang="en-US" sz="4000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400" dirty="0">
                <a:latin typeface="Nikosh" pitchFamily="2" charset="0"/>
                <a:cs typeface="Nikosh" pitchFamily="2" charset="0"/>
              </a:rPr>
              <a:t>  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3400" dirty="0">
                <a:latin typeface="Nikosh" pitchFamily="2" charset="0"/>
                <a:cs typeface="Nikosh" pitchFamily="2" charset="0"/>
              </a:rPr>
              <a:t> (</a:t>
            </a:r>
            <a:r>
              <a:rPr lang="bn-BD" sz="3400" dirty="0">
                <a:latin typeface="Nikosh" pitchFamily="2" charset="0"/>
                <a:cs typeface="Nikosh" pitchFamily="2" charset="0"/>
              </a:rPr>
              <a:t>কৃষিশিক্ষা</a:t>
            </a:r>
            <a:r>
              <a:rPr lang="en-US" sz="3400" dirty="0">
                <a:latin typeface="Nikosh" pitchFamily="2" charset="0"/>
                <a:cs typeface="Nikosh" pitchFamily="2" charset="0"/>
              </a:rPr>
              <a:t>)</a:t>
            </a:r>
          </a:p>
          <a:p>
            <a:pPr algn="ctr"/>
            <a:r>
              <a:rPr lang="en-US" sz="3400" dirty="0">
                <a:latin typeface="Nikosh" pitchFamily="2" charset="0"/>
                <a:cs typeface="Nikosh" pitchFamily="2" charset="0"/>
              </a:rPr>
              <a:t>  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গচিহাটা</a:t>
            </a:r>
            <a:r>
              <a:rPr lang="en-US" sz="3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কলেজ</a:t>
            </a:r>
            <a:r>
              <a:rPr lang="bn-BD" sz="3400" dirty="0">
                <a:latin typeface="Nikosh" pitchFamily="2" charset="0"/>
                <a:cs typeface="Nikosh" pitchFamily="2" charset="0"/>
              </a:rPr>
              <a:t> </a:t>
            </a:r>
            <a:endParaRPr lang="en-US" sz="3400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400" dirty="0">
                <a:latin typeface="Nikosh" pitchFamily="2" charset="0"/>
                <a:cs typeface="Nikosh" pitchFamily="2" charset="0"/>
              </a:rPr>
              <a:t>  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গচিহাটা</a:t>
            </a:r>
            <a:r>
              <a:rPr lang="bn-BD" sz="3400" dirty="0">
                <a:latin typeface="Nikosh" pitchFamily="2" charset="0"/>
                <a:cs typeface="Nikosh" pitchFamily="2" charset="0"/>
              </a:rPr>
              <a:t>,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কটিয়াদী</a:t>
            </a:r>
            <a:r>
              <a:rPr lang="bn-BD" sz="3400" dirty="0">
                <a:latin typeface="Nikosh" pitchFamily="2" charset="0"/>
                <a:cs typeface="Nikosh" pitchFamily="2" charset="0"/>
              </a:rPr>
              <a:t>,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কিশোরগঞ্জ</a:t>
            </a:r>
            <a:r>
              <a:rPr lang="en-US" sz="3400" dirty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" y="3899118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কৃষিশিক্ষা </a:t>
            </a:r>
          </a:p>
          <a:p>
            <a:pPr algn="ctr"/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শ্রেণিঃ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একা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দশ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অধ্যায়ঃ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দ্বিতীয়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ভূমি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সম্পৃক্ত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কৃষি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প্রযুক্তি</a:t>
            </a:r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smtClean="0">
                <a:latin typeface="Nikosh" pitchFamily="2" charset="0"/>
                <a:cs typeface="Nikosh" pitchFamily="2" charset="0"/>
              </a:rPr>
              <a:t>     ৩য়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পরিচ্ছেদঃ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ভূমিক্ষয়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ভূমিক্ষয়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রোধ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লেকচার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- ৬)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>
            <a:extLst>
              <a:ext uri="{FF2B5EF4-FFF2-40B4-BE49-F238E27FC236}">
                <a16:creationId xmlns="" xmlns:a16="http://schemas.microsoft.com/office/drawing/2014/main" id="{04C6DE7A-8853-443A-A242-079C35D6F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685800"/>
            <a:ext cx="2133601" cy="22543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</p:pic>
      <p:sp>
        <p:nvSpPr>
          <p:cNvPr id="11" name="Cloud Callout 10">
            <a:extLst>
              <a:ext uri="{FF2B5EF4-FFF2-40B4-BE49-F238E27FC236}">
                <a16:creationId xmlns="" xmlns:a16="http://schemas.microsoft.com/office/drawing/2014/main" id="{F09067C2-C8A3-4573-8895-2977A23E3806}"/>
              </a:ext>
            </a:extLst>
          </p:cNvPr>
          <p:cNvSpPr/>
          <p:nvPr/>
        </p:nvSpPr>
        <p:spPr>
          <a:xfrm>
            <a:off x="2480310" y="419100"/>
            <a:ext cx="3200400" cy="1676400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4000" b="1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04800" y="2743200"/>
            <a:ext cx="8686800" cy="3048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  ১।  ভূমিক্ষয় কী?</a:t>
            </a:r>
          </a:p>
          <a:p>
            <a:pPr algn="l">
              <a:lnSpc>
                <a:spcPct val="150000"/>
              </a:lnSpc>
              <a:defRPr/>
            </a:pP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 ২</a:t>
            </a: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। ভূমিক্ষয়ের কারণগুলো কী কী?</a:t>
            </a:r>
          </a:p>
          <a:p>
            <a:pPr algn="l">
              <a:lnSpc>
                <a:spcPct val="150000"/>
              </a:lnSpc>
              <a:defRPr/>
            </a:pP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৩। ভূমিক্ষয়ের ক্ষতিকর প্রভাবগুলো কী কী?</a:t>
            </a:r>
          </a:p>
          <a:p>
            <a:pPr algn="l">
              <a:lnSpc>
                <a:spcPct val="150000"/>
              </a:lnSpc>
              <a:defRPr/>
            </a:pP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 ৪। ভূমিক্ষয় রোধের উপায়গুলো কী কী?</a:t>
            </a:r>
            <a:endParaRPr lang="ms-MY" sz="3200" b="1" dirty="0" smtClean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2348" y="6550223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303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="" xmlns:a16="http://schemas.microsoft.com/office/drawing/2014/main" id="{9CECD024-9514-48BE-B696-FBAC86E872F1}"/>
              </a:ext>
            </a:extLst>
          </p:cNvPr>
          <p:cNvSpPr/>
          <p:nvPr/>
        </p:nvSpPr>
        <p:spPr>
          <a:xfrm>
            <a:off x="2667000" y="381000"/>
            <a:ext cx="4038600" cy="9906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বাড়ির কাজ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B9634A9-D896-430C-8A98-0AAF2F839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524000"/>
            <a:ext cx="3238500" cy="3238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3B42C52-E75A-4F80-8EBB-FB55C51E0078}"/>
              </a:ext>
            </a:extLst>
          </p:cNvPr>
          <p:cNvSpPr/>
          <p:nvPr/>
        </p:nvSpPr>
        <p:spPr>
          <a:xfrm>
            <a:off x="152400" y="4800600"/>
            <a:ext cx="9220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ভূমিক্ষয়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কারণ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ভূমিক্ষয়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রোধের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উপায়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একটি </a:t>
            </a:r>
            <a:r>
              <a:rPr lang="bn-BD" sz="2800" b="1" dirty="0">
                <a:latin typeface="Nikosh" pitchFamily="2" charset="0"/>
                <a:cs typeface="Nikosh" pitchFamily="2" charset="0"/>
              </a:rPr>
              <a:t>প্রতিবেদন তৈরি কর।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2348" y="6550223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530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Atia\ICT-Hazrat\Flowers\flower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546">
            <a:off x="339364" y="4652792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Atia\ICT-Hazrat\Flowers\flower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42042">
            <a:off x="6925703" y="4659345"/>
            <a:ext cx="2218221" cy="19409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14600" y="5334000"/>
            <a:ext cx="419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200" dirty="0" err="1">
                <a:solidFill>
                  <a:schemeClr val="accent1"/>
                </a:solidFill>
                <a:latin typeface="NikoshBAN"/>
                <a:ea typeface="NikoshBAN"/>
                <a:cs typeface="NikoshBAN"/>
              </a:rPr>
              <a:t>ধন্যবাদ</a:t>
            </a:r>
            <a:endParaRPr lang="en-US" sz="7200" dirty="0">
              <a:solidFill>
                <a:schemeClr val="accent1"/>
              </a:solidFill>
              <a:latin typeface="NikoshBAN"/>
              <a:ea typeface="NikoshBAN"/>
              <a:cs typeface="Niko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2348" y="6553200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1" name="Picture 10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143000"/>
            <a:ext cx="4018671" cy="32991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0530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8534400" cy="9906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ছবিগুলো দেখ এবং চিন্তা করে বলো ছবিগুলো কিসের? </a:t>
            </a:r>
            <a:endParaRPr lang="ms-MY" sz="2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" name="Picture 5" descr="soil_eros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3000"/>
            <a:ext cx="4072133" cy="2286000"/>
          </a:xfrm>
          <a:prstGeom prst="rect">
            <a:avLst/>
          </a:prstGeom>
        </p:spPr>
      </p:pic>
      <p:pic>
        <p:nvPicPr>
          <p:cNvPr id="7" name="Picture 6" descr="উত-তরবঙ-গ-র-ভ-ম-ক-ষয়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143001"/>
            <a:ext cx="3784856" cy="2286000"/>
          </a:xfrm>
          <a:prstGeom prst="rect">
            <a:avLst/>
          </a:prstGeom>
        </p:spPr>
      </p:pic>
      <p:pic>
        <p:nvPicPr>
          <p:cNvPr id="8" name="Picture 7" descr="Sharonkhola-Picture-2-09.05.2020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505200"/>
            <a:ext cx="4080803" cy="2133600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505200"/>
            <a:ext cx="3808828" cy="2133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47800" y="58674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</a:t>
            </a:r>
            <a:r>
              <a:rPr lang="en-US" sz="2400" dirty="0" err="1" smtClean="0">
                <a:solidFill>
                  <a:schemeClr val="accent3"/>
                </a:solidFill>
              </a:rPr>
              <a:t>বাংলাদেশের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err="1" smtClean="0">
                <a:solidFill>
                  <a:schemeClr val="accent3"/>
                </a:solidFill>
              </a:rPr>
              <a:t>বিভিন্ন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err="1" smtClean="0">
                <a:solidFill>
                  <a:schemeClr val="accent3"/>
                </a:solidFill>
              </a:rPr>
              <a:t>এলাকায়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err="1" smtClean="0">
                <a:solidFill>
                  <a:schemeClr val="accent3"/>
                </a:solidFill>
              </a:rPr>
              <a:t>সংঘটিত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err="1" smtClean="0">
                <a:solidFill>
                  <a:schemeClr val="accent3"/>
                </a:solidFill>
              </a:rPr>
              <a:t>ভূমিক্ষয়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04800" y="1295400"/>
            <a:ext cx="8686800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60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আজকের পাঠ</a:t>
            </a: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209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3048000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ভূমিক্ষয়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ভূমিক্ষয়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রোধ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76200" y="685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60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শিখনফল</a:t>
            </a: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209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52400" y="17526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ভূমিক্ষয়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51460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ভূমিক্ষয়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33528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ভূমিক্ষয়ের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419100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ভূমিক্ষয়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রোধের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487680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উর্বরতা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04800" y="6096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4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ভূমিক্ষয় (Soil Erosion)</a:t>
            </a:r>
            <a:endParaRPr lang="ms-MY" sz="4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209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1600200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dirty="0" smtClean="0">
                <a:latin typeface="NikoshBAN" pitchFamily="2" charset="0"/>
                <a:cs typeface="NikoshBAN" pitchFamily="2" charset="0"/>
              </a:rPr>
              <a:t>জোরালো বৃষ্টিপাত, প্রবল বায়ু প্রবাহ, পানির দ্রুত স্রোতধারা, নদী বা সমুদ্রের সুবিশাল তরঙ্গ, বরফপাত, হিমবাহ ও মাধ্যাকর্ষণ শক্তির ও মানুষের দৈনন্দিন ক্রিয়াকলাপের কারণে মাটির প্রাথমিক কণার বিযুক্তি বা ভূমির উপরিভাগ থেকে মাটি আলগা হয়ে একস্থান থেকে অন্যস্থানে স্থানান্তরিত হওয়াকে </a:t>
            </a: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ভূমিক্ষয় (Soil Erosion)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4876800"/>
            <a:ext cx="822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895600" y="1371600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2629694" y="16375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439694" y="16375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382294" y="1104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2972991" y="4267597"/>
            <a:ext cx="365601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800600" y="2438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800600" y="5334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800600" y="4191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800600" y="4800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800600" y="3581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800600" y="2971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le 3"/>
          <p:cNvSpPr txBox="1">
            <a:spLocks/>
          </p:cNvSpPr>
          <p:nvPr/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</a:t>
            </a: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ভূমিক্ষয়ের কারণসমূহ </a:t>
            </a:r>
            <a:r>
              <a:rPr lang="ms-MY" sz="2800" b="1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(Causes of Soil Erosion)</a:t>
            </a:r>
            <a:endParaRPr lang="ms-MY" sz="2800" b="1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81200" y="1905000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প্রাকৃতিক কারণ 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562600" y="1905000"/>
            <a:ext cx="2545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মানবিক বা কৃত্রিম কারণ 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680947" y="2286000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  <a:cs typeface="NikoshBAN" pitchFamily="2" charset="0"/>
              </a:rPr>
              <a:t>বায়ুপ্রবাহ</a:t>
            </a:r>
            <a:r>
              <a:rPr lang="ms-MY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655185" y="289560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  <a:cs typeface="NikoshBAN" pitchFamily="2" charset="0"/>
              </a:rPr>
              <a:t>বৃষ্টিপাত</a:t>
            </a:r>
            <a:r>
              <a:rPr lang="ms-MY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646140" y="3505200"/>
            <a:ext cx="1782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নদীর প্রবল প্রবাহ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638066" y="4038600"/>
            <a:ext cx="647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বন্যা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1622265" y="4648200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ভূমি ধস</a:t>
            </a:r>
            <a:endParaRPr lang="en-US" dirty="0"/>
          </a:p>
        </p:txBody>
      </p:sp>
      <p:grpSp>
        <p:nvGrpSpPr>
          <p:cNvPr id="2" name="Group 62"/>
          <p:cNvGrpSpPr/>
          <p:nvPr/>
        </p:nvGrpSpPr>
        <p:grpSpPr>
          <a:xfrm>
            <a:off x="1143000" y="2438400"/>
            <a:ext cx="457200" cy="2819400"/>
            <a:chOff x="990600" y="3200400"/>
            <a:chExt cx="457200" cy="2819400"/>
          </a:xfrm>
        </p:grpSpPr>
        <p:cxnSp>
          <p:nvCxnSpPr>
            <p:cNvPr id="35" name="Straight Connector 34"/>
            <p:cNvCxnSpPr/>
            <p:nvPr/>
          </p:nvCxnSpPr>
          <p:spPr>
            <a:xfrm rot="5400000">
              <a:off x="-417909" y="4610497"/>
              <a:ext cx="281781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990600" y="32004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990600" y="49530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990600" y="55626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990600" y="43434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990600" y="37338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990600" y="601821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1600200" y="5105400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অন্যান্য কারণ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14400" y="54102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সমূদ্রের ঢেউ, জলোচ্ছ্বাস, ঘূর্ণিঝড়, টর্নেডো, কাল বৈশাখী ঝড়।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414747" y="2286000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  <a:cs typeface="NikoshBAN" pitchFamily="2" charset="0"/>
              </a:rPr>
              <a:t>বন ধ্বংস</a:t>
            </a:r>
            <a:r>
              <a:rPr lang="ms-MY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5410200" y="2831068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  <a:cs typeface="NikoshBAN" pitchFamily="2" charset="0"/>
              </a:rPr>
              <a:t>ভূমি কর্ষণ 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414747" y="3429000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  <a:cs typeface="NikoshBAN" pitchFamily="2" charset="0"/>
              </a:rPr>
              <a:t>পশুচারণ 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5410200" y="4038600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</a:rPr>
              <a:t>জুম চাষ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5414747" y="4659868"/>
            <a:ext cx="1965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  <a:cs typeface="NikoshBAN" pitchFamily="2" charset="0"/>
              </a:rPr>
              <a:t>সড়ক ও রাস্তা করা 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5410200" y="5193268"/>
            <a:ext cx="1186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  <a:cs typeface="NikoshBAN" pitchFamily="2" charset="0"/>
              </a:rPr>
              <a:t>খাল কাটা </a:t>
            </a:r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800600" y="5715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800600" y="60944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5410200" y="5562600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b="1" dirty="0" smtClean="0">
                <a:latin typeface="NikoshBAN" pitchFamily="2" charset="0"/>
                <a:cs typeface="NikoshBAN" pitchFamily="2" charset="0"/>
              </a:rPr>
              <a:t>গৃহ নির্মাণ ও মৎস্য চাষ 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410200" y="5943600"/>
            <a:ext cx="1869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latin typeface="NikoshBAN" pitchFamily="2" charset="0"/>
                <a:cs typeface="NikoshBAN" pitchFamily="2" charset="0"/>
              </a:rPr>
              <a:t>যানবাহন চলাচল 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6" name="Title 3"/>
          <p:cNvSpPr txBox="1">
            <a:spLocks/>
          </p:cNvSpPr>
          <p:nvPr/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</a:t>
            </a: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ভূমিক্ষয়ের কারণসমূহ </a:t>
            </a:r>
            <a:r>
              <a:rPr lang="ms-MY" sz="2800" b="1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(Causes of Soil Erosion)</a:t>
            </a:r>
            <a:endParaRPr lang="ms-MY" sz="2800" b="1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86200" y="5943600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প্রাকৃতিক কারণ </a:t>
            </a:r>
            <a:endParaRPr lang="en-US" dirty="0"/>
          </a:p>
        </p:txBody>
      </p:sp>
      <p:pic>
        <p:nvPicPr>
          <p:cNvPr id="48" name="Picture 47" descr="soil_eros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0625"/>
            <a:ext cx="9144000" cy="460057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6" name="Title 3"/>
          <p:cNvSpPr txBox="1">
            <a:spLocks/>
          </p:cNvSpPr>
          <p:nvPr/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</a:t>
            </a: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ভূমিক্ষয়ের কারণসমূহ </a:t>
            </a:r>
            <a:r>
              <a:rPr lang="ms-MY" sz="2800" b="1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(Causes of Soil Erosion)</a:t>
            </a:r>
            <a:endParaRPr lang="ms-MY" sz="2800" b="1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90800" y="59436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প্রাকৃতিক কারণ জলোচ্ছ্বাস আমফান </a:t>
            </a:r>
            <a:endParaRPr lang="en-US" dirty="0"/>
          </a:p>
        </p:txBody>
      </p:sp>
      <p:pic>
        <p:nvPicPr>
          <p:cNvPr id="6" name="Picture 5" descr="254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44196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2056</TotalTime>
  <Words>981</Words>
  <Application>Microsoft Office PowerPoint</Application>
  <PresentationFormat>On-screen Show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Hoque</dc:creator>
  <cp:lastModifiedBy>Mahbub</cp:lastModifiedBy>
  <cp:revision>340</cp:revision>
  <dcterms:created xsi:type="dcterms:W3CDTF">2016-05-18T06:34:09Z</dcterms:created>
  <dcterms:modified xsi:type="dcterms:W3CDTF">2020-11-23T13:08:05Z</dcterms:modified>
</cp:coreProperties>
</file>