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22"/>
  </p:notesMasterIdLst>
  <p:sldIdLst>
    <p:sldId id="277" r:id="rId2"/>
    <p:sldId id="276" r:id="rId3"/>
    <p:sldId id="257" r:id="rId4"/>
    <p:sldId id="258" r:id="rId5"/>
    <p:sldId id="259" r:id="rId6"/>
    <p:sldId id="260" r:id="rId7"/>
    <p:sldId id="261" r:id="rId8"/>
    <p:sldId id="263" r:id="rId9"/>
    <p:sldId id="266" r:id="rId10"/>
    <p:sldId id="264" r:id="rId11"/>
    <p:sldId id="274" r:id="rId12"/>
    <p:sldId id="267" r:id="rId13"/>
    <p:sldId id="275" r:id="rId14"/>
    <p:sldId id="268" r:id="rId15"/>
    <p:sldId id="269" r:id="rId16"/>
    <p:sldId id="270" r:id="rId17"/>
    <p:sldId id="278" r:id="rId18"/>
    <p:sldId id="273" r:id="rId19"/>
    <p:sldId id="280" r:id="rId20"/>
    <p:sldId id="279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1E07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49" autoAdjust="0"/>
    <p:restoredTop sz="94660"/>
  </p:normalViewPr>
  <p:slideViewPr>
    <p:cSldViewPr snapToGrid="0">
      <p:cViewPr varScale="1">
        <p:scale>
          <a:sx n="73" d="100"/>
          <a:sy n="73" d="100"/>
        </p:scale>
        <p:origin x="5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0B342C-936B-435F-912D-F82B3076D593}" type="doc">
      <dgm:prSet loTypeId="urn:microsoft.com/office/officeart/2005/8/layout/radial1" loCatId="cycle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234CC7B-5A21-4B56-9E38-4C72A957A38B}">
      <dgm:prSet phldrT="[Text]" custT="1"/>
      <dgm:spPr>
        <a:solidFill>
          <a:srgbClr val="1E07CB"/>
        </a:solidFill>
      </dgm:spPr>
      <dgm:t>
        <a:bodyPr/>
        <a:lstStyle/>
        <a:p>
          <a:r>
            <a:rPr lang="bn-BD" sz="6000" b="0" cap="none" spc="0" dirty="0" smtClean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পুষ্টি</a:t>
          </a:r>
          <a:endParaRPr lang="en-US" sz="6000" b="0" cap="none" spc="0" dirty="0">
            <a:ln w="0">
              <a:solidFill>
                <a:schemeClr val="bg1"/>
              </a:solidFill>
            </a:ln>
            <a:solidFill>
              <a:schemeClr val="bg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7373A2D-4932-4E4A-B016-AF29263803F8}" type="parTrans" cxnId="{E302B085-8178-431E-8BED-A5E0CBEEC3E9}">
      <dgm:prSet/>
      <dgm:spPr/>
      <dgm:t>
        <a:bodyPr/>
        <a:lstStyle/>
        <a:p>
          <a:endParaRPr lang="en-US"/>
        </a:p>
      </dgm:t>
    </dgm:pt>
    <dgm:pt modelId="{A069E610-F590-47DD-AE52-3E37E4732FB5}" type="sibTrans" cxnId="{E302B085-8178-431E-8BED-A5E0CBEEC3E9}">
      <dgm:prSet/>
      <dgm:spPr/>
      <dgm:t>
        <a:bodyPr/>
        <a:lstStyle/>
        <a:p>
          <a:endParaRPr lang="en-US"/>
        </a:p>
      </dgm:t>
    </dgm:pt>
    <dgm:pt modelId="{C187B799-2B60-43F4-BD13-E5FA2CC4DB16}">
      <dgm:prSet phldrT="[Text]" custT="1"/>
      <dgm:spPr>
        <a:solidFill>
          <a:srgbClr val="00B050"/>
        </a:solidFill>
      </dgm:spPr>
      <dgm:t>
        <a:bodyPr/>
        <a:lstStyle/>
        <a:p>
          <a:r>
            <a:rPr lang="bn-BD" sz="4800" b="1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শর্করা</a:t>
          </a:r>
          <a:endParaRPr lang="en-US" sz="4800" b="1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ECE431B-E2C5-4351-BAFC-51325AE831AA}" type="parTrans" cxnId="{7EEA06E2-F86A-4A2D-A4ED-4F932AEB67EB}">
      <dgm:prSet/>
      <dgm:spPr/>
      <dgm:t>
        <a:bodyPr/>
        <a:lstStyle/>
        <a:p>
          <a:endParaRPr lang="en-US"/>
        </a:p>
      </dgm:t>
    </dgm:pt>
    <dgm:pt modelId="{835AD9F5-9B72-4D8D-A826-28C43F84A22E}" type="sibTrans" cxnId="{7EEA06E2-F86A-4A2D-A4ED-4F932AEB67EB}">
      <dgm:prSet/>
      <dgm:spPr/>
      <dgm:t>
        <a:bodyPr/>
        <a:lstStyle/>
        <a:p>
          <a:endParaRPr lang="en-US"/>
        </a:p>
      </dgm:t>
    </dgm:pt>
    <dgm:pt modelId="{A3E85A1E-6FDD-4EDC-A65B-A690F70F2B67}">
      <dgm:prSet phldrT="[Text]" custT="1"/>
      <dgm:spPr>
        <a:solidFill>
          <a:srgbClr val="7030A0"/>
        </a:solidFill>
      </dgm:spPr>
      <dgm:t>
        <a:bodyPr/>
        <a:lstStyle/>
        <a:p>
          <a:r>
            <a:rPr lang="bn-BD" sz="4400" b="1" cap="none" spc="0" dirty="0" smtClean="0">
              <a:ln w="0"/>
              <a:solidFill>
                <a:srgbClr val="00B0F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আমিষ</a:t>
          </a:r>
          <a:endParaRPr lang="en-US" sz="4400" b="1" cap="none" spc="0" dirty="0">
            <a:ln w="0"/>
            <a:solidFill>
              <a:srgbClr val="00B0F0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B654615-8F21-419F-8DCF-2E954BB36108}" type="parTrans" cxnId="{0767B5A7-2EB1-43B8-B612-28921C24BEFD}">
      <dgm:prSet/>
      <dgm:spPr/>
      <dgm:t>
        <a:bodyPr/>
        <a:lstStyle/>
        <a:p>
          <a:endParaRPr lang="en-US"/>
        </a:p>
      </dgm:t>
    </dgm:pt>
    <dgm:pt modelId="{19BCECBC-A0EA-4038-A0F5-5FCF8D9D935B}" type="sibTrans" cxnId="{0767B5A7-2EB1-43B8-B612-28921C24BEFD}">
      <dgm:prSet/>
      <dgm:spPr/>
      <dgm:t>
        <a:bodyPr/>
        <a:lstStyle/>
        <a:p>
          <a:endParaRPr lang="en-US"/>
        </a:p>
      </dgm:t>
    </dgm:pt>
    <dgm:pt modelId="{126CE70B-FD0F-4131-9FA2-BCA5A68BA038}">
      <dgm:prSet/>
      <dgm:spPr/>
      <dgm:t>
        <a:bodyPr/>
        <a:lstStyle/>
        <a:p>
          <a:endParaRPr lang="en-US" dirty="0"/>
        </a:p>
      </dgm:t>
    </dgm:pt>
    <dgm:pt modelId="{CE2C7A33-C2D6-412A-8789-9AC62225C9D3}" type="parTrans" cxnId="{FE4BD339-1A9F-4F80-81C6-0A3804E83DE2}">
      <dgm:prSet/>
      <dgm:spPr/>
      <dgm:t>
        <a:bodyPr/>
        <a:lstStyle/>
        <a:p>
          <a:endParaRPr lang="en-US"/>
        </a:p>
      </dgm:t>
    </dgm:pt>
    <dgm:pt modelId="{09C50CEA-DA19-4AF9-BF86-777A837AE67C}" type="sibTrans" cxnId="{FE4BD339-1A9F-4F80-81C6-0A3804E83DE2}">
      <dgm:prSet/>
      <dgm:spPr/>
      <dgm:t>
        <a:bodyPr/>
        <a:lstStyle/>
        <a:p>
          <a:endParaRPr lang="en-US"/>
        </a:p>
      </dgm:t>
    </dgm:pt>
    <dgm:pt modelId="{508DFF8C-55A3-44FC-913D-6A3FB6DFFEB3}" type="pres">
      <dgm:prSet presAssocID="{B90B342C-936B-435F-912D-F82B3076D593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22195D9-0900-4A1C-B36F-2D4D69D1C8D5}" type="pres">
      <dgm:prSet presAssocID="{C234CC7B-5A21-4B56-9E38-4C72A957A38B}" presName="centerShape" presStyleLbl="node0" presStyleIdx="0" presStyleCnt="1" custLinFactNeighborX="-77916" custLinFactNeighborY="-2231"/>
      <dgm:spPr/>
      <dgm:t>
        <a:bodyPr/>
        <a:lstStyle/>
        <a:p>
          <a:endParaRPr lang="en-US"/>
        </a:p>
      </dgm:t>
    </dgm:pt>
    <dgm:pt modelId="{9B231FEF-44D4-4C7E-9F56-5D7A7DB1E957}" type="pres">
      <dgm:prSet presAssocID="{5ECE431B-E2C5-4351-BAFC-51325AE831AA}" presName="Name9" presStyleLbl="parChTrans1D2" presStyleIdx="0" presStyleCnt="2"/>
      <dgm:spPr/>
      <dgm:t>
        <a:bodyPr/>
        <a:lstStyle/>
        <a:p>
          <a:endParaRPr lang="en-US"/>
        </a:p>
      </dgm:t>
    </dgm:pt>
    <dgm:pt modelId="{D0D6515A-18AB-4A00-BB2D-3ED67C4DFB89}" type="pres">
      <dgm:prSet presAssocID="{5ECE431B-E2C5-4351-BAFC-51325AE831AA}" presName="connTx" presStyleLbl="parChTrans1D2" presStyleIdx="0" presStyleCnt="2"/>
      <dgm:spPr/>
      <dgm:t>
        <a:bodyPr/>
        <a:lstStyle/>
        <a:p>
          <a:endParaRPr lang="en-US"/>
        </a:p>
      </dgm:t>
    </dgm:pt>
    <dgm:pt modelId="{33C69912-5E70-4AD9-9985-62CAFD39D54D}" type="pres">
      <dgm:prSet presAssocID="{C187B799-2B60-43F4-BD13-E5FA2CC4DB16}" presName="node" presStyleLbl="node1" presStyleIdx="0" presStyleCnt="2" custRadScaleRad="68170" custRadScaleInc="-16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6F1FB1-1B28-42B6-9CE2-4412BA90CDE4}" type="pres">
      <dgm:prSet presAssocID="{5B654615-8F21-419F-8DCF-2E954BB36108}" presName="Name9" presStyleLbl="parChTrans1D2" presStyleIdx="1" presStyleCnt="2"/>
      <dgm:spPr/>
      <dgm:t>
        <a:bodyPr/>
        <a:lstStyle/>
        <a:p>
          <a:endParaRPr lang="en-US"/>
        </a:p>
      </dgm:t>
    </dgm:pt>
    <dgm:pt modelId="{36976AF3-998F-454F-862F-EFDF28823ADF}" type="pres">
      <dgm:prSet presAssocID="{5B654615-8F21-419F-8DCF-2E954BB36108}" presName="connTx" presStyleLbl="parChTrans1D2" presStyleIdx="1" presStyleCnt="2"/>
      <dgm:spPr/>
      <dgm:t>
        <a:bodyPr/>
        <a:lstStyle/>
        <a:p>
          <a:endParaRPr lang="en-US"/>
        </a:p>
      </dgm:t>
    </dgm:pt>
    <dgm:pt modelId="{9BB17667-5A68-4454-B279-10050D81C783}" type="pres">
      <dgm:prSet presAssocID="{A3E85A1E-6FDD-4EDC-A65B-A690F70F2B67}" presName="node" presStyleLbl="node1" presStyleIdx="1" presStyleCnt="2" custRadScaleRad="55868" custRadScaleInc="45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C6240A9-BBC1-4481-8186-2FB72AA75137}" type="presOf" srcId="{5ECE431B-E2C5-4351-BAFC-51325AE831AA}" destId="{D0D6515A-18AB-4A00-BB2D-3ED67C4DFB89}" srcOrd="1" destOrd="0" presId="urn:microsoft.com/office/officeart/2005/8/layout/radial1"/>
    <dgm:cxn modelId="{3D28DD28-2AE9-4FE4-9FBA-8ABD6E4F65F9}" type="presOf" srcId="{C187B799-2B60-43F4-BD13-E5FA2CC4DB16}" destId="{33C69912-5E70-4AD9-9985-62CAFD39D54D}" srcOrd="0" destOrd="0" presId="urn:microsoft.com/office/officeart/2005/8/layout/radial1"/>
    <dgm:cxn modelId="{FE4BD339-1A9F-4F80-81C6-0A3804E83DE2}" srcId="{B90B342C-936B-435F-912D-F82B3076D593}" destId="{126CE70B-FD0F-4131-9FA2-BCA5A68BA038}" srcOrd="1" destOrd="0" parTransId="{CE2C7A33-C2D6-412A-8789-9AC62225C9D3}" sibTransId="{09C50CEA-DA19-4AF9-BF86-777A837AE67C}"/>
    <dgm:cxn modelId="{7EEA06E2-F86A-4A2D-A4ED-4F932AEB67EB}" srcId="{C234CC7B-5A21-4B56-9E38-4C72A957A38B}" destId="{C187B799-2B60-43F4-BD13-E5FA2CC4DB16}" srcOrd="0" destOrd="0" parTransId="{5ECE431B-E2C5-4351-BAFC-51325AE831AA}" sibTransId="{835AD9F5-9B72-4D8D-A826-28C43F84A22E}"/>
    <dgm:cxn modelId="{FEA05EB0-89D9-42CF-8EF5-097546C0632F}" type="presOf" srcId="{5ECE431B-E2C5-4351-BAFC-51325AE831AA}" destId="{9B231FEF-44D4-4C7E-9F56-5D7A7DB1E957}" srcOrd="0" destOrd="0" presId="urn:microsoft.com/office/officeart/2005/8/layout/radial1"/>
    <dgm:cxn modelId="{DD4A8FE3-9DF3-4B21-A263-A6C4A5FBF140}" type="presOf" srcId="{A3E85A1E-6FDD-4EDC-A65B-A690F70F2B67}" destId="{9BB17667-5A68-4454-B279-10050D81C783}" srcOrd="0" destOrd="0" presId="urn:microsoft.com/office/officeart/2005/8/layout/radial1"/>
    <dgm:cxn modelId="{0A697CEF-705A-43E8-A68B-BF89C591B0A5}" type="presOf" srcId="{5B654615-8F21-419F-8DCF-2E954BB36108}" destId="{36976AF3-998F-454F-862F-EFDF28823ADF}" srcOrd="1" destOrd="0" presId="urn:microsoft.com/office/officeart/2005/8/layout/radial1"/>
    <dgm:cxn modelId="{0767B5A7-2EB1-43B8-B612-28921C24BEFD}" srcId="{C234CC7B-5A21-4B56-9E38-4C72A957A38B}" destId="{A3E85A1E-6FDD-4EDC-A65B-A690F70F2B67}" srcOrd="1" destOrd="0" parTransId="{5B654615-8F21-419F-8DCF-2E954BB36108}" sibTransId="{19BCECBC-A0EA-4038-A0F5-5FCF8D9D935B}"/>
    <dgm:cxn modelId="{5F63A72B-AB9D-4BE6-AAF3-23C0913043AA}" type="presOf" srcId="{C234CC7B-5A21-4B56-9E38-4C72A957A38B}" destId="{F22195D9-0900-4A1C-B36F-2D4D69D1C8D5}" srcOrd="0" destOrd="0" presId="urn:microsoft.com/office/officeart/2005/8/layout/radial1"/>
    <dgm:cxn modelId="{EF85EDD3-2209-4195-83B0-07CB53DF6D87}" type="presOf" srcId="{B90B342C-936B-435F-912D-F82B3076D593}" destId="{508DFF8C-55A3-44FC-913D-6A3FB6DFFEB3}" srcOrd="0" destOrd="0" presId="urn:microsoft.com/office/officeart/2005/8/layout/radial1"/>
    <dgm:cxn modelId="{E302B085-8178-431E-8BED-A5E0CBEEC3E9}" srcId="{B90B342C-936B-435F-912D-F82B3076D593}" destId="{C234CC7B-5A21-4B56-9E38-4C72A957A38B}" srcOrd="0" destOrd="0" parTransId="{D7373A2D-4932-4E4A-B016-AF29263803F8}" sibTransId="{A069E610-F590-47DD-AE52-3E37E4732FB5}"/>
    <dgm:cxn modelId="{67D556E5-9E86-4384-B7BA-1CA010CD5595}" type="presOf" srcId="{5B654615-8F21-419F-8DCF-2E954BB36108}" destId="{A36F1FB1-1B28-42B6-9CE2-4412BA90CDE4}" srcOrd="0" destOrd="0" presId="urn:microsoft.com/office/officeart/2005/8/layout/radial1"/>
    <dgm:cxn modelId="{A4DDAA47-C06A-4E42-8D3E-1F776819F041}" type="presParOf" srcId="{508DFF8C-55A3-44FC-913D-6A3FB6DFFEB3}" destId="{F22195D9-0900-4A1C-B36F-2D4D69D1C8D5}" srcOrd="0" destOrd="0" presId="urn:microsoft.com/office/officeart/2005/8/layout/radial1"/>
    <dgm:cxn modelId="{58D6BD41-AC96-4426-AB87-F895DE3EADE5}" type="presParOf" srcId="{508DFF8C-55A3-44FC-913D-6A3FB6DFFEB3}" destId="{9B231FEF-44D4-4C7E-9F56-5D7A7DB1E957}" srcOrd="1" destOrd="0" presId="urn:microsoft.com/office/officeart/2005/8/layout/radial1"/>
    <dgm:cxn modelId="{BD193218-7465-4009-8EEB-C8FD6E979AA0}" type="presParOf" srcId="{9B231FEF-44D4-4C7E-9F56-5D7A7DB1E957}" destId="{D0D6515A-18AB-4A00-BB2D-3ED67C4DFB89}" srcOrd="0" destOrd="0" presId="urn:microsoft.com/office/officeart/2005/8/layout/radial1"/>
    <dgm:cxn modelId="{1159E61D-1599-497C-86D2-EA766C726D15}" type="presParOf" srcId="{508DFF8C-55A3-44FC-913D-6A3FB6DFFEB3}" destId="{33C69912-5E70-4AD9-9985-62CAFD39D54D}" srcOrd="2" destOrd="0" presId="urn:microsoft.com/office/officeart/2005/8/layout/radial1"/>
    <dgm:cxn modelId="{EE6BEEAF-2B35-462D-B6B2-34352A5384C1}" type="presParOf" srcId="{508DFF8C-55A3-44FC-913D-6A3FB6DFFEB3}" destId="{A36F1FB1-1B28-42B6-9CE2-4412BA90CDE4}" srcOrd="3" destOrd="0" presId="urn:microsoft.com/office/officeart/2005/8/layout/radial1"/>
    <dgm:cxn modelId="{B52DDFA8-7E6F-46E9-BEE2-E54D6353F840}" type="presParOf" srcId="{A36F1FB1-1B28-42B6-9CE2-4412BA90CDE4}" destId="{36976AF3-998F-454F-862F-EFDF28823ADF}" srcOrd="0" destOrd="0" presId="urn:microsoft.com/office/officeart/2005/8/layout/radial1"/>
    <dgm:cxn modelId="{054F0F2B-9BAE-40C9-9AB8-11971E050BE6}" type="presParOf" srcId="{508DFF8C-55A3-44FC-913D-6A3FB6DFFEB3}" destId="{9BB17667-5A68-4454-B279-10050D81C783}" srcOrd="4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2195D9-0900-4A1C-B36F-2D4D69D1C8D5}">
      <dsp:nvSpPr>
        <dsp:cNvPr id="0" name=""/>
        <dsp:cNvSpPr/>
      </dsp:nvSpPr>
      <dsp:spPr>
        <a:xfrm>
          <a:off x="320936" y="2195582"/>
          <a:ext cx="1745171" cy="1745171"/>
        </a:xfrm>
        <a:prstGeom prst="ellipse">
          <a:avLst/>
        </a:prstGeom>
        <a:solidFill>
          <a:srgbClr val="1E07CB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6000" b="0" kern="1200" cap="none" spc="0" dirty="0" smtClean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পুষ্টি</a:t>
          </a:r>
          <a:endParaRPr lang="en-US" sz="6000" b="0" kern="1200" cap="none" spc="0" dirty="0">
            <a:ln w="0">
              <a:solidFill>
                <a:schemeClr val="bg1"/>
              </a:solidFill>
            </a:ln>
            <a:solidFill>
              <a:schemeClr val="bg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76510" y="2451156"/>
        <a:ext cx="1234023" cy="1234023"/>
      </dsp:txXfrm>
    </dsp:sp>
    <dsp:sp modelId="{9B231FEF-44D4-4C7E-9F56-5D7A7DB1E957}">
      <dsp:nvSpPr>
        <dsp:cNvPr id="0" name=""/>
        <dsp:cNvSpPr/>
      </dsp:nvSpPr>
      <dsp:spPr>
        <a:xfrm rot="20252801">
          <a:off x="1922524" y="2328194"/>
          <a:ext cx="2042867" cy="33181"/>
        </a:xfrm>
        <a:custGeom>
          <a:avLst/>
          <a:gdLst/>
          <a:ahLst/>
          <a:cxnLst/>
          <a:rect l="0" t="0" r="0" b="0"/>
          <a:pathLst>
            <a:path>
              <a:moveTo>
                <a:pt x="0" y="16590"/>
              </a:moveTo>
              <a:lnTo>
                <a:pt x="2042867" y="1659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2892886" y="2293713"/>
        <a:ext cx="102143" cy="102143"/>
      </dsp:txXfrm>
    </dsp:sp>
    <dsp:sp modelId="{33C69912-5E70-4AD9-9985-62CAFD39D54D}">
      <dsp:nvSpPr>
        <dsp:cNvPr id="0" name=""/>
        <dsp:cNvSpPr/>
      </dsp:nvSpPr>
      <dsp:spPr>
        <a:xfrm>
          <a:off x="3821808" y="748815"/>
          <a:ext cx="1745171" cy="1745171"/>
        </a:xfrm>
        <a:prstGeom prst="ellipse">
          <a:avLst/>
        </a:prstGeom>
        <a:solidFill>
          <a:srgbClr val="00B05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800" b="1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শর্করা</a:t>
          </a:r>
          <a:endParaRPr lang="en-US" sz="4800" b="1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077382" y="1004389"/>
        <a:ext cx="1234023" cy="1234023"/>
      </dsp:txXfrm>
    </dsp:sp>
    <dsp:sp modelId="{A36F1FB1-1B28-42B6-9CE2-4412BA90CDE4}">
      <dsp:nvSpPr>
        <dsp:cNvPr id="0" name=""/>
        <dsp:cNvSpPr/>
      </dsp:nvSpPr>
      <dsp:spPr>
        <a:xfrm rot="1297572">
          <a:off x="1935539" y="3735191"/>
          <a:ext cx="1964574" cy="33181"/>
        </a:xfrm>
        <a:custGeom>
          <a:avLst/>
          <a:gdLst/>
          <a:ahLst/>
          <a:cxnLst/>
          <a:rect l="0" t="0" r="0" b="0"/>
          <a:pathLst>
            <a:path>
              <a:moveTo>
                <a:pt x="0" y="16590"/>
              </a:moveTo>
              <a:lnTo>
                <a:pt x="1964574" y="1659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2868713" y="3702667"/>
        <a:ext cx="98228" cy="98228"/>
      </dsp:txXfrm>
    </dsp:sp>
    <dsp:sp modelId="{9BB17667-5A68-4454-B279-10050D81C783}">
      <dsp:nvSpPr>
        <dsp:cNvPr id="0" name=""/>
        <dsp:cNvSpPr/>
      </dsp:nvSpPr>
      <dsp:spPr>
        <a:xfrm>
          <a:off x="3769546" y="3562808"/>
          <a:ext cx="1745171" cy="1745171"/>
        </a:xfrm>
        <a:prstGeom prst="ellipse">
          <a:avLst/>
        </a:prstGeom>
        <a:solidFill>
          <a:srgbClr val="7030A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400" b="1" kern="1200" cap="none" spc="0" dirty="0" smtClean="0">
              <a:ln w="0"/>
              <a:solidFill>
                <a:srgbClr val="00B0F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আমিষ</a:t>
          </a:r>
          <a:endParaRPr lang="en-US" sz="4400" b="1" kern="1200" cap="none" spc="0" dirty="0">
            <a:ln w="0"/>
            <a:solidFill>
              <a:srgbClr val="00B0F0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025120" y="3818382"/>
        <a:ext cx="1234023" cy="12340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A39873-4E22-4B2E-8A4C-6ABD96A254A9}" type="datetimeFigureOut">
              <a:rPr lang="en-US" smtClean="0"/>
              <a:t>11/22/2020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EF9793-BAB3-4043-846C-4943BB1F7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9453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0F35F-9811-4839-9E3A-34898812838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8614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EF9793-BAB3-4043-846C-4943BB1F79B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9885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EF9793-BAB3-4043-846C-4943BB1F79B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0314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EF9793-BAB3-4043-846C-4943BB1F79B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3418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EF9793-BAB3-4043-846C-4943BB1F79B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1524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68679-30AE-4842-A055-81F83E6C1C37}" type="datetimeFigureOut">
              <a:rPr lang="en-US" smtClean="0"/>
              <a:t>11/22/2020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1F46E-71DB-4634-BC3A-81FF338A18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238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68679-30AE-4842-A055-81F83E6C1C37}" type="datetimeFigureOut">
              <a:rPr lang="en-US" smtClean="0"/>
              <a:t>11/22/2020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1F46E-71DB-4634-BC3A-81FF338A18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262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68679-30AE-4842-A055-81F83E6C1C37}" type="datetimeFigureOut">
              <a:rPr lang="en-US" smtClean="0"/>
              <a:t>11/22/2020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1F46E-71DB-4634-BC3A-81FF338A18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956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68679-30AE-4842-A055-81F83E6C1C37}" type="datetimeFigureOut">
              <a:rPr lang="en-US" smtClean="0"/>
              <a:t>11/22/2020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1F46E-71DB-4634-BC3A-81FF338A18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372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68679-30AE-4842-A055-81F83E6C1C37}" type="datetimeFigureOut">
              <a:rPr lang="en-US" smtClean="0"/>
              <a:t>11/22/2020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1F46E-71DB-4634-BC3A-81FF338A18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911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68679-30AE-4842-A055-81F83E6C1C37}" type="datetimeFigureOut">
              <a:rPr lang="en-US" smtClean="0"/>
              <a:t>11/22/2020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1F46E-71DB-4634-BC3A-81FF338A18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359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68679-30AE-4842-A055-81F83E6C1C37}" type="datetimeFigureOut">
              <a:rPr lang="en-US" smtClean="0"/>
              <a:t>11/22/2020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1F46E-71DB-4634-BC3A-81FF338A18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08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68679-30AE-4842-A055-81F83E6C1C37}" type="datetimeFigureOut">
              <a:rPr lang="en-US" smtClean="0"/>
              <a:t>11/22/2020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1F46E-71DB-4634-BC3A-81FF338A18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38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68679-30AE-4842-A055-81F83E6C1C37}" type="datetimeFigureOut">
              <a:rPr lang="en-US" smtClean="0"/>
              <a:t>11/22/2020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1F46E-71DB-4634-BC3A-81FF338A18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951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68679-30AE-4842-A055-81F83E6C1C37}" type="datetimeFigureOut">
              <a:rPr lang="en-US" smtClean="0"/>
              <a:t>11/22/2020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1F46E-71DB-4634-BC3A-81FF338A18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395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68679-30AE-4842-A055-81F83E6C1C37}" type="datetimeFigureOut">
              <a:rPr lang="en-US" smtClean="0"/>
              <a:t>11/22/2020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1F46E-71DB-4634-BC3A-81FF338A18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792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CC"/>
            </a:gs>
            <a:gs pos="100000">
              <a:srgbClr val="FFFF0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068679-30AE-4842-A055-81F83E6C1C37}" type="datetimeFigureOut">
              <a:rPr lang="en-US" smtClean="0"/>
              <a:t>11/22/2020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51F46E-71DB-4634-BC3A-81FF338A18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774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3" Type="http://schemas.openxmlformats.org/officeDocument/2006/relationships/image" Target="../media/image10.jpg"/><Relationship Id="rId7" Type="http://schemas.openxmlformats.org/officeDocument/2006/relationships/image" Target="../media/image26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jpg"/><Relationship Id="rId9" Type="http://schemas.openxmlformats.org/officeDocument/2006/relationships/image" Target="../media/image28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g"/><Relationship Id="rId3" Type="http://schemas.openxmlformats.org/officeDocument/2006/relationships/image" Target="../media/image8.jpg"/><Relationship Id="rId7" Type="http://schemas.openxmlformats.org/officeDocument/2006/relationships/image" Target="../media/image23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g"/><Relationship Id="rId5" Type="http://schemas.openxmlformats.org/officeDocument/2006/relationships/image" Target="../media/image30.jpeg"/><Relationship Id="rId10" Type="http://schemas.openxmlformats.org/officeDocument/2006/relationships/image" Target="../media/image33.jpg"/><Relationship Id="rId4" Type="http://schemas.openxmlformats.org/officeDocument/2006/relationships/image" Target="../media/image17.jpg"/><Relationship Id="rId9" Type="http://schemas.openxmlformats.org/officeDocument/2006/relationships/image" Target="../media/image1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tm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9.jpeg"/><Relationship Id="rId7" Type="http://schemas.openxmlformats.org/officeDocument/2006/relationships/image" Target="../media/image13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11" Type="http://schemas.openxmlformats.org/officeDocument/2006/relationships/image" Target="../media/image17.jpg"/><Relationship Id="rId5" Type="http://schemas.openxmlformats.org/officeDocument/2006/relationships/image" Target="../media/image11.jpeg"/><Relationship Id="rId10" Type="http://schemas.openxmlformats.org/officeDocument/2006/relationships/image" Target="../media/image16.jpg"/><Relationship Id="rId4" Type="http://schemas.openxmlformats.org/officeDocument/2006/relationships/image" Target="../media/image10.jpg"/><Relationship Id="rId9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7" Type="http://schemas.openxmlformats.org/officeDocument/2006/relationships/image" Target="../media/image22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16" y="27100"/>
            <a:ext cx="11962725" cy="6841389"/>
          </a:xfrm>
          <a:prstGeom prst="rect">
            <a:avLst/>
          </a:prstGeom>
        </p:spPr>
      </p:pic>
      <p:sp>
        <p:nvSpPr>
          <p:cNvPr id="3" name="Frame 2"/>
          <p:cNvSpPr/>
          <p:nvPr/>
        </p:nvSpPr>
        <p:spPr>
          <a:xfrm>
            <a:off x="0" y="-10489"/>
            <a:ext cx="12192000" cy="6858000"/>
          </a:xfrm>
          <a:prstGeom prst="frame">
            <a:avLst>
              <a:gd name="adj1" fmla="val 2224"/>
            </a:avLst>
          </a:prstGeom>
          <a:gradFill>
            <a:gsLst>
              <a:gs pos="45000">
                <a:srgbClr val="000000">
                  <a:alpha val="39000"/>
                </a:srgbClr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23650" y="414224"/>
            <a:ext cx="7329950" cy="1257695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r>
              <a:rPr lang="bn-IN" sz="8000" b="1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সবাইকে লাল গোলাপ   </a:t>
            </a:r>
            <a:r>
              <a:rPr lang="bn-BD" sz="8000" b="1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8000" b="1" dirty="0">
              <a:ln>
                <a:solidFill>
                  <a:srgbClr val="FFFF00"/>
                </a:solidFill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11168" y="4410909"/>
            <a:ext cx="4742433" cy="2138082"/>
          </a:xfrm>
          <a:prstGeom prst="rect">
            <a:avLst/>
          </a:prstGeom>
          <a:noFill/>
        </p:spPr>
        <p:txBody>
          <a:bodyPr wrap="square" rtlCol="0">
            <a:prstTxWarp prst="textCurve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9600" b="1" spc="50" dirty="0">
                <a:ln w="1143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শুভেচ্ছা </a:t>
            </a:r>
            <a:endParaRPr lang="en-US" sz="9600" b="1" spc="50" dirty="0">
              <a:ln w="11430">
                <a:solidFill>
                  <a:srgbClr val="FFFF00"/>
                </a:solidFill>
              </a:ln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7700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33" y="299218"/>
            <a:ext cx="3152632" cy="185737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4367" y="316671"/>
            <a:ext cx="2934267" cy="184785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9856" y="316671"/>
            <a:ext cx="2815915" cy="184785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66" y="3112580"/>
            <a:ext cx="3366980" cy="219955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4124" y="307146"/>
            <a:ext cx="2671453" cy="18669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1048116" y="2312564"/>
            <a:ext cx="1847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99297" y="2450554"/>
            <a:ext cx="1847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91662" y="2189741"/>
            <a:ext cx="1364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ভাত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102164" y="5455746"/>
            <a:ext cx="1266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কাঁঠাল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22404" y="5395344"/>
            <a:ext cx="8315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47773" y="5455746"/>
            <a:ext cx="8315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কলা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93758" y="5455745"/>
            <a:ext cx="21901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শাক-সবজি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063865" y="2229406"/>
            <a:ext cx="8315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জাম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209764" y="2208543"/>
            <a:ext cx="907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রুটি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432002" y="2193039"/>
            <a:ext cx="8315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আলু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32175" y="6036003"/>
            <a:ext cx="57700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খাদ্যগুলো উদ্ভিদ থেকে পাই </a:t>
            </a:r>
            <a:endParaRPr lang="en-US" sz="44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996" y="3078242"/>
            <a:ext cx="3036605" cy="227308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4051" y="3136074"/>
            <a:ext cx="2857500" cy="221524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2255" y="3151350"/>
            <a:ext cx="2480887" cy="216078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68134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idx="1"/>
          </p:nvPr>
        </p:nvSpPr>
        <p:spPr>
          <a:xfrm>
            <a:off x="862148" y="1032598"/>
            <a:ext cx="10559143" cy="6021796"/>
          </a:xfrm>
          <a:noFill/>
          <a:ln w="38100">
            <a:noFill/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54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54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54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54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54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</a:t>
            </a:r>
            <a:r>
              <a:rPr lang="en-US" sz="54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54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পেয়ে</a:t>
            </a:r>
            <a:r>
              <a:rPr lang="en-US" sz="54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54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54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54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54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r>
              <a:rPr lang="en-US" sz="54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54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54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5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</a:t>
            </a:r>
            <a:r>
              <a:rPr lang="bn-BD" sz="54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শক্তি </a:t>
            </a:r>
            <a:r>
              <a:rPr lang="bn-BD" sz="54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যোগায়।</a:t>
            </a:r>
            <a:r>
              <a:rPr lang="en-GB" sz="54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পুষ্টি </a:t>
            </a:r>
            <a:r>
              <a:rPr lang="bn-BD" sz="54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হলো জীবদেহের বৃদ্ধি ও বেঁচে থাকার জন্য</a:t>
            </a:r>
            <a:r>
              <a:rPr lang="en-US" sz="5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</a:t>
            </a:r>
            <a:r>
              <a:rPr lang="bn-BD" sz="54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সকল </a:t>
            </a:r>
            <a:r>
              <a:rPr lang="bn-BD" sz="54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উপাদান। </a:t>
            </a:r>
            <a:r>
              <a:rPr lang="en-US" sz="54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5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খাদ</a:t>
            </a:r>
            <a:r>
              <a:rPr lang="bn-BD" sz="54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্যে আমিষ,শর্করা এবং চর্বি হচ্ছে প্রধান পুষ্টি উপাদান। এছাড়াও </a:t>
            </a:r>
            <a:r>
              <a:rPr lang="bn-BD" sz="54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রয়েছে </a:t>
            </a:r>
            <a:r>
              <a:rPr lang="bn-BD" sz="54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ভিটামিন ও খনিজ লবন। </a:t>
            </a:r>
            <a:r>
              <a:rPr lang="en-US" sz="54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1492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54"/>
          <p:cNvGrpSpPr/>
          <p:nvPr/>
        </p:nvGrpSpPr>
        <p:grpSpPr>
          <a:xfrm>
            <a:off x="124534" y="202912"/>
            <a:ext cx="11741742" cy="2682906"/>
            <a:chOff x="154691" y="-135369"/>
            <a:chExt cx="11445582" cy="2682906"/>
          </a:xfrm>
          <a:solidFill>
            <a:schemeClr val="accent4">
              <a:lumMod val="40000"/>
              <a:lumOff val="60000"/>
            </a:schemeClr>
          </a:solidFill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9479" y="-135369"/>
              <a:ext cx="2620794" cy="2636703"/>
            </a:xfrm>
            <a:prstGeom prst="rect">
              <a:avLst/>
            </a:prstGeom>
            <a:grpFill/>
            <a:ln w="38100">
              <a:solidFill>
                <a:schemeClr val="accent3">
                  <a:lumMod val="20000"/>
                  <a:lumOff val="80000"/>
                </a:schemeClr>
              </a:solidFill>
            </a:ln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691" y="-135369"/>
              <a:ext cx="2511946" cy="2682906"/>
            </a:xfrm>
            <a:prstGeom prst="rect">
              <a:avLst/>
            </a:prstGeom>
            <a:grpFill/>
            <a:ln w="38100">
              <a:solidFill>
                <a:schemeClr val="accent3">
                  <a:lumMod val="20000"/>
                  <a:lumOff val="80000"/>
                </a:schemeClr>
              </a:solidFill>
            </a:ln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0458" y="-135369"/>
              <a:ext cx="3051354" cy="2682500"/>
            </a:xfrm>
            <a:prstGeom prst="rect">
              <a:avLst/>
            </a:prstGeom>
            <a:grpFill/>
            <a:ln w="38100">
              <a:solidFill>
                <a:schemeClr val="accent3">
                  <a:lumMod val="20000"/>
                  <a:lumOff val="80000"/>
                </a:schemeClr>
              </a:solidFill>
            </a:ln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2058" y="-135369"/>
              <a:ext cx="2693601" cy="2647950"/>
            </a:xfrm>
            <a:prstGeom prst="rect">
              <a:avLst/>
            </a:prstGeom>
            <a:grpFill/>
            <a:ln w="38100">
              <a:solidFill>
                <a:schemeClr val="accent3">
                  <a:lumMod val="20000"/>
                  <a:lumOff val="80000"/>
                </a:schemeClr>
              </a:solidFill>
            </a:ln>
          </p:spPr>
        </p:pic>
      </p:grpSp>
      <p:grpSp>
        <p:nvGrpSpPr>
          <p:cNvPr id="25" name="Group 24"/>
          <p:cNvGrpSpPr/>
          <p:nvPr/>
        </p:nvGrpSpPr>
        <p:grpSpPr>
          <a:xfrm>
            <a:off x="244613" y="4063507"/>
            <a:ext cx="11621663" cy="1686844"/>
            <a:chOff x="306479" y="3985148"/>
            <a:chExt cx="11621663" cy="1625477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6479" y="3985148"/>
              <a:ext cx="2973597" cy="1625477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0076" y="4010425"/>
              <a:ext cx="2115504" cy="160020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04512" y="4010425"/>
              <a:ext cx="2053789" cy="1572759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35741" y="3996704"/>
              <a:ext cx="1866871" cy="1600200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39534" y="3996812"/>
              <a:ext cx="2688608" cy="1586372"/>
            </a:xfrm>
            <a:prstGeom prst="rect">
              <a:avLst/>
            </a:prstGeom>
          </p:spPr>
        </p:pic>
      </p:grpSp>
      <p:sp>
        <p:nvSpPr>
          <p:cNvPr id="15" name="Rectangle 14"/>
          <p:cNvSpPr/>
          <p:nvPr/>
        </p:nvSpPr>
        <p:spPr>
          <a:xfrm>
            <a:off x="4135790" y="5934670"/>
            <a:ext cx="51049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5400" b="1" dirty="0">
                <a:solidFill>
                  <a:srgbClr val="002060"/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শর্করা</a:t>
            </a:r>
            <a:r>
              <a:rPr lang="en-US" sz="5400" b="1" dirty="0">
                <a:latin typeface="Agency FB" panose="020B0503020202020204" pitchFamily="34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Agency FB" panose="020B0503020202020204" pitchFamily="34" charset="0"/>
                <a:cs typeface="NikoshBAN" panose="02000000000000000000" pitchFamily="2" charset="0"/>
              </a:rPr>
              <a:t>জাতীয়</a:t>
            </a:r>
            <a:r>
              <a:rPr lang="en-US" sz="5400" b="1" dirty="0">
                <a:latin typeface="Agency FB" panose="020B0503020202020204" pitchFamily="34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Agency FB" panose="020B0503020202020204" pitchFamily="34" charset="0"/>
                <a:cs typeface="NikoshBAN" panose="02000000000000000000" pitchFamily="2" charset="0"/>
              </a:rPr>
              <a:t>খাদ্য</a:t>
            </a:r>
            <a:endParaRPr lang="bn-BD" sz="5400" b="1" dirty="0">
              <a:latin typeface="Agency FB" panose="020B0503020202020204" pitchFamily="34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57200" y="3140175"/>
            <a:ext cx="114090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5400" b="1" dirty="0">
                <a:solidFill>
                  <a:srgbClr val="002060"/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আমিষ</a:t>
            </a:r>
            <a:r>
              <a:rPr lang="bn-BD" sz="5400" b="1" dirty="0">
                <a:latin typeface="Agency FB" panose="020B0503020202020204" pitchFamily="34" charset="0"/>
                <a:cs typeface="NikoshBAN" panose="02000000000000000000" pitchFamily="2" charset="0"/>
              </a:rPr>
              <a:t> জাতীয় খাদ্য </a:t>
            </a:r>
            <a:endParaRPr lang="en-US" sz="5400" b="1" dirty="0">
              <a:latin typeface="Agency FB" panose="020B0503020202020204" pitchFamily="34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5579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4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804107648"/>
              </p:ext>
            </p:extLst>
          </p:nvPr>
        </p:nvGraphicFramePr>
        <p:xfrm>
          <a:off x="985380" y="189187"/>
          <a:ext cx="9467158" cy="63390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771722" y="4379921"/>
            <a:ext cx="552266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6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মাছ,</a:t>
            </a:r>
            <a:r>
              <a:rPr lang="en-GB" sz="6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ডিম,</a:t>
            </a:r>
            <a:r>
              <a:rPr lang="en-GB" sz="6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মাং</a:t>
            </a:r>
            <a:r>
              <a:rPr lang="en-GB" sz="6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শ,</a:t>
            </a:r>
            <a:r>
              <a:rPr lang="bn-BD" sz="6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6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</a:t>
            </a:r>
            <a:r>
              <a:rPr lang="bn-BD" sz="6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 </a:t>
            </a:r>
            <a:endParaRPr lang="en-US" sz="6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1835" y="1369085"/>
            <a:ext cx="527259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ভাত</a:t>
            </a:r>
            <a:r>
              <a:rPr lang="en-GB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</a:t>
            </a:r>
            <a:r>
              <a:rPr lang="en-GB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লু</a:t>
            </a:r>
            <a:r>
              <a:rPr lang="en-GB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রুটি</a:t>
            </a:r>
            <a:r>
              <a:rPr lang="en-GB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চিনি 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3646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22195D9-0900-4A1C-B36F-2D4D69D1C8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F22195D9-0900-4A1C-B36F-2D4D69D1C8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F22195D9-0900-4A1C-B36F-2D4D69D1C8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B231FEF-44D4-4C7E-9F56-5D7A7DB1E9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graphicEl>
                                              <a:dgm id="{9B231FEF-44D4-4C7E-9F56-5D7A7DB1E9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graphicEl>
                                              <a:dgm id="{9B231FEF-44D4-4C7E-9F56-5D7A7DB1E9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3C69912-5E70-4AD9-9985-62CAFD39D5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graphicEl>
                                              <a:dgm id="{33C69912-5E70-4AD9-9985-62CAFD39D5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graphicEl>
                                              <a:dgm id="{33C69912-5E70-4AD9-9985-62CAFD39D5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36F1FB1-1B28-42B6-9CE2-4412BA90CD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graphicEl>
                                              <a:dgm id="{A36F1FB1-1B28-42B6-9CE2-4412BA90CD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graphicEl>
                                              <a:dgm id="{A36F1FB1-1B28-42B6-9CE2-4412BA90CD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BB17667-5A68-4454-B279-10050D81C7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graphicEl>
                                              <a:dgm id="{9BB17667-5A68-4454-B279-10050D81C7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graphicEl>
                                              <a:dgm id="{9BB17667-5A68-4454-B279-10050D81C7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171" y="1268730"/>
            <a:ext cx="3835526" cy="5062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698171" y="304897"/>
            <a:ext cx="8304213" cy="766762"/>
          </a:xfr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sz="4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</a:t>
            </a:r>
            <a:r>
              <a:rPr lang="en-US" sz="4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4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4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মিলিয়ে</a:t>
            </a:r>
            <a:r>
              <a:rPr lang="en-US" sz="4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পড়ি</a:t>
            </a:r>
            <a:endParaRPr lang="en-US" sz="4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0652" y="1322800"/>
            <a:ext cx="3811732" cy="49546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09223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129" y="595386"/>
            <a:ext cx="3268188" cy="823912"/>
          </a:xfrm>
        </p:spPr>
        <p:txBody>
          <a:bodyPr/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08121" y="291048"/>
            <a:ext cx="2948325" cy="823912"/>
          </a:xfrm>
        </p:spPr>
        <p:txBody>
          <a:bodyPr>
            <a:noAutofit/>
          </a:bodyPr>
          <a:lstStyle/>
          <a:p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দলঃ</a:t>
            </a:r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107125426"/>
              </p:ext>
            </p:extLst>
          </p:nvPr>
        </p:nvGraphicFramePr>
        <p:xfrm>
          <a:off x="0" y="1036753"/>
          <a:ext cx="5786652" cy="26481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33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933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1603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bn-BD" sz="4800" b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পুষ্টি</a:t>
                      </a:r>
                      <a:r>
                        <a:rPr lang="bn-BD" sz="4800" b="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উপাদান</a:t>
                      </a:r>
                      <a:endParaRPr lang="en-US" sz="4800" b="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bn-BD" sz="5400" b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কাজ</a:t>
                      </a:r>
                      <a:endParaRPr lang="en-US" sz="5400" b="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22268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bn-BD" sz="3600" b="1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BD" sz="4800" b="1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আমিষ</a:t>
                      </a:r>
                      <a:endParaRPr lang="en-US" sz="48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928270" y="398666"/>
            <a:ext cx="2456701" cy="82391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দলঃ</a:t>
            </a:r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964771718"/>
              </p:ext>
            </p:extLst>
          </p:nvPr>
        </p:nvGraphicFramePr>
        <p:xfrm>
          <a:off x="6557555" y="1007342"/>
          <a:ext cx="5489406" cy="25903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571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322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6450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bn-BD" sz="4800" b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পুষ্টি</a:t>
                      </a:r>
                      <a:r>
                        <a:rPr lang="bn-BD" sz="4800" b="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উপাদান</a:t>
                      </a:r>
                      <a:endParaRPr lang="en-US" sz="4800" b="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bn-BD" sz="4800" b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কাজ</a:t>
                      </a:r>
                      <a:endParaRPr lang="en-US" sz="4800" b="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10187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bn-BD" sz="5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শর্করা</a:t>
                      </a:r>
                      <a:r>
                        <a:rPr lang="bn-BD" sz="5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5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8067753"/>
              </p:ext>
            </p:extLst>
          </p:nvPr>
        </p:nvGraphicFramePr>
        <p:xfrm>
          <a:off x="235130" y="3968496"/>
          <a:ext cx="5525931" cy="27720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94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865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85510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bn-BD" sz="40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নির্দিষ্ট</a:t>
                      </a:r>
                      <a:r>
                        <a:rPr lang="bn-BD" sz="40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খাদ্যের নাম </a:t>
                      </a:r>
                      <a:endParaRPr lang="en-US" sz="40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8656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bn-BD" sz="48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শর্করা</a:t>
                      </a:r>
                      <a:endParaRPr lang="en-US" sz="48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7221222"/>
              </p:ext>
            </p:extLst>
          </p:nvPr>
        </p:nvGraphicFramePr>
        <p:xfrm>
          <a:off x="6528815" y="3968496"/>
          <a:ext cx="5485582" cy="2819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27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27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87158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40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নির্দিষ্ট</a:t>
                      </a:r>
                      <a:r>
                        <a:rPr lang="bn-BD" sz="40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খাদ্যের নাম </a:t>
                      </a:r>
                      <a:endParaRPr lang="en-US" sz="4000" dirty="0" smtClean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8491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54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আমিষ</a:t>
                      </a:r>
                      <a:endParaRPr lang="en-US" sz="5400" dirty="0" smtClean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endParaRPr lang="en-US" sz="3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5143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023938"/>
            <a:ext cx="12192000" cy="4060825"/>
          </a:xfr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>
            <a:normAutofit fontScale="62500" lnSpcReduction="20000"/>
          </a:bodyPr>
          <a:lstStyle/>
          <a:p>
            <a:pPr marL="1828800" lvl="4" indent="0" fontAlgn="t">
              <a:lnSpc>
                <a:spcPct val="170000"/>
              </a:lnSpc>
              <a:buNone/>
            </a:pPr>
            <a:r>
              <a:rPr lang="en-US" sz="5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				</a:t>
            </a:r>
            <a:endParaRPr lang="en-US" sz="5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fontAlgn="t">
              <a:buNone/>
            </a:pPr>
            <a:endParaRPr lang="bn-BD" sz="7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fontAlgn="t">
              <a:buNone/>
            </a:pPr>
            <a:r>
              <a:rPr lang="en-GB" sz="5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bn-BD" sz="5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আমিষঃ</a:t>
            </a:r>
            <a:r>
              <a:rPr lang="bn-BD" sz="5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GB" sz="5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</a:t>
            </a:r>
            <a:r>
              <a:rPr lang="bn-BD" sz="5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দেহের </a:t>
            </a:r>
            <a:r>
              <a:rPr lang="bn-BD" sz="5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মাংসপেশির ক্ষয়পূরণ ও রক্ত তৈরী </a:t>
            </a:r>
            <a:r>
              <a:rPr lang="bn-BD" sz="5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GB" sz="5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রক্ষাণাবেক্ষণ </a:t>
            </a:r>
            <a:r>
              <a:rPr lang="en-GB" sz="5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							</a:t>
            </a:r>
            <a:r>
              <a:rPr lang="bn-BD" sz="5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bn-BD" sz="5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0" indent="0" fontAlgn="t">
              <a:buNone/>
            </a:pP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</a:t>
            </a:r>
          </a:p>
          <a:p>
            <a:pPr marL="0" indent="0" fontAlgn="t">
              <a:buNone/>
            </a:pPr>
            <a:r>
              <a:rPr lang="en-GB" sz="5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bn-BD" sz="5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শর্ক</a:t>
            </a:r>
            <a:r>
              <a:rPr lang="en-US" sz="5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</a:t>
            </a:r>
            <a:r>
              <a:rPr lang="bn-BD" sz="5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   </a:t>
            </a:r>
            <a:r>
              <a:rPr lang="en-GB" sz="5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</a:t>
            </a:r>
            <a:r>
              <a:rPr lang="bn-BD" sz="5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কাজ করার প্রয়োজনীয় শক্তি পাওয়া যায়। </a:t>
            </a:r>
            <a:endParaRPr lang="bn-BD" sz="5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fontAlgn="t">
              <a:buNone/>
            </a:pP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5277704"/>
            <a:ext cx="12192000" cy="14465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আমিষঃ</a:t>
            </a:r>
            <a:r>
              <a:rPr lang="en-GB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</a:t>
            </a:r>
            <a:r>
              <a:rPr lang="bn-BD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দুধ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GB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মাংস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GB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ডিম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GB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সিম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GB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মাছ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endParaRPr lang="bn-BD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শর্ক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ভাত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আলু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রটি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চিনি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ভূট্টা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6126"/>
            <a:ext cx="12192000" cy="830997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</a:t>
            </a:r>
            <a:r>
              <a:rPr lang="bn-BD" sz="4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উওর গুলো </a:t>
            </a:r>
            <a:r>
              <a:rPr lang="bn-BD" sz="4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r>
              <a:rPr lang="en-US" sz="48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লাই</a:t>
            </a:r>
            <a:r>
              <a:rPr lang="en-US" sz="4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378823" y="1280160"/>
            <a:ext cx="1907177" cy="1214846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পুষ্টি</a:t>
            </a:r>
            <a:r>
              <a:rPr lang="en-GB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endParaRPr lang="en-GB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6840583" y="1280160"/>
            <a:ext cx="1907177" cy="1214846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GB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558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522483" y="222069"/>
            <a:ext cx="6274676" cy="1592317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04952" y="2002220"/>
            <a:ext cx="11729545" cy="4319752"/>
          </a:xfrm>
          <a:prstGeom prst="roundRect">
            <a:avLst>
              <a:gd name="adj" fmla="val 49149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আমি সবাইকে পাঠ্যাংশটি পড়তে দিব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631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4624" y="237920"/>
            <a:ext cx="3824714" cy="912513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270234"/>
            <a:ext cx="12192000" cy="230832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48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IN" sz="48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48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পুষ্টি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endParaRPr lang="bn-IN" sz="4800" dirty="0" smtClean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GB" sz="48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IN" sz="48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48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পুষ্টি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উপাদানের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4800" dirty="0" smtClean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GB" sz="48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IN" sz="48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IN" sz="48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কোন কোন উপাদান থেকে আমরা </a:t>
            </a:r>
            <a:r>
              <a:rPr lang="en-GB" sz="48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bn-IN" sz="48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র্করা </a:t>
            </a:r>
            <a:r>
              <a:rPr lang="bn-IN" sz="48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পাই? </a:t>
            </a:r>
            <a:endParaRPr lang="bn-BD" sz="4800" dirty="0" smtClean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1154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Single Corner Rectangle 2"/>
          <p:cNvSpPr/>
          <p:nvPr/>
        </p:nvSpPr>
        <p:spPr>
          <a:xfrm>
            <a:off x="0" y="0"/>
            <a:ext cx="12191999" cy="1541418"/>
          </a:xfrm>
          <a:prstGeom prst="round1Rect">
            <a:avLst>
              <a:gd name="adj" fmla="val 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5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GB" sz="115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115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GB" sz="115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8801" y="2560320"/>
            <a:ext cx="884355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আমিষ</a:t>
            </a:r>
            <a:r>
              <a:rPr lang="en-GB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GB" sz="7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শর্করা</a:t>
            </a:r>
            <a:r>
              <a:rPr lang="en-GB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GB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GB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৫টি  </a:t>
            </a:r>
            <a:r>
              <a:rPr lang="en-GB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GB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GB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উপাদানের</a:t>
            </a:r>
            <a:r>
              <a:rPr lang="en-GB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GB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GB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GB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6703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78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" descr="C:\Users\ATAUR RAHMAN\Desktop\New folder\log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7661" y="278010"/>
            <a:ext cx="970011" cy="323953"/>
          </a:xfrm>
          <a:prstGeom prst="rect">
            <a:avLst/>
          </a:prstGeom>
          <a:noFill/>
        </p:spPr>
      </p:pic>
      <p:sp>
        <p:nvSpPr>
          <p:cNvPr id="9" name="L-Shape 8"/>
          <p:cNvSpPr/>
          <p:nvPr/>
        </p:nvSpPr>
        <p:spPr>
          <a:xfrm>
            <a:off x="24429" y="6251957"/>
            <a:ext cx="1143000" cy="609600"/>
          </a:xfrm>
          <a:prstGeom prst="corner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-Shape 9"/>
          <p:cNvSpPr/>
          <p:nvPr/>
        </p:nvSpPr>
        <p:spPr>
          <a:xfrm rot="16200000">
            <a:off x="11346096" y="6019800"/>
            <a:ext cx="609600" cy="1066800"/>
          </a:xfrm>
          <a:prstGeom prst="corner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38"/>
          <p:cNvGrpSpPr/>
          <p:nvPr/>
        </p:nvGrpSpPr>
        <p:grpSpPr>
          <a:xfrm>
            <a:off x="1501097" y="2018177"/>
            <a:ext cx="9067800" cy="512064"/>
            <a:chOff x="76200" y="1039368"/>
            <a:chExt cx="9067800" cy="512064"/>
          </a:xfrm>
        </p:grpSpPr>
        <p:sp>
          <p:nvSpPr>
            <p:cNvPr id="13" name="Chevron 12"/>
            <p:cNvSpPr/>
            <p:nvPr/>
          </p:nvSpPr>
          <p:spPr>
            <a:xfrm>
              <a:off x="76200" y="1066800"/>
              <a:ext cx="533400" cy="484632"/>
            </a:xfrm>
            <a:prstGeom prst="chevron">
              <a:avLst/>
            </a:prstGeom>
            <a:blipFill>
              <a:blip r:embed="rId5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Chevron 13"/>
            <p:cNvSpPr/>
            <p:nvPr/>
          </p:nvSpPr>
          <p:spPr>
            <a:xfrm>
              <a:off x="685800" y="1066800"/>
              <a:ext cx="533400" cy="484632"/>
            </a:xfrm>
            <a:prstGeom prst="chevron">
              <a:avLst/>
            </a:prstGeom>
            <a:blipFill>
              <a:blip r:embed="rId6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Chevron 14"/>
            <p:cNvSpPr/>
            <p:nvPr/>
          </p:nvSpPr>
          <p:spPr>
            <a:xfrm>
              <a:off x="1219200" y="1066800"/>
              <a:ext cx="533400" cy="484632"/>
            </a:xfrm>
            <a:prstGeom prst="chevron">
              <a:avLst/>
            </a:prstGeom>
            <a:blipFill>
              <a:blip r:embed="rId5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Chevron 15"/>
            <p:cNvSpPr/>
            <p:nvPr/>
          </p:nvSpPr>
          <p:spPr>
            <a:xfrm>
              <a:off x="1752600" y="1066800"/>
              <a:ext cx="533400" cy="484632"/>
            </a:xfrm>
            <a:prstGeom prst="chevron">
              <a:avLst/>
            </a:prstGeom>
            <a:blipFill>
              <a:blip r:embed="rId6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Chevron 16"/>
            <p:cNvSpPr/>
            <p:nvPr/>
          </p:nvSpPr>
          <p:spPr>
            <a:xfrm>
              <a:off x="2362200" y="1066800"/>
              <a:ext cx="533400" cy="484632"/>
            </a:xfrm>
            <a:prstGeom prst="chevron">
              <a:avLst/>
            </a:prstGeom>
            <a:blipFill>
              <a:blip r:embed="rId5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Chevron 17"/>
            <p:cNvSpPr/>
            <p:nvPr/>
          </p:nvSpPr>
          <p:spPr>
            <a:xfrm>
              <a:off x="2895600" y="1066800"/>
              <a:ext cx="533400" cy="484632"/>
            </a:xfrm>
            <a:prstGeom prst="chevron">
              <a:avLst/>
            </a:prstGeom>
            <a:blipFill>
              <a:blip r:embed="rId6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Chevron 18"/>
            <p:cNvSpPr/>
            <p:nvPr/>
          </p:nvSpPr>
          <p:spPr>
            <a:xfrm>
              <a:off x="3505200" y="1066800"/>
              <a:ext cx="533400" cy="484632"/>
            </a:xfrm>
            <a:prstGeom prst="chevron">
              <a:avLst/>
            </a:prstGeom>
            <a:blipFill>
              <a:blip r:embed="rId5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Chevron 19"/>
            <p:cNvSpPr/>
            <p:nvPr/>
          </p:nvSpPr>
          <p:spPr>
            <a:xfrm>
              <a:off x="4114800" y="1066800"/>
              <a:ext cx="533400" cy="484632"/>
            </a:xfrm>
            <a:prstGeom prst="chevron">
              <a:avLst/>
            </a:prstGeom>
            <a:blipFill>
              <a:blip r:embed="rId6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Chevron 20"/>
            <p:cNvSpPr/>
            <p:nvPr/>
          </p:nvSpPr>
          <p:spPr>
            <a:xfrm>
              <a:off x="4724400" y="1039368"/>
              <a:ext cx="533400" cy="484632"/>
            </a:xfrm>
            <a:prstGeom prst="chevron">
              <a:avLst/>
            </a:prstGeom>
            <a:blipFill>
              <a:blip r:embed="rId5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" name="Chevron 21"/>
            <p:cNvSpPr/>
            <p:nvPr/>
          </p:nvSpPr>
          <p:spPr>
            <a:xfrm>
              <a:off x="5257800" y="1039368"/>
              <a:ext cx="533400" cy="484632"/>
            </a:xfrm>
            <a:prstGeom prst="chevron">
              <a:avLst/>
            </a:prstGeom>
            <a:blipFill>
              <a:blip r:embed="rId6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3" name="Chevron 22"/>
            <p:cNvSpPr/>
            <p:nvPr/>
          </p:nvSpPr>
          <p:spPr>
            <a:xfrm>
              <a:off x="5791200" y="1066800"/>
              <a:ext cx="533400" cy="484632"/>
            </a:xfrm>
            <a:prstGeom prst="chevron">
              <a:avLst/>
            </a:prstGeom>
            <a:blipFill>
              <a:blip r:embed="rId5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4" name="Chevron 23"/>
            <p:cNvSpPr/>
            <p:nvPr/>
          </p:nvSpPr>
          <p:spPr>
            <a:xfrm>
              <a:off x="6324600" y="1066800"/>
              <a:ext cx="533400" cy="484632"/>
            </a:xfrm>
            <a:prstGeom prst="chevron">
              <a:avLst/>
            </a:prstGeom>
            <a:blipFill>
              <a:blip r:embed="rId6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5" name="Chevron 24"/>
            <p:cNvSpPr/>
            <p:nvPr/>
          </p:nvSpPr>
          <p:spPr>
            <a:xfrm>
              <a:off x="6934200" y="1066800"/>
              <a:ext cx="533400" cy="484632"/>
            </a:xfrm>
            <a:prstGeom prst="chevron">
              <a:avLst/>
            </a:prstGeom>
            <a:blipFill>
              <a:blip r:embed="rId5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6" name="Chevron 25"/>
            <p:cNvSpPr/>
            <p:nvPr/>
          </p:nvSpPr>
          <p:spPr>
            <a:xfrm>
              <a:off x="7467600" y="1066800"/>
              <a:ext cx="533400" cy="484632"/>
            </a:xfrm>
            <a:prstGeom prst="chevron">
              <a:avLst/>
            </a:prstGeom>
            <a:blipFill>
              <a:blip r:embed="rId6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7" name="Chevron 26"/>
            <p:cNvSpPr/>
            <p:nvPr/>
          </p:nvSpPr>
          <p:spPr>
            <a:xfrm>
              <a:off x="8077200" y="1066800"/>
              <a:ext cx="533400" cy="484632"/>
            </a:xfrm>
            <a:prstGeom prst="chevron">
              <a:avLst/>
            </a:prstGeom>
            <a:blipFill>
              <a:blip r:embed="rId5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8" name="Chevron 27"/>
            <p:cNvSpPr/>
            <p:nvPr/>
          </p:nvSpPr>
          <p:spPr>
            <a:xfrm>
              <a:off x="8610600" y="1066800"/>
              <a:ext cx="533400" cy="484632"/>
            </a:xfrm>
            <a:prstGeom prst="chevron">
              <a:avLst/>
            </a:prstGeom>
            <a:blipFill>
              <a:blip r:embed="rId6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33" name="Flowchart: Decision 32"/>
          <p:cNvSpPr/>
          <p:nvPr/>
        </p:nvSpPr>
        <p:spPr>
          <a:xfrm>
            <a:off x="0" y="1393247"/>
            <a:ext cx="457200" cy="4876800"/>
          </a:xfrm>
          <a:prstGeom prst="flowChartDecision">
            <a:avLst/>
          </a:prstGeom>
          <a:gradFill flip="none" rotWithShape="1">
            <a:gsLst>
              <a:gs pos="40000">
                <a:srgbClr val="A603AB">
                  <a:alpha val="28000"/>
                </a:srgbClr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path path="shape">
              <a:fillToRect l="50000" t="50000" r="50000" b="50000"/>
            </a:path>
            <a:tileRect/>
          </a:gradFill>
          <a:scene3d>
            <a:camera prst="isometricOffAxis2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lowchart: Decision 33"/>
          <p:cNvSpPr/>
          <p:nvPr/>
        </p:nvSpPr>
        <p:spPr>
          <a:xfrm>
            <a:off x="11620500" y="1524000"/>
            <a:ext cx="533400" cy="4876800"/>
          </a:xfrm>
          <a:prstGeom prst="flowChartDecision">
            <a:avLst/>
          </a:prstGeom>
          <a:gradFill flip="none" rotWithShape="1">
            <a:gsLst>
              <a:gs pos="40000">
                <a:srgbClr val="A603AB">
                  <a:alpha val="28000"/>
                </a:srgbClr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path path="shape">
              <a:fillToRect l="50000" t="50000" r="50000" b="50000"/>
            </a:path>
            <a:tileRect/>
          </a:gradFill>
          <a:scene3d>
            <a:camera prst="isometricOffAxis2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Down Arrow Callout 39"/>
          <p:cNvSpPr/>
          <p:nvPr/>
        </p:nvSpPr>
        <p:spPr>
          <a:xfrm>
            <a:off x="3842658" y="379894"/>
            <a:ext cx="4495800" cy="1144106"/>
          </a:xfrm>
          <a:prstGeom prst="downArrowCallout">
            <a:avLst>
              <a:gd name="adj1" fmla="val 10484"/>
              <a:gd name="adj2" fmla="val 25000"/>
              <a:gd name="adj3" fmla="val 25000"/>
              <a:gd name="adj4" fmla="val 6290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4610100" y="255049"/>
            <a:ext cx="289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উপস্থাপনায় </a:t>
            </a:r>
            <a:endParaRPr lang="en-US" sz="4800" b="1" dirty="0">
              <a:solidFill>
                <a:srgbClr val="FF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Donut 42"/>
          <p:cNvSpPr/>
          <p:nvPr/>
        </p:nvSpPr>
        <p:spPr>
          <a:xfrm>
            <a:off x="3657600" y="304800"/>
            <a:ext cx="914400" cy="914400"/>
          </a:xfrm>
          <a:prstGeom prst="donut">
            <a:avLst/>
          </a:prstGeom>
          <a:gradFill flip="none" rotWithShape="1">
            <a:gsLst>
              <a:gs pos="51000">
                <a:srgbClr val="0000FF">
                  <a:alpha val="68000"/>
                </a:srgbClr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4" name="Donut 43"/>
          <p:cNvSpPr/>
          <p:nvPr/>
        </p:nvSpPr>
        <p:spPr>
          <a:xfrm>
            <a:off x="7620000" y="304800"/>
            <a:ext cx="914400" cy="914400"/>
          </a:xfrm>
          <a:prstGeom prst="donut">
            <a:avLst/>
          </a:prstGeom>
          <a:gradFill flip="none" rotWithShape="1">
            <a:gsLst>
              <a:gs pos="51000">
                <a:srgbClr val="0000FF">
                  <a:alpha val="68000"/>
                </a:srgbClr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981200" y="3841283"/>
            <a:ext cx="8153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সু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মন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কুমার</a:t>
            </a:r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সরকার</a:t>
            </a:r>
          </a:p>
          <a:p>
            <a:pPr algn="ctr"/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bn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শিক্ষক</a:t>
            </a:r>
          </a:p>
          <a:p>
            <a:pPr algn="ctr"/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নোয়া</a:t>
            </a:r>
            <a:r>
              <a:rPr lang="bn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পাড়া স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রকারি</a:t>
            </a:r>
            <a:r>
              <a:rPr lang="bn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প্র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াথমিক</a:t>
            </a:r>
            <a:r>
              <a:rPr lang="bn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বিদ্যালয়</a:t>
            </a:r>
          </a:p>
          <a:p>
            <a:pPr algn="ctr"/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পুর্বধলা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bn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নেত্রকোনা</a:t>
            </a:r>
            <a:r>
              <a:rPr lang="bn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মোবাইলঃ ০১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৭১২-৪৪০২৪৪</a:t>
            </a:r>
            <a:endParaRPr lang="bn-IN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Email: 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sumansarker2410@gmail.com</a:t>
            </a:r>
          </a:p>
        </p:txBody>
      </p:sp>
      <p:sp>
        <p:nvSpPr>
          <p:cNvPr id="51" name="Curved Right Arrow 50"/>
          <p:cNvSpPr/>
          <p:nvPr/>
        </p:nvSpPr>
        <p:spPr>
          <a:xfrm>
            <a:off x="2057400" y="609600"/>
            <a:ext cx="1676400" cy="6019800"/>
          </a:xfrm>
          <a:prstGeom prst="curvedRightArrow">
            <a:avLst>
              <a:gd name="adj1" fmla="val 25000"/>
              <a:gd name="adj2" fmla="val 50000"/>
              <a:gd name="adj3" fmla="val 46994"/>
            </a:avLst>
          </a:prstGeom>
          <a:gradFill>
            <a:gsLst>
              <a:gs pos="2600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5" name="Curved Right Arrow 54"/>
          <p:cNvSpPr/>
          <p:nvPr/>
        </p:nvSpPr>
        <p:spPr>
          <a:xfrm flipH="1">
            <a:off x="8382000" y="609600"/>
            <a:ext cx="1676400" cy="6019800"/>
          </a:xfrm>
          <a:prstGeom prst="curvedRightArrow">
            <a:avLst>
              <a:gd name="adj1" fmla="val 25000"/>
              <a:gd name="adj2" fmla="val 50000"/>
              <a:gd name="adj3" fmla="val 46994"/>
            </a:avLst>
          </a:prstGeom>
          <a:gradFill>
            <a:gsLst>
              <a:gs pos="2600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533" y="980132"/>
            <a:ext cx="2032929" cy="2699325"/>
          </a:xfrm>
          <a:prstGeom prst="roundRect">
            <a:avLst>
              <a:gd name="adj" fmla="val 14840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1367" y="304801"/>
            <a:ext cx="630392" cy="371322"/>
          </a:xfrm>
          <a:prstGeom prst="rect">
            <a:avLst/>
          </a:prstGeom>
        </p:spPr>
      </p:pic>
      <p:sp>
        <p:nvSpPr>
          <p:cNvPr id="35" name="L-Shape 34"/>
          <p:cNvSpPr/>
          <p:nvPr/>
        </p:nvSpPr>
        <p:spPr>
          <a:xfrm rot="5400000">
            <a:off x="217106" y="-268299"/>
            <a:ext cx="609600" cy="1066800"/>
          </a:xfrm>
          <a:prstGeom prst="corner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L-Shape 35"/>
          <p:cNvSpPr/>
          <p:nvPr/>
        </p:nvSpPr>
        <p:spPr>
          <a:xfrm rot="10800000">
            <a:off x="11049000" y="17417"/>
            <a:ext cx="1143000" cy="609600"/>
          </a:xfrm>
          <a:prstGeom prst="corner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949779"/>
      </p:ext>
    </p:extLst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376" y="0"/>
            <a:ext cx="2976564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807668" y="0"/>
            <a:ext cx="32004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476970" y="4051407"/>
            <a:ext cx="5334000" cy="1981200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en-GB" sz="1600" b="1" dirty="0" err="1" smtClean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ভালো</a:t>
            </a:r>
            <a:r>
              <a:rPr lang="en-GB" sz="1600" b="1" dirty="0" smtClean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1600" b="1" dirty="0" err="1" smtClean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থেকো</a:t>
            </a:r>
            <a:endParaRPr lang="en-US" sz="1600" b="1" dirty="0">
              <a:ln w="1016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29940" y="1865811"/>
            <a:ext cx="5334000" cy="1981200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bn-BD" sz="1600" b="1" dirty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 ধন্যবাদ </a:t>
            </a:r>
            <a:endParaRPr lang="en-US" sz="1600" b="1" dirty="0">
              <a:ln w="1016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669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2906712" y="200921"/>
            <a:ext cx="6378575" cy="922338"/>
          </a:xfr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bn-BD" sz="6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ency FB" panose="020B0503020202020204" pitchFamily="34" charset="0"/>
                <a:cs typeface="NikoshBAN" panose="02000000000000000000" pitchFamily="2" charset="0"/>
              </a:rPr>
              <a:t>পাঠ পরিচিতি</a:t>
            </a:r>
            <a:endParaRPr lang="en-US" sz="6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gency FB" panose="020B0503020202020204" pitchFamily="34" charset="0"/>
              <a:cs typeface="NikoshBAN" panose="02000000000000000000" pitchFamily="2" charset="0"/>
            </a:endParaRPr>
          </a:p>
        </p:txBody>
      </p:sp>
      <p:sp>
        <p:nvSpPr>
          <p:cNvPr id="10" name="Content Placeholder 5"/>
          <p:cNvSpPr txBox="1">
            <a:spLocks/>
          </p:cNvSpPr>
          <p:nvPr/>
        </p:nvSpPr>
        <p:spPr>
          <a:xfrm>
            <a:off x="-1" y="1350952"/>
            <a:ext cx="12192000" cy="52548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bn-BD" sz="40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bn-BD" sz="4000" dirty="0" smtClean="0">
                <a:solidFill>
                  <a:srgbClr val="002060"/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 </a:t>
            </a:r>
            <a:r>
              <a:rPr lang="bn-BD" sz="5400" dirty="0" smtClean="0">
                <a:solidFill>
                  <a:srgbClr val="002060"/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শ্রেনিঃ</a:t>
            </a:r>
            <a:r>
              <a:rPr lang="en-GB" sz="5400" dirty="0" smtClean="0">
                <a:solidFill>
                  <a:srgbClr val="002060"/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 </a:t>
            </a:r>
            <a:r>
              <a:rPr lang="bn-BD" sz="5400" dirty="0" smtClean="0">
                <a:solidFill>
                  <a:srgbClr val="002060"/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তৃতীয়</a:t>
            </a:r>
            <a:endParaRPr lang="bn-BD" sz="5400" dirty="0" smtClean="0">
              <a:solidFill>
                <a:srgbClr val="002060"/>
              </a:solidFill>
              <a:latin typeface="Agency FB" panose="020B0503020202020204" pitchFamily="34" charset="0"/>
              <a:cs typeface="NikoshBAN" panose="02000000000000000000" pitchFamily="2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bn-BD" sz="5400" dirty="0" smtClean="0">
                <a:solidFill>
                  <a:srgbClr val="002060"/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বিষয়ঃ প্রাথমিক বিজ্ঞান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bn-BD" sz="5400" dirty="0" smtClean="0">
                <a:solidFill>
                  <a:srgbClr val="002060"/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পাঠঃ খাদ্য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bn-BD" sz="5400" dirty="0" smtClean="0">
                <a:solidFill>
                  <a:srgbClr val="002060"/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পাঠের অংশঃ</a:t>
            </a:r>
            <a:r>
              <a:rPr lang="bn-IN" sz="5400" dirty="0" smtClean="0">
                <a:solidFill>
                  <a:srgbClr val="002060"/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 </a:t>
            </a:r>
            <a:r>
              <a:rPr lang="bn-BD" sz="5400" dirty="0" smtClean="0">
                <a:solidFill>
                  <a:srgbClr val="002060"/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খাদ্য ও</a:t>
            </a:r>
            <a:r>
              <a:rPr lang="en-GB" sz="5400" dirty="0" smtClean="0">
                <a:solidFill>
                  <a:srgbClr val="002060"/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 </a:t>
            </a:r>
            <a:r>
              <a:rPr lang="bn-BD" sz="5400" dirty="0" smtClean="0">
                <a:solidFill>
                  <a:srgbClr val="002060"/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পুষ্টি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bn-BD" sz="40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87447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CC"/>
            </a:gs>
            <a:gs pos="100000">
              <a:srgbClr val="FFFF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5630" y="522514"/>
            <a:ext cx="5975131" cy="940526"/>
          </a:xfrm>
          <a:solidFill>
            <a:srgbClr val="FFFF0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bn-BD" sz="6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</a:t>
            </a:r>
            <a:r>
              <a:rPr lang="en-US" sz="6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BD" sz="6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ফল</a:t>
            </a:r>
            <a:endParaRPr lang="en-US" sz="6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2037" y="2942275"/>
            <a:ext cx="10608076" cy="3213597"/>
          </a:xfr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bn-BD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৮.</a:t>
            </a:r>
            <a:r>
              <a:rPr lang="en-US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১.১ </a:t>
            </a:r>
            <a:r>
              <a:rPr lang="en-US" sz="5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পুষ্টি</a:t>
            </a:r>
            <a:r>
              <a:rPr lang="en-US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8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BD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৮.</a:t>
            </a:r>
            <a:r>
              <a:rPr lang="en-US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২.১ </a:t>
            </a:r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পুষ্টি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অনুযায়ী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খাদ্যের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বিভাগ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6225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5945"/>
            <a:ext cx="12192000" cy="1296537"/>
          </a:xfr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bn-BD" sz="8000" b="1" dirty="0" smtClean="0">
                <a:solidFill>
                  <a:srgbClr val="002060"/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পূর্ব জ্ঞান যাচাই</a:t>
            </a:r>
            <a:endParaRPr lang="en-US" sz="8000" b="1" dirty="0">
              <a:solidFill>
                <a:srgbClr val="002060"/>
              </a:solidFill>
              <a:latin typeface="Agency FB" panose="020B0503020202020204" pitchFamily="34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9765" y="1797268"/>
            <a:ext cx="9112469" cy="4319752"/>
          </a:xfrm>
          <a:gradFill flip="none" rotWithShape="1">
            <a:gsLst>
              <a:gs pos="0">
                <a:srgbClr val="FF33CC"/>
              </a:gs>
              <a:gs pos="100000">
                <a:srgbClr val="FFFF00"/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914400" lvl="2" indent="0">
              <a:buNone/>
            </a:pP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ency FB" panose="020B0503020202020204" pitchFamily="34" charset="0"/>
                <a:cs typeface="NikoshBAN" panose="02000000000000000000" pitchFamily="2" charset="0"/>
              </a:rPr>
              <a:t> </a:t>
            </a:r>
            <a:r>
              <a:rPr lang="bn-BD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 কি খেয়ে বেঁচে থাকি </a:t>
            </a:r>
            <a:r>
              <a:rPr lang="bn-BD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GB" sz="44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914400" lvl="2" indent="0">
              <a:buNone/>
            </a:pPr>
            <a:endParaRPr lang="en-US" sz="44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914400" lvl="2" indent="0" algn="ctr">
              <a:buNone/>
            </a:pPr>
            <a:r>
              <a:rPr lang="en-US" sz="1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pPr marL="914400" lvl="2" indent="0">
              <a:buNone/>
            </a:pPr>
            <a:r>
              <a:rPr lang="bn-BD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 যা খাই তা কোথা থেকে পাই?</a:t>
            </a:r>
            <a:endParaRPr lang="en-US" sz="44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en-GB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GB" sz="1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খাদ্য থেকে আমারা কি পেয়ে থাকি?</a:t>
            </a:r>
            <a:endParaRPr lang="en-US" sz="44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endParaRPr lang="bn-BD" sz="44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en-US" sz="1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endParaRPr lang="en-US" sz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2225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4" y="234560"/>
            <a:ext cx="2230454" cy="165256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7637" y="3729713"/>
            <a:ext cx="2661012" cy="19917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4124" y="234563"/>
            <a:ext cx="2586181" cy="17000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0305" y="234560"/>
            <a:ext cx="1990930" cy="17000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4" y="3654737"/>
            <a:ext cx="2176888" cy="20347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70" y="3715646"/>
            <a:ext cx="2424912" cy="20347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982" y="3686687"/>
            <a:ext cx="2003717" cy="203479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4699" y="3748153"/>
            <a:ext cx="2668439" cy="200228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5721" y="234561"/>
            <a:ext cx="2586181" cy="17658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7416" y="250592"/>
            <a:ext cx="2560668" cy="174981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9183" y="1985705"/>
            <a:ext cx="2176887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ডিম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384117" y="1985707"/>
            <a:ext cx="2486399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আলু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968563" y="1985706"/>
            <a:ext cx="1916123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দুধ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935714" y="1985706"/>
            <a:ext cx="2540433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করলা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527175" y="1976944"/>
            <a:ext cx="2560668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মাছ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766" y="5797966"/>
            <a:ext cx="2176886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ভাত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86070" y="5797965"/>
            <a:ext cx="2424912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কাঁঠাল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664479" y="5797963"/>
            <a:ext cx="2003716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রুটি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666973" y="5861820"/>
            <a:ext cx="2716165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atin typeface="Agency FB" panose="020B0503020202020204" pitchFamily="34" charset="0"/>
                <a:cs typeface="NikoshBAN" panose="02000000000000000000" pitchFamily="2" charset="0"/>
              </a:rPr>
              <a:t>মুরগির মাংস </a:t>
            </a:r>
            <a:endParaRPr lang="en-US" sz="4000" b="1" dirty="0">
              <a:latin typeface="Agency FB" panose="020B0503020202020204" pitchFamily="34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476368" y="5797963"/>
            <a:ext cx="2662281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ঘি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5220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  <p:bldP spid="19" grpId="0" animBg="1"/>
      <p:bldP spid="20" grpId="0" animBg="1"/>
      <p:bldP spid="21" grpId="0" animBg="1"/>
      <p:bldP spid="10" grpId="0" animBg="1"/>
      <p:bldP spid="17" grpId="0" animBg="1"/>
      <p:bldP spid="22" grpId="0" animBg="1"/>
      <p:bldP spid="23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365125"/>
            <a:ext cx="4808483" cy="6248820"/>
          </a:xfr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/>
          <a:lstStyle/>
          <a:p>
            <a:pPr marL="0" indent="0" algn="ctr">
              <a:buNone/>
            </a:pPr>
            <a:endParaRPr lang="en-US" dirty="0" smtClean="0">
              <a:latin typeface="Agency FB" panose="020B0503020202020204" pitchFamily="34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endParaRPr lang="en-US" dirty="0" smtClean="0">
              <a:latin typeface="Agency FB" panose="020B0503020202020204" pitchFamily="34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endParaRPr lang="en-US" dirty="0">
              <a:latin typeface="Agency FB" panose="020B0503020202020204" pitchFamily="34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endParaRPr lang="en-US" dirty="0" smtClean="0">
              <a:latin typeface="Agency FB" panose="020B0503020202020204" pitchFamily="34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bn-BD" sz="44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তোমাদের খাতায় ডান দিকের মত ছক তৈরী করে উপরের খাদ্য গুলোকে সাজাও। </a:t>
            </a:r>
            <a:endParaRPr lang="en-US" sz="4400" dirty="0">
              <a:latin typeface="Agency FB" panose="020B0503020202020204" pitchFamily="34" charset="0"/>
              <a:cs typeface="NikoshBAN" panose="02000000000000000000" pitchFamily="2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073536584"/>
              </p:ext>
            </p:extLst>
          </p:nvPr>
        </p:nvGraphicFramePr>
        <p:xfrm>
          <a:off x="5646683" y="344335"/>
          <a:ext cx="5806966" cy="62696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924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145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908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4000" b="1" dirty="0" smtClean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প্রাণী</a:t>
                      </a:r>
                      <a:r>
                        <a:rPr lang="bn-BD" sz="40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থেকে</a:t>
                      </a:r>
                      <a:r>
                        <a:rPr lang="bn-BD" sz="4000" b="1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পাওয়া খাদ্য</a:t>
                      </a:r>
                      <a:endParaRPr lang="en-US" sz="4000" b="1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r>
                        <a:rPr lang="bn-BD" baseline="0" dirty="0" smtClean="0"/>
                        <a:t> </a:t>
                      </a:r>
                      <a:endParaRPr 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aseline="0" dirty="0" smtClean="0"/>
                    </a:p>
                    <a:p>
                      <a:endParaRPr lang="en-US" baseline="0" dirty="0" smtClean="0"/>
                    </a:p>
                    <a:p>
                      <a:r>
                        <a:rPr lang="bn-BD" baseline="0" dirty="0" smtClean="0"/>
                        <a:t> </a:t>
                      </a:r>
                      <a:r>
                        <a:rPr lang="bn-BD" sz="4000" b="1" baseline="0" dirty="0" smtClean="0">
                          <a:solidFill>
                            <a:srgbClr val="0070C0"/>
                          </a:solidFill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উদ্ভিদ</a:t>
                      </a:r>
                      <a:r>
                        <a:rPr lang="bn-BD" sz="4000" b="1" baseline="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 থেকে পাওয়া খাদ্য</a:t>
                      </a:r>
                      <a:endParaRPr lang="en-US" sz="4000" b="1" dirty="0">
                        <a:latin typeface="Agency FB" panose="020B0503020202020204" pitchFamily="34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158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158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158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5158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5158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4071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336439" cy="6974006"/>
          </a:xfrm>
          <a:noFill/>
          <a:ln w="57150">
            <a:noFill/>
          </a:ln>
        </p:spPr>
        <p:txBody>
          <a:bodyPr>
            <a:noAutofit/>
          </a:bodyPr>
          <a:lstStyle/>
          <a:p>
            <a:pPr algn="ctr"/>
            <a:r>
              <a:rPr lang="bn-BD" sz="19900" b="1" dirty="0" smtClean="0">
                <a:latin typeface="Agency FB" panose="020B0503020202020204" pitchFamily="34" charset="0"/>
                <a:cs typeface="NikoshBAN" panose="02000000000000000000" pitchFamily="2" charset="0"/>
              </a:rPr>
              <a:t>খাদ্য ও পুষ্টি</a:t>
            </a:r>
            <a:endParaRPr lang="en-US" sz="19900" b="1" dirty="0">
              <a:latin typeface="Agency FB" panose="020B0503020202020204" pitchFamily="34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8271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892"/>
            <a:ext cx="3461803" cy="251758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1546" y="81892"/>
            <a:ext cx="3907451" cy="251758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5308" y="98492"/>
            <a:ext cx="4566691" cy="251758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66" y="3364692"/>
            <a:ext cx="3676512" cy="211294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612" y="3373242"/>
            <a:ext cx="3971498" cy="212905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645" y="3373242"/>
            <a:ext cx="4235355" cy="212222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-104503" y="2572685"/>
            <a:ext cx="35663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গরুর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মাংস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61110" y="5616213"/>
            <a:ext cx="43308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দুধ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94078" y="5593290"/>
            <a:ext cx="41625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7566" y="5551969"/>
            <a:ext cx="3676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ডিম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68740" y="2588992"/>
            <a:ext cx="46232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মাছ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61803" y="2569515"/>
            <a:ext cx="40071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মুরগীর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মাংস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61033" y="6029346"/>
            <a:ext cx="7728880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Agency FB" panose="020B0503020202020204" pitchFamily="34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উপরের</a:t>
            </a:r>
            <a:r>
              <a:rPr lang="en-US" sz="5400" b="1" dirty="0" smtClean="0">
                <a:solidFill>
                  <a:srgbClr val="002060"/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 এ </a:t>
            </a:r>
            <a:r>
              <a:rPr lang="en-US" sz="5400" b="1" dirty="0" err="1" smtClean="0">
                <a:solidFill>
                  <a:srgbClr val="002060"/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সব</a:t>
            </a:r>
            <a:r>
              <a:rPr lang="en-US" sz="5400" b="1" dirty="0" smtClean="0">
                <a:solidFill>
                  <a:srgbClr val="002060"/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খাদ্যের</a:t>
            </a:r>
            <a:r>
              <a:rPr lang="en-US" sz="5400" b="1" dirty="0" smtClean="0">
                <a:solidFill>
                  <a:srgbClr val="002060"/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উৎস</a:t>
            </a:r>
            <a:r>
              <a:rPr lang="en-US" sz="5400" b="1" dirty="0" smtClean="0">
                <a:solidFill>
                  <a:srgbClr val="002060"/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প্রাণী</a:t>
            </a:r>
            <a:r>
              <a:rPr lang="en-US" sz="5400" dirty="0">
                <a:solidFill>
                  <a:srgbClr val="0070C0"/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409972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253</TotalTime>
  <Words>394</Words>
  <Application>Microsoft Office PowerPoint</Application>
  <PresentationFormat>Widescreen</PresentationFormat>
  <Paragraphs>115</Paragraphs>
  <Slides>20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Agency FB</vt:lpstr>
      <vt:lpstr>Arial</vt:lpstr>
      <vt:lpstr>Calibri</vt:lpstr>
      <vt:lpstr>Calibri Light</vt:lpstr>
      <vt:lpstr>NikoshBAN</vt:lpstr>
      <vt:lpstr>Times New Roman</vt:lpstr>
      <vt:lpstr>Vrinda</vt:lpstr>
      <vt:lpstr>Office Theme</vt:lpstr>
      <vt:lpstr>PowerPoint Presentation</vt:lpstr>
      <vt:lpstr>PowerPoint Presentation</vt:lpstr>
      <vt:lpstr>PowerPoint Presentation</vt:lpstr>
      <vt:lpstr>শিখন ফল</vt:lpstr>
      <vt:lpstr>পূর্ব জ্ঞান যাচাই</vt:lpstr>
      <vt:lpstr>PowerPoint Presentation</vt:lpstr>
      <vt:lpstr> </vt:lpstr>
      <vt:lpstr>খাদ্য ও পুষ্টি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এসো আমরা পাঠ্য বইয়ের সাথে মিলিয়ে পড়ি</vt:lpstr>
      <vt:lpstr> </vt:lpstr>
      <vt:lpstr>PowerPoint Presentation</vt:lpstr>
      <vt:lpstr>PowerPoint Presentation</vt:lpstr>
      <vt:lpstr> মূল্যায়ন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শুভেচ্ছা</dc:title>
  <dc:creator>SCI Learning</dc:creator>
  <cp:lastModifiedBy>Suman</cp:lastModifiedBy>
  <cp:revision>36</cp:revision>
  <dcterms:modified xsi:type="dcterms:W3CDTF">2020-11-22T18:37:00Z</dcterms:modified>
</cp:coreProperties>
</file>