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3"/>
  </p:notesMasterIdLst>
  <p:sldIdLst>
    <p:sldId id="256" r:id="rId2"/>
    <p:sldId id="265" r:id="rId3"/>
    <p:sldId id="266" r:id="rId4"/>
    <p:sldId id="269" r:id="rId5"/>
    <p:sldId id="270" r:id="rId6"/>
    <p:sldId id="259" r:id="rId7"/>
    <p:sldId id="285" r:id="rId8"/>
    <p:sldId id="287" r:id="rId9"/>
    <p:sldId id="290" r:id="rId10"/>
    <p:sldId id="275" r:id="rId11"/>
    <p:sldId id="301" r:id="rId12"/>
    <p:sldId id="288" r:id="rId13"/>
    <p:sldId id="302" r:id="rId14"/>
    <p:sldId id="289" r:id="rId15"/>
    <p:sldId id="292" r:id="rId16"/>
    <p:sldId id="294" r:id="rId17"/>
    <p:sldId id="303" r:id="rId18"/>
    <p:sldId id="286" r:id="rId19"/>
    <p:sldId id="291" r:id="rId20"/>
    <p:sldId id="296" r:id="rId21"/>
    <p:sldId id="284" r:id="rId22"/>
  </p:sldIdLst>
  <p:sldSz cx="99663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  <a:srgbClr val="0033CC"/>
    <a:srgbClr val="009900"/>
    <a:srgbClr val="FF0066"/>
    <a:srgbClr val="D60093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88" y="-84"/>
      </p:cViewPr>
      <p:guideLst>
        <p:guide orient="horz" pos="2160"/>
        <p:guide pos="31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72D04-B2B3-4CA1-8525-457D9F510F5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685800"/>
            <a:ext cx="4981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820B2-4E6D-47B9-BF69-5D4B931D7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43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8213" y="685800"/>
            <a:ext cx="49815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820B2-4E6D-47B9-BF69-5D4B931D7E0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098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475" y="2130428"/>
            <a:ext cx="8471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949" y="3886200"/>
            <a:ext cx="697642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6165" y="274641"/>
            <a:ext cx="244313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3305" y="274641"/>
            <a:ext cx="716675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271" y="4406903"/>
            <a:ext cx="847137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271" y="2906713"/>
            <a:ext cx="847137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3303" y="1600203"/>
            <a:ext cx="480494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4356" y="1600203"/>
            <a:ext cx="48049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16" y="274638"/>
            <a:ext cx="896969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6" y="1535113"/>
            <a:ext cx="44035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316" y="2174875"/>
            <a:ext cx="44035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62755" y="1535113"/>
            <a:ext cx="4405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2755" y="2174875"/>
            <a:ext cx="4405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18" y="273050"/>
            <a:ext cx="32788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556" y="273053"/>
            <a:ext cx="557145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18" y="1435103"/>
            <a:ext cx="32788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69" y="4800600"/>
            <a:ext cx="59797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3469" y="612775"/>
            <a:ext cx="59797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3469" y="5367338"/>
            <a:ext cx="59797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16" y="274638"/>
            <a:ext cx="89696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6" y="1600203"/>
            <a:ext cx="896969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316" y="6356353"/>
            <a:ext cx="23254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5161" y="6356353"/>
            <a:ext cx="31560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533" y="6356353"/>
            <a:ext cx="23254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087562" y="228600"/>
            <a:ext cx="45237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b="1" dirty="0" smtClean="0">
                <a:solidFill>
                  <a:srgbClr val="00B050"/>
                </a:solidFill>
              </a:rPr>
              <a:t> </a:t>
            </a:r>
            <a:endParaRPr lang="bn-BD" sz="8800" b="1" dirty="0">
              <a:solidFill>
                <a:srgbClr val="00B050"/>
              </a:solidFill>
            </a:endParaRPr>
          </a:p>
        </p:txBody>
      </p:sp>
      <p:pic>
        <p:nvPicPr>
          <p:cNvPr id="6" name="Picture 5" descr="f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62" y="1981200"/>
            <a:ext cx="609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031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944562" y="1219201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sym typeface="Wingdings"/>
              </a:rPr>
              <a:t>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কণিকার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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ধণাত্মক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কণিকার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/>
              <a:buChar char="Ø"/>
            </a:pP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কণিকার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/>
              <a:buChar char="Ø"/>
            </a:pP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কেন্দ্রের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  <a:sym typeface="Wingdings"/>
              </a:rPr>
              <a:t>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কেন্দ্রে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334962" y="457200"/>
            <a:ext cx="914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পরমাণুর কণিকাসমূহের নাম ও আধানের প্রকৃতি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95600" y="228600"/>
            <a:ext cx="33528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NikoshLightBAN" pitchFamily="2" charset="0"/>
                <a:ea typeface="+mn-ea"/>
                <a:cs typeface="NikoshLightBAN" pitchFamily="2" charset="0"/>
              </a:rPr>
              <a:t>দলীয়</a:t>
            </a:r>
            <a:r>
              <a:rPr kumimoji="0" lang="en-US" sz="48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NikoshLightBAN" pitchFamily="2" charset="0"/>
                <a:ea typeface="+mn-ea"/>
                <a:cs typeface="NikoshLightBAN" pitchFamily="2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NikoshLightBAN" pitchFamily="2" charset="0"/>
                <a:ea typeface="+mn-ea"/>
                <a:cs typeface="NikoshLightBAN" pitchFamily="2" charset="0"/>
              </a:rPr>
              <a:t>কাজ</a:t>
            </a:r>
            <a:endParaRPr kumimoji="0" lang="en-US" sz="4800" b="1" i="0" u="none" strike="noStrike" kern="1200" cap="none" spc="0" normalizeH="0" baseline="0" noProof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NikoshLightBAN" pitchFamily="2" charset="0"/>
              <a:ea typeface="+mn-ea"/>
              <a:cs typeface="NikoshLightBAN" pitchFamily="2" charset="0"/>
            </a:endParaRPr>
          </a:p>
        </p:txBody>
      </p:sp>
      <p:pic>
        <p:nvPicPr>
          <p:cNvPr id="3" name="Content Placeholder 3" descr="neucliu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562" y="1828800"/>
            <a:ext cx="3810001" cy="32104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26161" y="4114800"/>
            <a:ext cx="879231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92362" y="56388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কনিকা তিনটির বর্ননা দাও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3362" y="-152400"/>
            <a:ext cx="1371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3762" y="15240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3762" y="144780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96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88362" y="76200"/>
            <a:ext cx="1219200" cy="101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20762" y="2935069"/>
            <a:ext cx="6096000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প্রোটন সংখ্যা = পারমাণবিক সংখ্যা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0762" y="3468469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পারমাণবিক ভর =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4562" y="4001869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আধানের প্রকৃতি ও আধান সংখ্যা =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6162" y="4038600"/>
            <a:ext cx="914400" cy="711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44562" y="4535269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নিউট্রন সংখ্যা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A-Z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4562" y="5029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ইলেক্ট্রন সংখ্যা = পারমাণবিক সংখ্যা (নিরপেক্ষ অবস্থায়)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4562" y="5562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ইলেক্ট্রন সংখ্যা = পারমাণবিক 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–(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)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88162" y="5537200"/>
            <a:ext cx="914400" cy="711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020762" y="24384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পরমাণুর প্রতীক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782762" y="457200"/>
            <a:ext cx="3657600" cy="1219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2161" y="1752600"/>
            <a:ext cx="9174163" cy="3505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কোন মৌলের প্রোটন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সংখ্যা 19 এবং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৩৯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97162" y="685800"/>
            <a:ext cx="3962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87364" y="1214261"/>
          <a:ext cx="9144000" cy="4084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66798"/>
                <a:gridCol w="1600200"/>
                <a:gridCol w="1447800"/>
                <a:gridCol w="1600200"/>
                <a:gridCol w="1524000"/>
                <a:gridCol w="1905002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পারঃ</a:t>
                      </a:r>
                      <a:r>
                        <a:rPr lang="bn-BD" sz="2400" b="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সংখ্যা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ভর সংখ্যা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প্রোটন সংখ্যা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নিউট্রন সংখ্যা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ইলেক্ট্রন সংখ্যা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lang="en-US" sz="2800" baseline="32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2800" baseline="320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lang="en-US" sz="2800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lang="en-US" sz="2800" baseline="300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3562" y="381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ছকটি পূরণ করঃ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8762" y="3048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আইসোটোপ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-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বৈশিষ্ট্যগুলো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লক্ষ্য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করি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3" name="Picture 2" descr="isotop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133600"/>
            <a:ext cx="6440393" cy="3535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hlinkClick r:id="rId2" action="ppaction://hlinksldjump"/>
          </p:cNvPr>
          <p:cNvSpPr txBox="1">
            <a:spLocks/>
          </p:cNvSpPr>
          <p:nvPr/>
        </p:nvSpPr>
        <p:spPr>
          <a:xfrm>
            <a:off x="457200" y="704088"/>
            <a:ext cx="8229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আইসোটোপ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-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এর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বৈশিষ্ট্য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411162" y="1524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পারমা</a:t>
            </a:r>
            <a:r>
              <a:rPr lang="bn-BD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48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বিক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8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209800" y="3657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4373562" y="24384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নিউট্রন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401762" y="52578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পারমা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বিক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7962" y="304800"/>
            <a:ext cx="3048000" cy="1752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5162" y="26670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মুল কনিকা কয়টি?</a:t>
            </a: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ইলেকট্রোনের ভর কত?</a:t>
            </a: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ভর সংখ্যা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01762" y="1143000"/>
          <a:ext cx="664421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109"/>
                <a:gridCol w="3322109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মৌলের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প্রতীক 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ক্যালসিয়াম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ম্যাঙ্গানিজ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সোডিয়াম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পটাসিয়াম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লেড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ক্লোরিন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পারদ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কোবাল্ট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9063182">
            <a:off x="3307741" y="3322598"/>
            <a:ext cx="4114800" cy="914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খাতায় লিখ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87364" y="1214261"/>
          <a:ext cx="9144000" cy="4084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66798"/>
                <a:gridCol w="1600200"/>
                <a:gridCol w="1447800"/>
                <a:gridCol w="1600200"/>
                <a:gridCol w="1524000"/>
                <a:gridCol w="1905002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পারঃ</a:t>
                      </a:r>
                      <a:r>
                        <a:rPr lang="bn-BD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সংখ্যা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ভর সংখ্যা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প্রোটন সংখ্যা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নিউট্রন সংখ্যা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b="0" dirty="0" smtClean="0">
                          <a:latin typeface="NikoshBAN" pitchFamily="2" charset="0"/>
                          <a:cs typeface="NikoshBAN" pitchFamily="2" charset="0"/>
                        </a:rPr>
                        <a:t>ইলেক্ট্রন সংখ্যা</a:t>
                      </a:r>
                      <a:endParaRPr lang="en-US" sz="24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lang="en-US" sz="2800" baseline="32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2800" baseline="3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lang="en-US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lang="en-US" sz="28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230562" y="381000"/>
            <a:ext cx="4053041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8762" y="1752600"/>
            <a:ext cx="9448801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শিউলী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চাকলাদার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ছোফরোননেছা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বাকেরগঞ্জ,বরিশাল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3" descr="image_50080_16016252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62" y="1752600"/>
            <a:ext cx="2133600" cy="1905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971800"/>
            <a:ext cx="952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আইসোটোপের ব্যবহারের ক্ষেত্র ও গুরুত্ব বিশ্লেষণ কর। 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2697162" y="609600"/>
            <a:ext cx="4114800" cy="1219200"/>
          </a:xfrm>
          <a:prstGeom prst="fram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edefined Process 9"/>
          <p:cNvSpPr/>
          <p:nvPr/>
        </p:nvSpPr>
        <p:spPr>
          <a:xfrm>
            <a:off x="2849562" y="228600"/>
            <a:ext cx="4191000" cy="1981200"/>
          </a:xfrm>
          <a:prstGeom prst="flowChartPredefined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ga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63" y="2557462"/>
            <a:ext cx="8534400" cy="3690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2087562" y="838200"/>
            <a:ext cx="6312006" cy="5105400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 শ্রেণি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 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 অধ্যায় 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8741" y="830760"/>
            <a:ext cx="3737372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4572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চিত্রটি লক্ষ্য করি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sddefault.jpg"/>
          <p:cNvPicPr>
            <a:picLocks noChangeAspect="1"/>
          </p:cNvPicPr>
          <p:nvPr/>
        </p:nvPicPr>
        <p:blipFill>
          <a:blip r:embed="rId2"/>
          <a:srcRect l="51250"/>
          <a:stretch>
            <a:fillRect/>
          </a:stretch>
        </p:blipFill>
        <p:spPr>
          <a:xfrm>
            <a:off x="2849562" y="1600200"/>
            <a:ext cx="5257800" cy="4572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>
          <a:xfrm>
            <a:off x="2773362" y="228600"/>
            <a:ext cx="4800600" cy="1524000"/>
          </a:xfrm>
          <a:prstGeom prst="left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2392362" y="2438400"/>
            <a:ext cx="5943600" cy="2971800"/>
          </a:xfrm>
          <a:prstGeom prst="wedgeEllipseCallou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পদার্থের গঠন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…….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162" y="2438400"/>
            <a:ext cx="92964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পরমাণুর বিভিন্ন কণিকার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bn-BD" sz="4000" b="1" dirty="0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162" y="1524000"/>
            <a:ext cx="92964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পরমাণুর প্রতীক লিখতে পারবে।</a:t>
            </a:r>
            <a:endPara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162" y="3200400"/>
            <a:ext cx="92964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পরমাণুর ইলেক্ট্রন, প্রোটন ও নিউট্রন হিসাব করতে পারবে।  </a:t>
            </a:r>
            <a:endParaRPr lang="bn-BD" sz="4000" dirty="0" smtClean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162" y="4038600"/>
            <a:ext cx="92964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285750" indent="-285750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আইসোটোপ কি তা বর্ণনা করতে পারবে।  </a:t>
            </a:r>
            <a:endParaRPr lang="bn-BD" sz="4000" dirty="0" smtClean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1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9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6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60"/>
                            </p:stCondLst>
                            <p:childTnLst>
                              <p:par>
                                <p:cTn id="16" presetID="2" presetClass="entr" presetSubtype="2" accel="5000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60"/>
                            </p:stCondLst>
                            <p:childTnLst>
                              <p:par>
                                <p:cTn id="21" presetID="2" presetClass="entr" presetSubtype="6" accel="50000" decel="50000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660"/>
                            </p:stCondLst>
                            <p:childTnLst>
                              <p:par>
                                <p:cTn id="26" presetID="2" presetClass="entr" presetSubtype="12" accel="50000" decel="50000" fill="hold" grpId="0" nodeType="afterEffect">
                                  <p:stCondLst>
                                    <p:cond delay="2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30362" y="8161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মৌলের নামের সংক্ষিপ্ত রূপকে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বলে।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1762" y="1600200"/>
          <a:ext cx="3657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মৌলের</a:t>
                      </a:r>
                      <a:r>
                        <a:rPr lang="bn-BD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ক্যালসিয়াম 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–Ca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ম্যাঙ্গানিজ 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-Mg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সোডিয়াম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-Na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পটাসিয়াম 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-K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লেড 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Pb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ক্লোরিন 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-Cl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অক্সিজেন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-O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হাইড্রোজেন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-H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76300"/>
            <a:ext cx="9966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63562" y="4495800"/>
          <a:ext cx="88392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762000"/>
                <a:gridCol w="1653459"/>
                <a:gridCol w="1851741"/>
                <a:gridCol w="1730645"/>
                <a:gridCol w="16983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নাম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আপেক্ষিক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ভর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আপেক্ষিক  আধান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প্রকৃত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ভর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প্রকৃত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আধান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প্রোটন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নিউট্রন 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ইলেক্ট্রন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400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2400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400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400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96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4762" y="5029200"/>
            <a:ext cx="1047750" cy="40957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714375"/>
            <a:ext cx="9966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6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2362" y="5410200"/>
            <a:ext cx="1152525" cy="409575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714375"/>
            <a:ext cx="9966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6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4762" y="5943600"/>
            <a:ext cx="1047750" cy="409575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714375"/>
            <a:ext cx="9966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96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3220" y="5943600"/>
            <a:ext cx="792162" cy="381000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96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45437" y="5029200"/>
            <a:ext cx="1076325" cy="381000"/>
          </a:xfrm>
          <a:prstGeom prst="rect">
            <a:avLst/>
          </a:prstGeom>
          <a:noFill/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78762" y="5895975"/>
            <a:ext cx="1104900" cy="428625"/>
          </a:xfrm>
          <a:prstGeom prst="rect">
            <a:avLst/>
          </a:prstGeom>
          <a:noFill/>
        </p:spPr>
      </p:pic>
      <p:sp>
        <p:nvSpPr>
          <p:cNvPr id="21" name="Round Diagonal Corner Rectangle 20"/>
          <p:cNvSpPr/>
          <p:nvPr/>
        </p:nvSpPr>
        <p:spPr>
          <a:xfrm>
            <a:off x="5059362" y="1066800"/>
            <a:ext cx="4191000" cy="15240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পরমাণুর কণিকাসমূহ 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" name="Picture 28" descr="podar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1762" y="609600"/>
            <a:ext cx="323869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neucliu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" y="1491305"/>
            <a:ext cx="6553200" cy="4833295"/>
          </a:xfrm>
          <a:prstGeom prst="rect">
            <a:avLst/>
          </a:prstGeom>
        </p:spPr>
      </p:pic>
      <p:cxnSp>
        <p:nvCxnSpPr>
          <p:cNvPr id="3" name="Elbow Connector 2"/>
          <p:cNvCxnSpPr/>
          <p:nvPr/>
        </p:nvCxnSpPr>
        <p:spPr>
          <a:xfrm flipV="1">
            <a:off x="3611562" y="3276600"/>
            <a:ext cx="2590800" cy="228600"/>
          </a:xfrm>
          <a:prstGeom prst="bentConnector3">
            <a:avLst>
              <a:gd name="adj1" fmla="val 50543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202362" y="3043535"/>
            <a:ext cx="24384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পারমা</a:t>
            </a:r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68762" y="38862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02362" y="3657600"/>
            <a:ext cx="24384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পারমা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বিক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ভর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573462" y="38481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16362" y="3352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16362" y="4341812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 Diagonal Corner Rectangle 12"/>
          <p:cNvSpPr/>
          <p:nvPr/>
        </p:nvSpPr>
        <p:spPr>
          <a:xfrm>
            <a:off x="4525962" y="457200"/>
            <a:ext cx="4191000" cy="152400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663300"/>
                </a:solidFill>
                <a:latin typeface="NikoshBAN" pitchFamily="2" charset="0"/>
                <a:cs typeface="NikoshBAN" pitchFamily="2" charset="0"/>
              </a:rPr>
              <a:t>পরমাণুর কণিকাসমূহ 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415</Words>
  <Application>Microsoft Office PowerPoint</Application>
  <PresentationFormat>Custom</PresentationFormat>
  <Paragraphs>182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Rezwana dristy</dc:creator>
  <cp:lastModifiedBy>Windows User</cp:lastModifiedBy>
  <cp:revision>199</cp:revision>
  <dcterms:created xsi:type="dcterms:W3CDTF">2006-08-16T00:00:00Z</dcterms:created>
  <dcterms:modified xsi:type="dcterms:W3CDTF">2020-11-23T10:37:53Z</dcterms:modified>
</cp:coreProperties>
</file>