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7"/>
  </p:notesMasterIdLst>
  <p:sldIdLst>
    <p:sldId id="277" r:id="rId2"/>
    <p:sldId id="258" r:id="rId3"/>
    <p:sldId id="276" r:id="rId4"/>
    <p:sldId id="259" r:id="rId5"/>
    <p:sldId id="261" r:id="rId6"/>
    <p:sldId id="260" r:id="rId7"/>
    <p:sldId id="274" r:id="rId8"/>
    <p:sldId id="275" r:id="rId9"/>
    <p:sldId id="278" r:id="rId10"/>
    <p:sldId id="268" r:id="rId11"/>
    <p:sldId id="269" r:id="rId12"/>
    <p:sldId id="272" r:id="rId13"/>
    <p:sldId id="263" r:id="rId14"/>
    <p:sldId id="267"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showScrollbar="0"/>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920" autoAdjust="0"/>
  </p:normalViewPr>
  <p:slideViewPr>
    <p:cSldViewPr snapToGrid="0">
      <p:cViewPr varScale="1">
        <p:scale>
          <a:sx n="69" d="100"/>
          <a:sy n="69" d="100"/>
        </p:scale>
        <p:origin x="-198"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C0B3F-C450-4B48-92AB-4728500C364C}" type="datetimeFigureOut">
              <a:rPr lang="en-US" smtClean="0"/>
              <a:pPr/>
              <a:t>11/23/2020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C15BB9-E973-4F76-B13E-2D12607B5EB1}" type="slidenum">
              <a:rPr lang="en-US" smtClean="0"/>
              <a:pPr/>
              <a:t>‹#›</a:t>
            </a:fld>
            <a:endParaRPr lang="en-US"/>
          </a:p>
        </p:txBody>
      </p:sp>
    </p:spTree>
    <p:extLst>
      <p:ext uri="{BB962C8B-B14F-4D97-AF65-F5344CB8AC3E}">
        <p14:creationId xmlns="" xmlns:p14="http://schemas.microsoft.com/office/powerpoint/2010/main" val="108659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EC15BB9-E973-4F76-B13E-2D12607B5EB1}"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A6D65A9-7665-4CFF-A041-930BD3E8E139}" type="datetimeFigureOut">
              <a:rPr lang="en-US" smtClean="0"/>
              <a:pPr/>
              <a:t>11/23/2020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C52308C-7FBC-46A5-A5AF-B7A3B0DF8C96}"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6D65A9-7665-4CFF-A041-930BD3E8E139}"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2308C-7FBC-46A5-A5AF-B7A3B0DF8C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6D65A9-7665-4CFF-A041-930BD3E8E139}"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2308C-7FBC-46A5-A5AF-B7A3B0DF8C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A6D65A9-7665-4CFF-A041-930BD3E8E139}" type="datetimeFigureOut">
              <a:rPr lang="en-US" smtClean="0"/>
              <a:pPr/>
              <a:t>11/23/2020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52308C-7FBC-46A5-A5AF-B7A3B0DF8C96}"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A6D65A9-7665-4CFF-A041-930BD3E8E139}" type="datetimeFigureOut">
              <a:rPr lang="en-US" smtClean="0"/>
              <a:pPr/>
              <a:t>11/23/2020</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95072" y="6208776"/>
            <a:ext cx="609600" cy="457200"/>
          </a:xfrm>
        </p:spPr>
        <p:txBody>
          <a:bodyPr/>
          <a:lstStyle/>
          <a:p>
            <a:fld id="{6C52308C-7FBC-46A5-A5AF-B7A3B0DF8C9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A6D65A9-7665-4CFF-A041-930BD3E8E139}" type="datetimeFigureOut">
              <a:rPr lang="en-US" smtClean="0"/>
              <a:pPr/>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2308C-7FBC-46A5-A5AF-B7A3B0DF8C96}"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A6D65A9-7665-4CFF-A041-930BD3E8E139}" type="datetimeFigureOut">
              <a:rPr lang="en-US" smtClean="0"/>
              <a:pPr/>
              <a:t>11/23/2020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52308C-7FBC-46A5-A5AF-B7A3B0DF8C96}"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A6D65A9-7665-4CFF-A041-930BD3E8E139}" type="datetimeFigureOut">
              <a:rPr lang="en-US" smtClean="0"/>
              <a:pPr/>
              <a:t>11/23/2020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52308C-7FBC-46A5-A5AF-B7A3B0DF8C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6D65A9-7665-4CFF-A041-930BD3E8E139}" type="datetimeFigureOut">
              <a:rPr lang="en-US" smtClean="0"/>
              <a:pPr/>
              <a:t>11/23/2020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52308C-7FBC-46A5-A5AF-B7A3B0DF8C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6D65A9-7665-4CFF-A041-930BD3E8E139}" type="datetimeFigureOut">
              <a:rPr lang="en-US" smtClean="0"/>
              <a:pPr/>
              <a:t>11/23/2020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52308C-7FBC-46A5-A5AF-B7A3B0DF8C96}"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A6D65A9-7665-4CFF-A041-930BD3E8E139}" type="datetimeFigureOut">
              <a:rPr lang="en-US" smtClean="0"/>
              <a:pPr/>
              <a:t>11/23/2020</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6C52308C-7FBC-46A5-A5AF-B7A3B0DF8C96}"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AA6D65A9-7665-4CFF-A041-930BD3E8E139}" type="datetimeFigureOut">
              <a:rPr lang="en-US" smtClean="0"/>
              <a:pPr/>
              <a:t>11/23/2020</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C52308C-7FBC-46A5-A5AF-B7A3B0DF8C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ownload (1).jpg"/>
          <p:cNvPicPr>
            <a:picLocks noChangeAspect="1"/>
          </p:cNvPicPr>
          <p:nvPr/>
        </p:nvPicPr>
        <p:blipFill>
          <a:blip r:embed="rId2"/>
          <a:stretch>
            <a:fillRect/>
          </a:stretch>
        </p:blipFill>
        <p:spPr>
          <a:xfrm>
            <a:off x="171451" y="200026"/>
            <a:ext cx="11744324" cy="6326791"/>
          </a:xfrm>
          <a:prstGeom prst="flowChartAlternateProcess">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4" name="Horizontal Scroll 13"/>
          <p:cNvSpPr/>
          <p:nvPr/>
        </p:nvSpPr>
        <p:spPr>
          <a:xfrm>
            <a:off x="3208663" y="5172591"/>
            <a:ext cx="6411686" cy="1480457"/>
          </a:xfrm>
          <a:prstGeom prst="horizontalScroll">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SA" sz="4800" b="1" dirty="0">
                <a:solidFill>
                  <a:srgbClr val="7030A0"/>
                </a:solidFill>
              </a:rPr>
              <a:t>اهلا و </a:t>
            </a:r>
            <a:r>
              <a:rPr lang="ar-SA" sz="4800" b="1" dirty="0" smtClean="0">
                <a:solidFill>
                  <a:srgbClr val="7030A0"/>
                </a:solidFill>
              </a:rPr>
              <a:t>سهلا ومرحبا بكم</a:t>
            </a:r>
            <a:endParaRPr lang="en-US" sz="4800" dirty="0"/>
          </a:p>
        </p:txBody>
      </p:sp>
      <p:pic>
        <p:nvPicPr>
          <p:cNvPr id="15" name="Picture 14"/>
          <p:cNvPicPr>
            <a:picLocks noChangeAspect="1"/>
          </p:cNvPicPr>
          <p:nvPr/>
        </p:nvPicPr>
        <p:blipFill rotWithShape="1">
          <a:blip r:embed="rId3">
            <a:extLst>
              <a:ext uri="{28A0092B-C50C-407E-A947-70E740481C1C}">
                <a14:useLocalDpi xmlns="" xmlns:a14="http://schemas.microsoft.com/office/drawing/2010/main" val="0"/>
              </a:ext>
            </a:extLst>
          </a:blip>
          <a:srcRect t="3636" r="49587" b="4243"/>
          <a:stretch/>
        </p:blipFill>
        <p:spPr>
          <a:xfrm flipH="1">
            <a:off x="5888181" y="8162"/>
            <a:ext cx="6303815" cy="6821262"/>
          </a:xfrm>
          <a:prstGeom prst="rect">
            <a:avLst/>
          </a:prstGeom>
          <a:solidFill>
            <a:srgbClr val="FF0000"/>
          </a:solidFill>
        </p:spPr>
      </p:pic>
      <p:pic>
        <p:nvPicPr>
          <p:cNvPr id="16" name="Picture 15"/>
          <p:cNvPicPr>
            <a:picLocks noChangeAspect="1"/>
          </p:cNvPicPr>
          <p:nvPr/>
        </p:nvPicPr>
        <p:blipFill rotWithShape="1">
          <a:blip r:embed="rId3">
            <a:extLst>
              <a:ext uri="{28A0092B-C50C-407E-A947-70E740481C1C}">
                <a14:useLocalDpi xmlns="" xmlns:a14="http://schemas.microsoft.com/office/drawing/2010/main" val="0"/>
              </a:ext>
            </a:extLst>
          </a:blip>
          <a:srcRect t="3636" r="49587" b="4243"/>
          <a:stretch/>
        </p:blipFill>
        <p:spPr>
          <a:xfrm>
            <a:off x="-118524" y="13855"/>
            <a:ext cx="6006662" cy="6821262"/>
          </a:xfrm>
          <a:prstGeom prst="rect">
            <a:avLst/>
          </a:prstGeom>
          <a:solidFill>
            <a:srgbClr val="FF0000"/>
          </a:solidFill>
        </p:spPr>
      </p:pic>
    </p:spTree>
    <p:extLst>
      <p:ext uri="{BB962C8B-B14F-4D97-AF65-F5344CB8AC3E}">
        <p14:creationId xmlns="" xmlns:p14="http://schemas.microsoft.com/office/powerpoint/2010/main" val="8028810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xit" presetSubtype="8" fill="hold" nodeType="withEffect">
                                  <p:stCondLst>
                                    <p:cond delay="0"/>
                                  </p:stCondLst>
                                  <p:childTnLst>
                                    <p:animEffect transition="out" filter="wipe(left)">
                                      <p:cBhvr>
                                        <p:cTn id="6" dur="2000"/>
                                        <p:tgtEl>
                                          <p:spTgt spid="15"/>
                                        </p:tgtEl>
                                      </p:cBhvr>
                                    </p:animEffect>
                                    <p:set>
                                      <p:cBhvr>
                                        <p:cTn id="7" dur="1" fill="hold">
                                          <p:stCondLst>
                                            <p:cond delay="1999"/>
                                          </p:stCondLst>
                                        </p:cTn>
                                        <p:tgtEl>
                                          <p:spTgt spid="15"/>
                                        </p:tgtEl>
                                        <p:attrNameLst>
                                          <p:attrName>style.visibility</p:attrName>
                                        </p:attrNameLst>
                                      </p:cBhvr>
                                      <p:to>
                                        <p:strVal val="hidden"/>
                                      </p:to>
                                    </p:set>
                                  </p:childTnLst>
                                </p:cTn>
                              </p:par>
                              <p:par>
                                <p:cTn id="8" presetID="22" presetClass="exit" presetSubtype="2" fill="hold" nodeType="withEffect">
                                  <p:stCondLst>
                                    <p:cond delay="0"/>
                                  </p:stCondLst>
                                  <p:childTnLst>
                                    <p:animEffect transition="out" filter="wipe(right)">
                                      <p:cBhvr>
                                        <p:cTn id="9" dur="2000"/>
                                        <p:tgtEl>
                                          <p:spTgt spid="16"/>
                                        </p:tgtEl>
                                      </p:cBhvr>
                                    </p:animEffect>
                                    <p:set>
                                      <p:cBhvr>
                                        <p:cTn id="10" dur="1" fill="hold">
                                          <p:stCondLst>
                                            <p:cond delay="19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5719" y="527854"/>
            <a:ext cx="10002510" cy="758825"/>
          </a:xfrm>
          <a:noFill/>
          <a:ln>
            <a:solidFill>
              <a:srgbClr val="00B050"/>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90000"/>
          </a:bodyPr>
          <a:lstStyle/>
          <a:p>
            <a:pPr algn="ctr" rtl="1"/>
            <a:r>
              <a:rPr lang="ar-SA" sz="4800" b="1" dirty="0" smtClean="0">
                <a:solidFill>
                  <a:srgbClr val="002060"/>
                </a:solidFill>
                <a:latin typeface="Simplified Arabic" pitchFamily="18" charset="-78"/>
                <a:cs typeface="Simplified Arabic" pitchFamily="18" charset="-78"/>
              </a:rPr>
              <a:t>الجمع الهام مع المفرد و استخدامه في الجمل</a:t>
            </a:r>
            <a:endParaRPr lang="en-US" sz="4800" b="1" dirty="0">
              <a:solidFill>
                <a:srgbClr val="002060"/>
              </a:solidFill>
              <a:latin typeface="Simplified Arabic" pitchFamily="18" charset="-78"/>
              <a:cs typeface="Simplified Arabic" pitchFamily="18" charset="-78"/>
            </a:endParaRPr>
          </a:p>
        </p:txBody>
      </p:sp>
      <p:graphicFrame>
        <p:nvGraphicFramePr>
          <p:cNvPr id="25" name="Table 24"/>
          <p:cNvGraphicFramePr>
            <a:graphicFrameLocks noGrp="1"/>
          </p:cNvGraphicFramePr>
          <p:nvPr/>
        </p:nvGraphicFramePr>
        <p:xfrm>
          <a:off x="1576551" y="1550062"/>
          <a:ext cx="9794151" cy="518160"/>
        </p:xfrm>
        <a:graphic>
          <a:graphicData uri="http://schemas.openxmlformats.org/drawingml/2006/table">
            <a:tbl>
              <a:tblPr firstRow="1" bandRow="1">
                <a:tableStyleId>{5C22544A-7EE6-4342-B048-85BDC9FD1C3A}</a:tableStyleId>
              </a:tblPr>
              <a:tblGrid>
                <a:gridCol w="5691352"/>
                <a:gridCol w="2059828"/>
                <a:gridCol w="2042971"/>
              </a:tblGrid>
              <a:tr h="452159">
                <a:tc>
                  <a:txBody>
                    <a:bodyPr/>
                    <a:lstStyle/>
                    <a:p>
                      <a:pPr algn="ctr" rtl="1"/>
                      <a:r>
                        <a:rPr lang="ar-SA" sz="2800" dirty="0" smtClean="0">
                          <a:solidFill>
                            <a:srgbClr val="FF0000"/>
                          </a:solidFill>
                          <a:latin typeface="Simplified Arabic" pitchFamily="18" charset="-78"/>
                          <a:cs typeface="Simplified Arabic" pitchFamily="18" charset="-78"/>
                        </a:rPr>
                        <a:t>الجملة</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dirty="0" smtClean="0">
                          <a:solidFill>
                            <a:srgbClr val="FF0000"/>
                          </a:solidFill>
                          <a:latin typeface="Simplified Arabic" pitchFamily="18" charset="-78"/>
                          <a:cs typeface="Simplified Arabic" pitchFamily="18" charset="-78"/>
                        </a:rPr>
                        <a:t>المفرد</a:t>
                      </a:r>
                      <a:endParaRPr lang="en-US" sz="2800" dirty="0" smtClean="0">
                        <a:solidFill>
                          <a:srgbClr val="FF0000"/>
                        </a:solidFill>
                        <a:latin typeface="Simplified Arabic" pitchFamily="18" charset="-78"/>
                        <a:cs typeface="Simplified Arabic"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dirty="0" smtClean="0">
                          <a:solidFill>
                            <a:srgbClr val="FF0000"/>
                          </a:solidFill>
                          <a:latin typeface="Simplified Arabic" pitchFamily="18" charset="-78"/>
                          <a:cs typeface="Simplified Arabic" pitchFamily="18" charset="-78"/>
                        </a:rPr>
                        <a:t>الجمع</a:t>
                      </a:r>
                      <a:endParaRPr lang="en-US" sz="2800" dirty="0" smtClean="0">
                        <a:solidFill>
                          <a:srgbClr val="FF0000"/>
                        </a:solidFill>
                        <a:latin typeface="Simplified Arabic" pitchFamily="18" charset="-78"/>
                        <a:cs typeface="Simplified Arabic" pitchFamily="18" charset="-7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bl>
          </a:graphicData>
        </a:graphic>
      </p:graphicFrame>
      <p:sp>
        <p:nvSpPr>
          <p:cNvPr id="26" name="Rounded Rectangle 25"/>
          <p:cNvSpPr/>
          <p:nvPr/>
        </p:nvSpPr>
        <p:spPr>
          <a:xfrm>
            <a:off x="9335068" y="2074460"/>
            <a:ext cx="2033517" cy="51861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الاماكن</a:t>
            </a:r>
            <a:endParaRPr lang="en-US" sz="2800" b="1" dirty="0">
              <a:solidFill>
                <a:srgbClr val="002060"/>
              </a:solidFill>
              <a:latin typeface="Simplified Arabic" pitchFamily="18" charset="-78"/>
              <a:cs typeface="Simplified Arabic" pitchFamily="18" charset="-78"/>
            </a:endParaRPr>
          </a:p>
        </p:txBody>
      </p:sp>
      <p:sp>
        <p:nvSpPr>
          <p:cNvPr id="27" name="Rounded Rectangle 26"/>
          <p:cNvSpPr/>
          <p:nvPr/>
        </p:nvSpPr>
        <p:spPr>
          <a:xfrm>
            <a:off x="9337342" y="2608998"/>
            <a:ext cx="2033517" cy="5186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مساجد</a:t>
            </a:r>
            <a:endParaRPr lang="en-US" sz="2800" b="1" dirty="0">
              <a:solidFill>
                <a:srgbClr val="002060"/>
              </a:solidFill>
              <a:latin typeface="Simplified Arabic" pitchFamily="18" charset="-78"/>
              <a:cs typeface="Simplified Arabic" pitchFamily="18" charset="-78"/>
            </a:endParaRPr>
          </a:p>
        </p:txBody>
      </p:sp>
      <p:sp>
        <p:nvSpPr>
          <p:cNvPr id="28" name="Rounded Rectangle 27"/>
          <p:cNvSpPr/>
          <p:nvPr/>
        </p:nvSpPr>
        <p:spPr>
          <a:xfrm>
            <a:off x="1555845" y="2079010"/>
            <a:ext cx="5695665" cy="51861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dirty="0" smtClean="0">
                <a:solidFill>
                  <a:srgbClr val="002060"/>
                </a:solidFill>
                <a:latin typeface="Simplified Arabic" pitchFamily="18" charset="-78"/>
                <a:cs typeface="Simplified Arabic" pitchFamily="18" charset="-78"/>
              </a:rPr>
              <a:t>المدينة مكان طيب.</a:t>
            </a:r>
            <a:endParaRPr lang="en-US" sz="2800" b="1" dirty="0">
              <a:solidFill>
                <a:srgbClr val="002060"/>
              </a:solidFill>
              <a:latin typeface="Simplified Arabic" pitchFamily="18" charset="-78"/>
              <a:cs typeface="Simplified Arabic" pitchFamily="18" charset="-78"/>
            </a:endParaRPr>
          </a:p>
        </p:txBody>
      </p:sp>
      <p:sp>
        <p:nvSpPr>
          <p:cNvPr id="29" name="Rounded Rectangle 28"/>
          <p:cNvSpPr/>
          <p:nvPr/>
        </p:nvSpPr>
        <p:spPr>
          <a:xfrm>
            <a:off x="7281080" y="2081284"/>
            <a:ext cx="2033517" cy="51861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المكان</a:t>
            </a:r>
            <a:endParaRPr lang="en-US" sz="2800" b="1" dirty="0">
              <a:solidFill>
                <a:srgbClr val="002060"/>
              </a:solidFill>
              <a:latin typeface="Simplified Arabic" pitchFamily="18" charset="-78"/>
              <a:cs typeface="Simplified Arabic" pitchFamily="18" charset="-78"/>
            </a:endParaRPr>
          </a:p>
        </p:txBody>
      </p:sp>
      <p:sp>
        <p:nvSpPr>
          <p:cNvPr id="30" name="Rounded Rectangle 29"/>
          <p:cNvSpPr/>
          <p:nvPr/>
        </p:nvSpPr>
        <p:spPr>
          <a:xfrm>
            <a:off x="9353265" y="3143536"/>
            <a:ext cx="2033517" cy="51861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المعالم</a:t>
            </a:r>
            <a:endParaRPr lang="en-US" sz="2800" b="1" dirty="0">
              <a:solidFill>
                <a:srgbClr val="002060"/>
              </a:solidFill>
              <a:latin typeface="Simplified Arabic" pitchFamily="18" charset="-78"/>
              <a:cs typeface="Simplified Arabic" pitchFamily="18" charset="-78"/>
            </a:endParaRPr>
          </a:p>
        </p:txBody>
      </p:sp>
      <p:sp>
        <p:nvSpPr>
          <p:cNvPr id="31" name="Rounded Rectangle 30"/>
          <p:cNvSpPr/>
          <p:nvPr/>
        </p:nvSpPr>
        <p:spPr>
          <a:xfrm>
            <a:off x="1569493" y="2599899"/>
            <a:ext cx="5684292" cy="5186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dirty="0" smtClean="0">
                <a:solidFill>
                  <a:srgbClr val="002060"/>
                </a:solidFill>
                <a:latin typeface="Simplified Arabic" pitchFamily="18" charset="-78"/>
                <a:cs typeface="Simplified Arabic" pitchFamily="18" charset="-78"/>
              </a:rPr>
              <a:t>صليت العصر فى المسجد. </a:t>
            </a:r>
            <a:endParaRPr lang="en-US" sz="2800" b="1" dirty="0">
              <a:solidFill>
                <a:srgbClr val="002060"/>
              </a:solidFill>
              <a:latin typeface="Simplified Arabic" pitchFamily="18" charset="-78"/>
              <a:cs typeface="Simplified Arabic" pitchFamily="18" charset="-78"/>
            </a:endParaRPr>
          </a:p>
        </p:txBody>
      </p:sp>
      <p:sp>
        <p:nvSpPr>
          <p:cNvPr id="32" name="Rounded Rectangle 31"/>
          <p:cNvSpPr/>
          <p:nvPr/>
        </p:nvSpPr>
        <p:spPr>
          <a:xfrm>
            <a:off x="7269706" y="2602174"/>
            <a:ext cx="2033517" cy="51861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مسجد</a:t>
            </a:r>
            <a:endParaRPr lang="en-US" sz="2800" b="1" dirty="0">
              <a:solidFill>
                <a:srgbClr val="002060"/>
              </a:solidFill>
              <a:latin typeface="Simplified Arabic" pitchFamily="18" charset="-78"/>
              <a:cs typeface="Simplified Arabic" pitchFamily="18" charset="-78"/>
            </a:endParaRPr>
          </a:p>
        </p:txBody>
      </p:sp>
      <p:sp>
        <p:nvSpPr>
          <p:cNvPr id="33" name="Rounded Rectangle 32"/>
          <p:cNvSpPr/>
          <p:nvPr/>
        </p:nvSpPr>
        <p:spPr>
          <a:xfrm>
            <a:off x="9355539" y="3678074"/>
            <a:ext cx="2033517" cy="51861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احضان</a:t>
            </a:r>
            <a:endParaRPr lang="en-US" sz="2800" b="1" dirty="0">
              <a:solidFill>
                <a:srgbClr val="002060"/>
              </a:solidFill>
              <a:latin typeface="Simplified Arabic" pitchFamily="18" charset="-78"/>
              <a:cs typeface="Simplified Arabic" pitchFamily="18" charset="-78"/>
            </a:endParaRPr>
          </a:p>
        </p:txBody>
      </p:sp>
      <p:sp>
        <p:nvSpPr>
          <p:cNvPr id="34" name="Rounded Rectangle 33"/>
          <p:cNvSpPr/>
          <p:nvPr/>
        </p:nvSpPr>
        <p:spPr>
          <a:xfrm>
            <a:off x="1555845" y="3120790"/>
            <a:ext cx="5700215" cy="51861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dirty="0" smtClean="0">
                <a:solidFill>
                  <a:srgbClr val="002060"/>
                </a:solidFill>
                <a:latin typeface="Simplified Arabic" pitchFamily="18" charset="-78"/>
                <a:cs typeface="Simplified Arabic" pitchFamily="18" charset="-78"/>
              </a:rPr>
              <a:t>بيت المكرم معلم كبير لبنغلاديش.</a:t>
            </a:r>
            <a:endParaRPr lang="en-US" sz="2800" b="1" dirty="0">
              <a:solidFill>
                <a:srgbClr val="002060"/>
              </a:solidFill>
              <a:latin typeface="Simplified Arabic" pitchFamily="18" charset="-78"/>
              <a:cs typeface="Simplified Arabic" pitchFamily="18" charset="-78"/>
            </a:endParaRPr>
          </a:p>
        </p:txBody>
      </p:sp>
      <p:sp>
        <p:nvSpPr>
          <p:cNvPr id="35" name="Rounded Rectangle 34"/>
          <p:cNvSpPr/>
          <p:nvPr/>
        </p:nvSpPr>
        <p:spPr>
          <a:xfrm>
            <a:off x="7285630" y="3136712"/>
            <a:ext cx="2033517" cy="51861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المعلم</a:t>
            </a:r>
            <a:endParaRPr lang="en-US" sz="2800" b="1" dirty="0">
              <a:solidFill>
                <a:srgbClr val="002060"/>
              </a:solidFill>
              <a:latin typeface="Simplified Arabic" pitchFamily="18" charset="-78"/>
              <a:cs typeface="Simplified Arabic" pitchFamily="18" charset="-78"/>
            </a:endParaRPr>
          </a:p>
        </p:txBody>
      </p:sp>
      <p:sp>
        <p:nvSpPr>
          <p:cNvPr id="36" name="Rounded Rectangle 35"/>
          <p:cNvSpPr/>
          <p:nvPr/>
        </p:nvSpPr>
        <p:spPr>
          <a:xfrm>
            <a:off x="9330517" y="4198963"/>
            <a:ext cx="2033517" cy="51861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الابار</a:t>
            </a:r>
            <a:endParaRPr lang="en-US" sz="2800" b="1" dirty="0">
              <a:solidFill>
                <a:srgbClr val="002060"/>
              </a:solidFill>
              <a:latin typeface="Simplified Arabic" pitchFamily="18" charset="-78"/>
              <a:cs typeface="Simplified Arabic" pitchFamily="18" charset="-78"/>
            </a:endParaRPr>
          </a:p>
        </p:txBody>
      </p:sp>
      <p:sp>
        <p:nvSpPr>
          <p:cNvPr id="37" name="Rounded Rectangle 36"/>
          <p:cNvSpPr/>
          <p:nvPr/>
        </p:nvSpPr>
        <p:spPr>
          <a:xfrm>
            <a:off x="1569493" y="3655328"/>
            <a:ext cx="5688841" cy="51861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dirty="0" smtClean="0">
                <a:solidFill>
                  <a:srgbClr val="002060"/>
                </a:solidFill>
                <a:latin typeface="Simplified Arabic" pitchFamily="18" charset="-78"/>
                <a:cs typeface="Simplified Arabic" pitchFamily="18" charset="-78"/>
              </a:rPr>
              <a:t>حضن الام فراش الصبيان</a:t>
            </a:r>
            <a:r>
              <a:rPr lang="ar-SA" sz="2400" b="1" dirty="0" smtClean="0">
                <a:solidFill>
                  <a:srgbClr val="002060"/>
                </a:solidFill>
                <a:latin typeface="font islamic color" pitchFamily="2" charset="0"/>
                <a:cs typeface="Simplified Arabic" pitchFamily="18" charset="-78"/>
              </a:rPr>
              <a:t>.</a:t>
            </a:r>
            <a:endParaRPr lang="en-US" sz="2800" b="1" dirty="0">
              <a:solidFill>
                <a:srgbClr val="002060"/>
              </a:solidFill>
              <a:latin typeface="font islamic color" pitchFamily="2" charset="0"/>
              <a:cs typeface="Simplified Arabic" pitchFamily="18" charset="-78"/>
            </a:endParaRPr>
          </a:p>
        </p:txBody>
      </p:sp>
      <p:sp>
        <p:nvSpPr>
          <p:cNvPr id="38" name="Rounded Rectangle 37"/>
          <p:cNvSpPr/>
          <p:nvPr/>
        </p:nvSpPr>
        <p:spPr>
          <a:xfrm>
            <a:off x="7287903" y="3657603"/>
            <a:ext cx="2033517" cy="51861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حضن</a:t>
            </a:r>
            <a:endParaRPr lang="en-US" sz="2800" b="1" dirty="0">
              <a:solidFill>
                <a:srgbClr val="002060"/>
              </a:solidFill>
              <a:latin typeface="Simplified Arabic" pitchFamily="18" charset="-78"/>
              <a:cs typeface="Simplified Arabic" pitchFamily="18" charset="-78"/>
            </a:endParaRPr>
          </a:p>
        </p:txBody>
      </p:sp>
      <p:sp>
        <p:nvSpPr>
          <p:cNvPr id="39" name="Rounded Rectangle 38"/>
          <p:cNvSpPr/>
          <p:nvPr/>
        </p:nvSpPr>
        <p:spPr>
          <a:xfrm>
            <a:off x="1583141" y="4173942"/>
            <a:ext cx="5661544" cy="51861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SA" sz="2800" b="1" dirty="0" smtClean="0">
                <a:solidFill>
                  <a:srgbClr val="002060"/>
                </a:solidFill>
                <a:latin typeface="Simplified Arabic" pitchFamily="18" charset="-78"/>
                <a:cs typeface="Simplified Arabic" pitchFamily="18" charset="-78"/>
              </a:rPr>
              <a:t>ماء البئر طاهر.</a:t>
            </a:r>
            <a:endParaRPr lang="en-US" sz="2800" b="1" dirty="0">
              <a:solidFill>
                <a:srgbClr val="002060"/>
              </a:solidFill>
              <a:latin typeface="Simplified Arabic" pitchFamily="18" charset="-78"/>
              <a:cs typeface="Simplified Arabic" pitchFamily="18" charset="-78"/>
            </a:endParaRPr>
          </a:p>
        </p:txBody>
      </p:sp>
      <p:sp>
        <p:nvSpPr>
          <p:cNvPr id="40" name="Rounded Rectangle 39"/>
          <p:cNvSpPr/>
          <p:nvPr/>
        </p:nvSpPr>
        <p:spPr>
          <a:xfrm>
            <a:off x="7274254" y="4189864"/>
            <a:ext cx="2033517" cy="51861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rgbClr val="002060"/>
                </a:solidFill>
                <a:latin typeface="Simplified Arabic" pitchFamily="18" charset="-78"/>
                <a:cs typeface="Simplified Arabic" pitchFamily="18" charset="-78"/>
              </a:rPr>
              <a:t>البئر</a:t>
            </a:r>
            <a:endParaRPr lang="en-US" sz="2800" b="1" dirty="0">
              <a:solidFill>
                <a:srgbClr val="002060"/>
              </a:solidFill>
              <a:latin typeface="Simplified Arabic" pitchFamily="18" charset="-78"/>
              <a:cs typeface="Simplified Arabic" pitchFamily="18" charset="-78"/>
            </a:endParaRPr>
          </a:p>
        </p:txBody>
      </p:sp>
    </p:spTree>
    <p:extLst>
      <p:ext uri="{BB962C8B-B14F-4D97-AF65-F5344CB8AC3E}">
        <p14:creationId xmlns="" xmlns:p14="http://schemas.microsoft.com/office/powerpoint/2010/main" val="204716905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p:cTn id="19" dur="1000" fill="hold"/>
                                        <p:tgtEl>
                                          <p:spTgt spid="26"/>
                                        </p:tgtEl>
                                        <p:attrNameLst>
                                          <p:attrName>ppt_w</p:attrName>
                                        </p:attrNameLst>
                                      </p:cBhvr>
                                      <p:tavLst>
                                        <p:tav tm="0">
                                          <p:val>
                                            <p:strVal val="#ppt_w*0.70"/>
                                          </p:val>
                                        </p:tav>
                                        <p:tav tm="100000">
                                          <p:val>
                                            <p:strVal val="#ppt_w"/>
                                          </p:val>
                                        </p:tav>
                                      </p:tavLst>
                                    </p:anim>
                                    <p:anim calcmode="lin" valueType="num">
                                      <p:cBhvr>
                                        <p:cTn id="20" dur="1000" fill="hold"/>
                                        <p:tgtEl>
                                          <p:spTgt spid="26"/>
                                        </p:tgtEl>
                                        <p:attrNameLst>
                                          <p:attrName>ppt_h</p:attrName>
                                        </p:attrNameLst>
                                      </p:cBhvr>
                                      <p:tavLst>
                                        <p:tav tm="0">
                                          <p:val>
                                            <p:strVal val="#ppt_h"/>
                                          </p:val>
                                        </p:tav>
                                        <p:tav tm="100000">
                                          <p:val>
                                            <p:strVal val="#ppt_h"/>
                                          </p:val>
                                        </p:tav>
                                      </p:tavLst>
                                    </p:anim>
                                    <p:animEffect transition="in" filter="fade">
                                      <p:cBhvr>
                                        <p:cTn id="21" dur="1000"/>
                                        <p:tgtEl>
                                          <p:spTgt spid="26"/>
                                        </p:tgtEl>
                                      </p:cBhvr>
                                    </p:animEffect>
                                  </p:childTnLst>
                                </p:cTn>
                              </p:par>
                            </p:childTnLst>
                          </p:cTn>
                        </p:par>
                      </p:childTnLst>
                    </p:cTn>
                  </p:par>
                  <p:par>
                    <p:cTn id="22" fill="hold">
                      <p:stCondLst>
                        <p:cond delay="indefinite"/>
                      </p:stCondLst>
                      <p:childTnLst>
                        <p:par>
                          <p:cTn id="23" fill="hold">
                            <p:stCondLst>
                              <p:cond delay="0"/>
                            </p:stCondLst>
                            <p:childTnLst>
                              <p:par>
                                <p:cTn id="24" presetID="24" presetClass="entr" presetSubtype="0"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 to="" calcmode="lin" valueType="num">
                                      <p:cBhvr>
                                        <p:cTn id="26" dur="1" fill="hold"/>
                                        <p:tgtEl>
                                          <p:spTgt spid="29"/>
                                        </p:tgtEl>
                                        <p:attrNameLst>
                                          <p:attrName/>
                                        </p:attrNameLst>
                                      </p:cBhvr>
                                    </p:anim>
                                  </p:childTnLst>
                                </p:cTn>
                              </p:par>
                            </p:childTnLst>
                          </p:cTn>
                        </p:par>
                      </p:childTnLst>
                    </p:cTn>
                  </p:par>
                  <p:par>
                    <p:cTn id="27" fill="hold">
                      <p:stCondLst>
                        <p:cond delay="indefinite"/>
                      </p:stCondLst>
                      <p:childTnLst>
                        <p:par>
                          <p:cTn id="28" fill="hold">
                            <p:stCondLst>
                              <p:cond delay="0"/>
                            </p:stCondLst>
                            <p:childTnLst>
                              <p:par>
                                <p:cTn id="29" presetID="29"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p:cTn id="31" dur="1000" fill="hold"/>
                                        <p:tgtEl>
                                          <p:spTgt spid="28"/>
                                        </p:tgtEl>
                                        <p:attrNameLst>
                                          <p:attrName>ppt_x</p:attrName>
                                        </p:attrNameLst>
                                      </p:cBhvr>
                                      <p:tavLst>
                                        <p:tav tm="0">
                                          <p:val>
                                            <p:strVal val="#ppt_x-.2"/>
                                          </p:val>
                                        </p:tav>
                                        <p:tav tm="100000">
                                          <p:val>
                                            <p:strVal val="#ppt_x"/>
                                          </p:val>
                                        </p:tav>
                                      </p:tavLst>
                                    </p:anim>
                                    <p:anim calcmode="lin" valueType="num">
                                      <p:cBhvr>
                                        <p:cTn id="32"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33" dur="1000"/>
                                        <p:tgtEl>
                                          <p:spTgt spid="28"/>
                                        </p:tgtEl>
                                      </p:cBhvr>
                                    </p:animEffect>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0"/>
                                          </p:stCondLst>
                                        </p:cTn>
                                        <p:tgtEl>
                                          <p:spTgt spid="27"/>
                                        </p:tgtEl>
                                        <p:attrNameLst>
                                          <p:attrName>style.visibility</p:attrName>
                                        </p:attrNameLst>
                                      </p:cBhvr>
                                      <p:to>
                                        <p:strVal val="visible"/>
                                      </p:to>
                                    </p:set>
                                    <p:anim to="" calcmode="lin" valueType="num">
                                      <p:cBhvr>
                                        <p:cTn id="38" dur="1" fill="hold"/>
                                        <p:tgtEl>
                                          <p:spTgt spid="27"/>
                                        </p:tgtEl>
                                        <p:attrNameLst>
                                          <p:attrName/>
                                        </p:attrNameLst>
                                      </p:cBhvr>
                                    </p:anim>
                                  </p:childTnLst>
                                </p:cTn>
                              </p:par>
                            </p:childTnLst>
                          </p:cTn>
                        </p:par>
                      </p:childTnLst>
                    </p:cTn>
                  </p:par>
                  <p:par>
                    <p:cTn id="39" fill="hold">
                      <p:stCondLst>
                        <p:cond delay="indefinite"/>
                      </p:stCondLst>
                      <p:childTnLst>
                        <p:par>
                          <p:cTn id="40" fill="hold">
                            <p:stCondLst>
                              <p:cond delay="0"/>
                            </p:stCondLst>
                            <p:childTnLst>
                              <p:par>
                                <p:cTn id="41" presetID="24" presetClass="entr" presetSubtype="0" fill="hold" grpId="0" nodeType="clickEffect">
                                  <p:stCondLst>
                                    <p:cond delay="0"/>
                                  </p:stCondLst>
                                  <p:childTnLst>
                                    <p:set>
                                      <p:cBhvr>
                                        <p:cTn id="42" dur="1" fill="hold">
                                          <p:stCondLst>
                                            <p:cond delay="0"/>
                                          </p:stCondLst>
                                        </p:cTn>
                                        <p:tgtEl>
                                          <p:spTgt spid="32"/>
                                        </p:tgtEl>
                                        <p:attrNameLst>
                                          <p:attrName>style.visibility</p:attrName>
                                        </p:attrNameLst>
                                      </p:cBhvr>
                                      <p:to>
                                        <p:strVal val="visible"/>
                                      </p:to>
                                    </p:set>
                                    <p:anim to="" calcmode="lin" valueType="num">
                                      <p:cBhvr>
                                        <p:cTn id="43" dur="1" fill="hold"/>
                                        <p:tgtEl>
                                          <p:spTgt spid="32"/>
                                        </p:tgtEl>
                                        <p:attrNameLst>
                                          <p:attrName/>
                                        </p:attrNameLst>
                                      </p:cBhvr>
                                    </p:anim>
                                  </p:childTnLst>
                                </p:cTn>
                              </p:par>
                            </p:childTnLst>
                          </p:cTn>
                        </p:par>
                      </p:childTnLst>
                    </p:cTn>
                  </p:par>
                  <p:par>
                    <p:cTn id="44" fill="hold">
                      <p:stCondLst>
                        <p:cond delay="indefinite"/>
                      </p:stCondLst>
                      <p:childTnLst>
                        <p:par>
                          <p:cTn id="45" fill="hold">
                            <p:stCondLst>
                              <p:cond delay="0"/>
                            </p:stCondLst>
                            <p:childTnLst>
                              <p:par>
                                <p:cTn id="46" presetID="29" presetClass="entr" presetSubtype="0" fill="hold" grpId="0" nodeType="clickEffect">
                                  <p:stCondLst>
                                    <p:cond delay="0"/>
                                  </p:stCondLst>
                                  <p:childTnLst>
                                    <p:set>
                                      <p:cBhvr>
                                        <p:cTn id="47" dur="1" fill="hold">
                                          <p:stCondLst>
                                            <p:cond delay="0"/>
                                          </p:stCondLst>
                                        </p:cTn>
                                        <p:tgtEl>
                                          <p:spTgt spid="31"/>
                                        </p:tgtEl>
                                        <p:attrNameLst>
                                          <p:attrName>style.visibility</p:attrName>
                                        </p:attrNameLst>
                                      </p:cBhvr>
                                      <p:to>
                                        <p:strVal val="visible"/>
                                      </p:to>
                                    </p:set>
                                    <p:anim calcmode="lin" valueType="num">
                                      <p:cBhvr>
                                        <p:cTn id="48" dur="1000" fill="hold"/>
                                        <p:tgtEl>
                                          <p:spTgt spid="31"/>
                                        </p:tgtEl>
                                        <p:attrNameLst>
                                          <p:attrName>ppt_x</p:attrName>
                                        </p:attrNameLst>
                                      </p:cBhvr>
                                      <p:tavLst>
                                        <p:tav tm="0">
                                          <p:val>
                                            <p:strVal val="#ppt_x-.2"/>
                                          </p:val>
                                        </p:tav>
                                        <p:tav tm="100000">
                                          <p:val>
                                            <p:strVal val="#ppt_x"/>
                                          </p:val>
                                        </p:tav>
                                      </p:tavLst>
                                    </p:anim>
                                    <p:anim calcmode="lin" valueType="num">
                                      <p:cBhvr>
                                        <p:cTn id="49" dur="1000" fill="hold"/>
                                        <p:tgtEl>
                                          <p:spTgt spid="31"/>
                                        </p:tgtEl>
                                        <p:attrNameLst>
                                          <p:attrName>ppt_y</p:attrName>
                                        </p:attrNameLst>
                                      </p:cBhvr>
                                      <p:tavLst>
                                        <p:tav tm="0">
                                          <p:val>
                                            <p:strVal val="#ppt_y"/>
                                          </p:val>
                                        </p:tav>
                                        <p:tav tm="100000">
                                          <p:val>
                                            <p:strVal val="#ppt_y"/>
                                          </p:val>
                                        </p:tav>
                                      </p:tavLst>
                                    </p:anim>
                                    <p:animEffect transition="in" filter="wipe(right)" prLst="gradientSize: 0.1">
                                      <p:cBhvr>
                                        <p:cTn id="50" dur="1000"/>
                                        <p:tgtEl>
                                          <p:spTgt spid="31"/>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fade">
                                      <p:cBhvr>
                                        <p:cTn id="55" dur="2000"/>
                                        <p:tgtEl>
                                          <p:spTgt spid="30"/>
                                        </p:tgtEl>
                                      </p:cBhvr>
                                    </p:animEffect>
                                  </p:childTnLst>
                                </p:cTn>
                              </p:par>
                            </p:childTnLst>
                          </p:cTn>
                        </p:par>
                      </p:childTnLst>
                    </p:cTn>
                  </p:par>
                  <p:par>
                    <p:cTn id="56" fill="hold">
                      <p:stCondLst>
                        <p:cond delay="indefinite"/>
                      </p:stCondLst>
                      <p:childTnLst>
                        <p:par>
                          <p:cTn id="57" fill="hold">
                            <p:stCondLst>
                              <p:cond delay="0"/>
                            </p:stCondLst>
                            <p:childTnLst>
                              <p:par>
                                <p:cTn id="58" presetID="55" presetClass="entr" presetSubtype="0" fill="hold" grpId="0" nodeType="clickEffect">
                                  <p:stCondLst>
                                    <p:cond delay="0"/>
                                  </p:stCondLst>
                                  <p:childTnLst>
                                    <p:set>
                                      <p:cBhvr>
                                        <p:cTn id="59" dur="1" fill="hold">
                                          <p:stCondLst>
                                            <p:cond delay="0"/>
                                          </p:stCondLst>
                                        </p:cTn>
                                        <p:tgtEl>
                                          <p:spTgt spid="35"/>
                                        </p:tgtEl>
                                        <p:attrNameLst>
                                          <p:attrName>style.visibility</p:attrName>
                                        </p:attrNameLst>
                                      </p:cBhvr>
                                      <p:to>
                                        <p:strVal val="visible"/>
                                      </p:to>
                                    </p:set>
                                    <p:anim calcmode="lin" valueType="num">
                                      <p:cBhvr>
                                        <p:cTn id="60" dur="1000" fill="hold"/>
                                        <p:tgtEl>
                                          <p:spTgt spid="35"/>
                                        </p:tgtEl>
                                        <p:attrNameLst>
                                          <p:attrName>ppt_w</p:attrName>
                                        </p:attrNameLst>
                                      </p:cBhvr>
                                      <p:tavLst>
                                        <p:tav tm="0">
                                          <p:val>
                                            <p:strVal val="#ppt_w*0.70"/>
                                          </p:val>
                                        </p:tav>
                                        <p:tav tm="100000">
                                          <p:val>
                                            <p:strVal val="#ppt_w"/>
                                          </p:val>
                                        </p:tav>
                                      </p:tavLst>
                                    </p:anim>
                                    <p:anim calcmode="lin" valueType="num">
                                      <p:cBhvr>
                                        <p:cTn id="61" dur="1000" fill="hold"/>
                                        <p:tgtEl>
                                          <p:spTgt spid="35"/>
                                        </p:tgtEl>
                                        <p:attrNameLst>
                                          <p:attrName>ppt_h</p:attrName>
                                        </p:attrNameLst>
                                      </p:cBhvr>
                                      <p:tavLst>
                                        <p:tav tm="0">
                                          <p:val>
                                            <p:strVal val="#ppt_h"/>
                                          </p:val>
                                        </p:tav>
                                        <p:tav tm="100000">
                                          <p:val>
                                            <p:strVal val="#ppt_h"/>
                                          </p:val>
                                        </p:tav>
                                      </p:tavLst>
                                    </p:anim>
                                    <p:animEffect transition="in" filter="fade">
                                      <p:cBhvr>
                                        <p:cTn id="62" dur="1000"/>
                                        <p:tgtEl>
                                          <p:spTgt spid="35"/>
                                        </p:tgtEl>
                                      </p:cBhvr>
                                    </p:animEffect>
                                  </p:childTnLst>
                                </p:cTn>
                              </p:par>
                            </p:childTnLst>
                          </p:cTn>
                        </p:par>
                      </p:childTnLst>
                    </p:cTn>
                  </p:par>
                  <p:par>
                    <p:cTn id="63" fill="hold">
                      <p:stCondLst>
                        <p:cond delay="indefinite"/>
                      </p:stCondLst>
                      <p:childTnLst>
                        <p:par>
                          <p:cTn id="64" fill="hold">
                            <p:stCondLst>
                              <p:cond delay="0"/>
                            </p:stCondLst>
                            <p:childTnLst>
                              <p:par>
                                <p:cTn id="65" presetID="55" presetClass="entr" presetSubtype="0" fill="hold" grpId="0" nodeType="clickEffect">
                                  <p:stCondLst>
                                    <p:cond delay="0"/>
                                  </p:stCondLst>
                                  <p:childTnLst>
                                    <p:set>
                                      <p:cBhvr>
                                        <p:cTn id="66" dur="1" fill="hold">
                                          <p:stCondLst>
                                            <p:cond delay="0"/>
                                          </p:stCondLst>
                                        </p:cTn>
                                        <p:tgtEl>
                                          <p:spTgt spid="34"/>
                                        </p:tgtEl>
                                        <p:attrNameLst>
                                          <p:attrName>style.visibility</p:attrName>
                                        </p:attrNameLst>
                                      </p:cBhvr>
                                      <p:to>
                                        <p:strVal val="visible"/>
                                      </p:to>
                                    </p:set>
                                    <p:anim calcmode="lin" valueType="num">
                                      <p:cBhvr>
                                        <p:cTn id="67" dur="1000" fill="hold"/>
                                        <p:tgtEl>
                                          <p:spTgt spid="34"/>
                                        </p:tgtEl>
                                        <p:attrNameLst>
                                          <p:attrName>ppt_w</p:attrName>
                                        </p:attrNameLst>
                                      </p:cBhvr>
                                      <p:tavLst>
                                        <p:tav tm="0">
                                          <p:val>
                                            <p:strVal val="#ppt_w*0.70"/>
                                          </p:val>
                                        </p:tav>
                                        <p:tav tm="100000">
                                          <p:val>
                                            <p:strVal val="#ppt_w"/>
                                          </p:val>
                                        </p:tav>
                                      </p:tavLst>
                                    </p:anim>
                                    <p:anim calcmode="lin" valueType="num">
                                      <p:cBhvr>
                                        <p:cTn id="68" dur="1000" fill="hold"/>
                                        <p:tgtEl>
                                          <p:spTgt spid="34"/>
                                        </p:tgtEl>
                                        <p:attrNameLst>
                                          <p:attrName>ppt_h</p:attrName>
                                        </p:attrNameLst>
                                      </p:cBhvr>
                                      <p:tavLst>
                                        <p:tav tm="0">
                                          <p:val>
                                            <p:strVal val="#ppt_h"/>
                                          </p:val>
                                        </p:tav>
                                        <p:tav tm="100000">
                                          <p:val>
                                            <p:strVal val="#ppt_h"/>
                                          </p:val>
                                        </p:tav>
                                      </p:tavLst>
                                    </p:anim>
                                    <p:animEffect transition="in" filter="fade">
                                      <p:cBhvr>
                                        <p:cTn id="69" dur="1000"/>
                                        <p:tgtEl>
                                          <p:spTgt spid="34"/>
                                        </p:tgtEl>
                                      </p:cBhvr>
                                    </p:animEffect>
                                  </p:childTnLst>
                                </p:cTn>
                              </p:par>
                            </p:childTnLst>
                          </p:cTn>
                        </p:par>
                      </p:childTnLst>
                    </p:cTn>
                  </p:par>
                  <p:par>
                    <p:cTn id="70" fill="hold">
                      <p:stCondLst>
                        <p:cond delay="indefinite"/>
                      </p:stCondLst>
                      <p:childTnLst>
                        <p:par>
                          <p:cTn id="71" fill="hold">
                            <p:stCondLst>
                              <p:cond delay="0"/>
                            </p:stCondLst>
                            <p:childTnLst>
                              <p:par>
                                <p:cTn id="72" presetID="37" presetClass="entr" presetSubtype="0" fill="hold" grpId="0" nodeType="clickEffect">
                                  <p:stCondLst>
                                    <p:cond delay="0"/>
                                  </p:stCondLst>
                                  <p:childTnLst>
                                    <p:set>
                                      <p:cBhvr>
                                        <p:cTn id="73" dur="1" fill="hold">
                                          <p:stCondLst>
                                            <p:cond delay="0"/>
                                          </p:stCondLst>
                                        </p:cTn>
                                        <p:tgtEl>
                                          <p:spTgt spid="33"/>
                                        </p:tgtEl>
                                        <p:attrNameLst>
                                          <p:attrName>style.visibility</p:attrName>
                                        </p:attrNameLst>
                                      </p:cBhvr>
                                      <p:to>
                                        <p:strVal val="visible"/>
                                      </p:to>
                                    </p:set>
                                    <p:animEffect transition="in" filter="fade">
                                      <p:cBhvr>
                                        <p:cTn id="74" dur="1000"/>
                                        <p:tgtEl>
                                          <p:spTgt spid="33"/>
                                        </p:tgtEl>
                                      </p:cBhvr>
                                    </p:animEffect>
                                    <p:anim calcmode="lin" valueType="num">
                                      <p:cBhvr>
                                        <p:cTn id="75" dur="1000" fill="hold"/>
                                        <p:tgtEl>
                                          <p:spTgt spid="33"/>
                                        </p:tgtEl>
                                        <p:attrNameLst>
                                          <p:attrName>ppt_x</p:attrName>
                                        </p:attrNameLst>
                                      </p:cBhvr>
                                      <p:tavLst>
                                        <p:tav tm="0">
                                          <p:val>
                                            <p:strVal val="#ppt_x"/>
                                          </p:val>
                                        </p:tav>
                                        <p:tav tm="100000">
                                          <p:val>
                                            <p:strVal val="#ppt_x"/>
                                          </p:val>
                                        </p:tav>
                                      </p:tavLst>
                                    </p:anim>
                                    <p:anim calcmode="lin" valueType="num">
                                      <p:cBhvr>
                                        <p:cTn id="76" dur="900" decel="100000" fill="hold"/>
                                        <p:tgtEl>
                                          <p:spTgt spid="33"/>
                                        </p:tgtEl>
                                        <p:attrNameLst>
                                          <p:attrName>ppt_y</p:attrName>
                                        </p:attrNameLst>
                                      </p:cBhvr>
                                      <p:tavLst>
                                        <p:tav tm="0">
                                          <p:val>
                                            <p:strVal val="#ppt_y+1"/>
                                          </p:val>
                                        </p:tav>
                                        <p:tav tm="100000">
                                          <p:val>
                                            <p:strVal val="#ppt_y-.03"/>
                                          </p:val>
                                        </p:tav>
                                      </p:tavLst>
                                    </p:anim>
                                    <p:anim calcmode="lin" valueType="num">
                                      <p:cBhvr>
                                        <p:cTn id="77"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55" presetClass="entr" presetSubtype="0" fill="hold" grpId="0" nodeType="clickEffect">
                                  <p:stCondLst>
                                    <p:cond delay="0"/>
                                  </p:stCondLst>
                                  <p:childTnLst>
                                    <p:set>
                                      <p:cBhvr>
                                        <p:cTn id="81" dur="1" fill="hold">
                                          <p:stCondLst>
                                            <p:cond delay="0"/>
                                          </p:stCondLst>
                                        </p:cTn>
                                        <p:tgtEl>
                                          <p:spTgt spid="38"/>
                                        </p:tgtEl>
                                        <p:attrNameLst>
                                          <p:attrName>style.visibility</p:attrName>
                                        </p:attrNameLst>
                                      </p:cBhvr>
                                      <p:to>
                                        <p:strVal val="visible"/>
                                      </p:to>
                                    </p:set>
                                    <p:anim calcmode="lin" valueType="num">
                                      <p:cBhvr>
                                        <p:cTn id="82" dur="1000" fill="hold"/>
                                        <p:tgtEl>
                                          <p:spTgt spid="38"/>
                                        </p:tgtEl>
                                        <p:attrNameLst>
                                          <p:attrName>ppt_w</p:attrName>
                                        </p:attrNameLst>
                                      </p:cBhvr>
                                      <p:tavLst>
                                        <p:tav tm="0">
                                          <p:val>
                                            <p:strVal val="#ppt_w*0.70"/>
                                          </p:val>
                                        </p:tav>
                                        <p:tav tm="100000">
                                          <p:val>
                                            <p:strVal val="#ppt_w"/>
                                          </p:val>
                                        </p:tav>
                                      </p:tavLst>
                                    </p:anim>
                                    <p:anim calcmode="lin" valueType="num">
                                      <p:cBhvr>
                                        <p:cTn id="83" dur="1000" fill="hold"/>
                                        <p:tgtEl>
                                          <p:spTgt spid="38"/>
                                        </p:tgtEl>
                                        <p:attrNameLst>
                                          <p:attrName>ppt_h</p:attrName>
                                        </p:attrNameLst>
                                      </p:cBhvr>
                                      <p:tavLst>
                                        <p:tav tm="0">
                                          <p:val>
                                            <p:strVal val="#ppt_h"/>
                                          </p:val>
                                        </p:tav>
                                        <p:tav tm="100000">
                                          <p:val>
                                            <p:strVal val="#ppt_h"/>
                                          </p:val>
                                        </p:tav>
                                      </p:tavLst>
                                    </p:anim>
                                    <p:animEffect transition="in" filter="fade">
                                      <p:cBhvr>
                                        <p:cTn id="84" dur="1000"/>
                                        <p:tgtEl>
                                          <p:spTgt spid="38"/>
                                        </p:tgtEl>
                                      </p:cBhvr>
                                    </p:animEffect>
                                  </p:childTnLst>
                                </p:cTn>
                              </p:par>
                            </p:childTnLst>
                          </p:cTn>
                        </p:par>
                      </p:childTnLst>
                    </p:cTn>
                  </p:par>
                  <p:par>
                    <p:cTn id="85" fill="hold">
                      <p:stCondLst>
                        <p:cond delay="indefinite"/>
                      </p:stCondLst>
                      <p:childTnLst>
                        <p:par>
                          <p:cTn id="86" fill="hold">
                            <p:stCondLst>
                              <p:cond delay="0"/>
                            </p:stCondLst>
                            <p:childTnLst>
                              <p:par>
                                <p:cTn id="87" presetID="29" presetClass="entr" presetSubtype="0" fill="hold" grpId="0" nodeType="clickEffect">
                                  <p:stCondLst>
                                    <p:cond delay="0"/>
                                  </p:stCondLst>
                                  <p:childTnLst>
                                    <p:set>
                                      <p:cBhvr>
                                        <p:cTn id="88" dur="1" fill="hold">
                                          <p:stCondLst>
                                            <p:cond delay="0"/>
                                          </p:stCondLst>
                                        </p:cTn>
                                        <p:tgtEl>
                                          <p:spTgt spid="37"/>
                                        </p:tgtEl>
                                        <p:attrNameLst>
                                          <p:attrName>style.visibility</p:attrName>
                                        </p:attrNameLst>
                                      </p:cBhvr>
                                      <p:to>
                                        <p:strVal val="visible"/>
                                      </p:to>
                                    </p:set>
                                    <p:anim calcmode="lin" valueType="num">
                                      <p:cBhvr>
                                        <p:cTn id="89" dur="1000" fill="hold"/>
                                        <p:tgtEl>
                                          <p:spTgt spid="37"/>
                                        </p:tgtEl>
                                        <p:attrNameLst>
                                          <p:attrName>ppt_x</p:attrName>
                                        </p:attrNameLst>
                                      </p:cBhvr>
                                      <p:tavLst>
                                        <p:tav tm="0">
                                          <p:val>
                                            <p:strVal val="#ppt_x-.2"/>
                                          </p:val>
                                        </p:tav>
                                        <p:tav tm="100000">
                                          <p:val>
                                            <p:strVal val="#ppt_x"/>
                                          </p:val>
                                        </p:tav>
                                      </p:tavLst>
                                    </p:anim>
                                    <p:anim calcmode="lin" valueType="num">
                                      <p:cBhvr>
                                        <p:cTn id="90" dur="1000" fill="hold"/>
                                        <p:tgtEl>
                                          <p:spTgt spid="37"/>
                                        </p:tgtEl>
                                        <p:attrNameLst>
                                          <p:attrName>ppt_y</p:attrName>
                                        </p:attrNameLst>
                                      </p:cBhvr>
                                      <p:tavLst>
                                        <p:tav tm="0">
                                          <p:val>
                                            <p:strVal val="#ppt_y"/>
                                          </p:val>
                                        </p:tav>
                                        <p:tav tm="100000">
                                          <p:val>
                                            <p:strVal val="#ppt_y"/>
                                          </p:val>
                                        </p:tav>
                                      </p:tavLst>
                                    </p:anim>
                                    <p:animEffect transition="in" filter="wipe(right)" prLst="gradientSize: 0.1">
                                      <p:cBhvr>
                                        <p:cTn id="91" dur="1000"/>
                                        <p:tgtEl>
                                          <p:spTgt spid="37"/>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36"/>
                                        </p:tgtEl>
                                        <p:attrNameLst>
                                          <p:attrName>style.visibility</p:attrName>
                                        </p:attrNameLst>
                                      </p:cBhvr>
                                      <p:to>
                                        <p:strVal val="visible"/>
                                      </p:to>
                                    </p:set>
                                    <p:animEffect transition="in" filter="fade">
                                      <p:cBhvr>
                                        <p:cTn id="96" dur="2000"/>
                                        <p:tgtEl>
                                          <p:spTgt spid="36"/>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40"/>
                                        </p:tgtEl>
                                        <p:attrNameLst>
                                          <p:attrName>style.visibility</p:attrName>
                                        </p:attrNameLst>
                                      </p:cBhvr>
                                      <p:to>
                                        <p:strVal val="visible"/>
                                      </p:to>
                                    </p:set>
                                    <p:animEffect transition="in" filter="fade">
                                      <p:cBhvr>
                                        <p:cTn id="101" dur="2000"/>
                                        <p:tgtEl>
                                          <p:spTgt spid="40"/>
                                        </p:tgtEl>
                                      </p:cBhvr>
                                    </p:animEffect>
                                  </p:childTnLst>
                                </p:cTn>
                              </p:par>
                            </p:childTnLst>
                          </p:cTn>
                        </p:par>
                      </p:childTnLst>
                    </p:cTn>
                  </p:par>
                  <p:par>
                    <p:cTn id="102" fill="hold">
                      <p:stCondLst>
                        <p:cond delay="indefinite"/>
                      </p:stCondLst>
                      <p:childTnLst>
                        <p:par>
                          <p:cTn id="103" fill="hold">
                            <p:stCondLst>
                              <p:cond delay="0"/>
                            </p:stCondLst>
                            <p:childTnLst>
                              <p:par>
                                <p:cTn id="104" presetID="55" presetClass="entr" presetSubtype="0" fill="hold" grpId="0" nodeType="clickEffect">
                                  <p:stCondLst>
                                    <p:cond delay="0"/>
                                  </p:stCondLst>
                                  <p:childTnLst>
                                    <p:set>
                                      <p:cBhvr>
                                        <p:cTn id="105" dur="1" fill="hold">
                                          <p:stCondLst>
                                            <p:cond delay="0"/>
                                          </p:stCondLst>
                                        </p:cTn>
                                        <p:tgtEl>
                                          <p:spTgt spid="39"/>
                                        </p:tgtEl>
                                        <p:attrNameLst>
                                          <p:attrName>style.visibility</p:attrName>
                                        </p:attrNameLst>
                                      </p:cBhvr>
                                      <p:to>
                                        <p:strVal val="visible"/>
                                      </p:to>
                                    </p:set>
                                    <p:anim calcmode="lin" valueType="num">
                                      <p:cBhvr>
                                        <p:cTn id="106" dur="1000" fill="hold"/>
                                        <p:tgtEl>
                                          <p:spTgt spid="39"/>
                                        </p:tgtEl>
                                        <p:attrNameLst>
                                          <p:attrName>ppt_w</p:attrName>
                                        </p:attrNameLst>
                                      </p:cBhvr>
                                      <p:tavLst>
                                        <p:tav tm="0">
                                          <p:val>
                                            <p:strVal val="#ppt_w*0.70"/>
                                          </p:val>
                                        </p:tav>
                                        <p:tav tm="100000">
                                          <p:val>
                                            <p:strVal val="#ppt_w"/>
                                          </p:val>
                                        </p:tav>
                                      </p:tavLst>
                                    </p:anim>
                                    <p:anim calcmode="lin" valueType="num">
                                      <p:cBhvr>
                                        <p:cTn id="107" dur="1000" fill="hold"/>
                                        <p:tgtEl>
                                          <p:spTgt spid="39"/>
                                        </p:tgtEl>
                                        <p:attrNameLst>
                                          <p:attrName>ppt_h</p:attrName>
                                        </p:attrNameLst>
                                      </p:cBhvr>
                                      <p:tavLst>
                                        <p:tav tm="0">
                                          <p:val>
                                            <p:strVal val="#ppt_h"/>
                                          </p:val>
                                        </p:tav>
                                        <p:tav tm="100000">
                                          <p:val>
                                            <p:strVal val="#ppt_h"/>
                                          </p:val>
                                        </p:tav>
                                      </p:tavLst>
                                    </p:anim>
                                    <p:animEffect transition="in" filter="fade">
                                      <p:cBhvr>
                                        <p:cTn id="108" dur="1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1372" y="274638"/>
            <a:ext cx="4749421" cy="11430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rtl="1"/>
            <a:r>
              <a:rPr lang="ar-SA" sz="4800" b="1" dirty="0" smtClean="0">
                <a:solidFill>
                  <a:srgbClr val="7030A0"/>
                </a:solidFill>
                <a:effectLst>
                  <a:outerShdw blurRad="38100" dist="38100" dir="2700000" algn="tl">
                    <a:srgbClr val="000000">
                      <a:alpha val="43137"/>
                    </a:srgbClr>
                  </a:outerShdw>
                </a:effectLst>
                <a:latin typeface="Simplified Arabic" pitchFamily="18" charset="-78"/>
                <a:cs typeface="Simplified Arabic" pitchFamily="18" charset="-78"/>
              </a:rPr>
              <a:t>الكلمات المتضادة</a:t>
            </a:r>
            <a:endParaRPr lang="en-US" sz="4800" b="1" dirty="0">
              <a:solidFill>
                <a:srgbClr val="7030A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graphicFrame>
        <p:nvGraphicFramePr>
          <p:cNvPr id="5" name="Table 4"/>
          <p:cNvGraphicFramePr>
            <a:graphicFrameLocks noGrp="1"/>
          </p:cNvGraphicFramePr>
          <p:nvPr>
            <p:extLst>
              <p:ext uri="{D42A27DB-BD31-4B8C-83A1-F6EECF244321}">
                <p14:modId xmlns="" xmlns:p14="http://schemas.microsoft.com/office/powerpoint/2010/main" val="3715920195"/>
              </p:ext>
            </p:extLst>
          </p:nvPr>
        </p:nvGraphicFramePr>
        <p:xfrm>
          <a:off x="3207223" y="1877560"/>
          <a:ext cx="6332562" cy="769483"/>
        </p:xfrm>
        <a:graphic>
          <a:graphicData uri="http://schemas.openxmlformats.org/drawingml/2006/table">
            <a:tbl>
              <a:tblPr firstRow="1" bandRow="1">
                <a:tableStyleId>{5C22544A-7EE6-4342-B048-85BDC9FD1C3A}</a:tableStyleId>
              </a:tblPr>
              <a:tblGrid>
                <a:gridCol w="3166281"/>
                <a:gridCol w="3166281"/>
              </a:tblGrid>
              <a:tr h="769483">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dirty="0" smtClean="0">
                          <a:solidFill>
                            <a:srgbClr val="7030A0"/>
                          </a:solidFill>
                        </a:rPr>
                        <a:t>الكلمة المتضادة</a:t>
                      </a:r>
                      <a:endParaRPr lang="en-US" sz="3600" dirty="0" smtClean="0">
                        <a:solidFill>
                          <a:srgbClr val="7030A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3600" dirty="0" smtClean="0">
                          <a:solidFill>
                            <a:srgbClr val="7030A0"/>
                          </a:solidFill>
                        </a:rPr>
                        <a:t> الكلمة الاصلي</a:t>
                      </a:r>
                      <a:endParaRPr lang="en-US" sz="36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
        <p:nvSpPr>
          <p:cNvPr id="6" name="Rounded Rectangle 5"/>
          <p:cNvSpPr/>
          <p:nvPr/>
        </p:nvSpPr>
        <p:spPr>
          <a:xfrm>
            <a:off x="6387100" y="2661324"/>
            <a:ext cx="3120843" cy="51861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المنورة</a:t>
            </a:r>
            <a:endParaRPr lang="en-US" sz="3200" b="1" dirty="0">
              <a:solidFill>
                <a:srgbClr val="002060"/>
              </a:solidFill>
              <a:latin typeface="Simplified Arabic" pitchFamily="18" charset="-78"/>
              <a:cs typeface="Simplified Arabic" pitchFamily="18" charset="-78"/>
            </a:endParaRPr>
          </a:p>
        </p:txBody>
      </p:sp>
      <p:sp>
        <p:nvSpPr>
          <p:cNvPr id="7" name="Rounded Rectangle 6"/>
          <p:cNvSpPr/>
          <p:nvPr/>
        </p:nvSpPr>
        <p:spPr>
          <a:xfrm>
            <a:off x="6389374" y="3195862"/>
            <a:ext cx="3120843" cy="51861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تبعد</a:t>
            </a:r>
            <a:endParaRPr lang="en-US" sz="3200" b="1" dirty="0">
              <a:solidFill>
                <a:srgbClr val="002060"/>
              </a:solidFill>
              <a:latin typeface="Simplified Arabic" pitchFamily="18" charset="-78"/>
              <a:cs typeface="Simplified Arabic" pitchFamily="18" charset="-78"/>
            </a:endParaRPr>
          </a:p>
        </p:txBody>
      </p:sp>
      <p:sp>
        <p:nvSpPr>
          <p:cNvPr id="10" name="Rounded Rectangle 9"/>
          <p:cNvSpPr/>
          <p:nvPr/>
        </p:nvSpPr>
        <p:spPr>
          <a:xfrm>
            <a:off x="3254920" y="2654500"/>
            <a:ext cx="3120843" cy="51861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المظلمة</a:t>
            </a:r>
            <a:endParaRPr lang="en-US" sz="3200" b="1" dirty="0">
              <a:solidFill>
                <a:srgbClr val="002060"/>
              </a:solidFill>
              <a:latin typeface="Simplified Arabic" pitchFamily="18" charset="-78"/>
              <a:cs typeface="Simplified Arabic" pitchFamily="18" charset="-78"/>
            </a:endParaRPr>
          </a:p>
        </p:txBody>
      </p:sp>
      <p:sp>
        <p:nvSpPr>
          <p:cNvPr id="11" name="Rounded Rectangle 10"/>
          <p:cNvSpPr/>
          <p:nvPr/>
        </p:nvSpPr>
        <p:spPr>
          <a:xfrm>
            <a:off x="6405297" y="3716752"/>
            <a:ext cx="3120843" cy="51861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عرفت</a:t>
            </a:r>
            <a:endParaRPr lang="en-US" sz="3200" b="1" dirty="0">
              <a:solidFill>
                <a:srgbClr val="002060"/>
              </a:solidFill>
              <a:latin typeface="Simplified Arabic" pitchFamily="18" charset="-78"/>
              <a:cs typeface="Simplified Arabic" pitchFamily="18" charset="-78"/>
            </a:endParaRPr>
          </a:p>
        </p:txBody>
      </p:sp>
      <p:sp>
        <p:nvSpPr>
          <p:cNvPr id="12" name="Rounded Rectangle 11"/>
          <p:cNvSpPr/>
          <p:nvPr/>
        </p:nvSpPr>
        <p:spPr>
          <a:xfrm>
            <a:off x="3243546" y="3175390"/>
            <a:ext cx="3120843" cy="51861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تقرب</a:t>
            </a:r>
            <a:endParaRPr lang="en-US" sz="3200" b="1" dirty="0">
              <a:solidFill>
                <a:srgbClr val="002060"/>
              </a:solidFill>
              <a:latin typeface="Simplified Arabic" pitchFamily="18" charset="-78"/>
              <a:cs typeface="Simplified Arabic" pitchFamily="18" charset="-78"/>
            </a:endParaRPr>
          </a:p>
        </p:txBody>
      </p:sp>
      <p:sp>
        <p:nvSpPr>
          <p:cNvPr id="13" name="Rounded Rectangle 12"/>
          <p:cNvSpPr/>
          <p:nvPr/>
        </p:nvSpPr>
        <p:spPr>
          <a:xfrm>
            <a:off x="6407571" y="4251290"/>
            <a:ext cx="3120843" cy="51861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القديمة</a:t>
            </a:r>
            <a:endParaRPr lang="en-US" sz="3200" b="1" dirty="0">
              <a:solidFill>
                <a:srgbClr val="002060"/>
              </a:solidFill>
              <a:latin typeface="Simplified Arabic" pitchFamily="18" charset="-78"/>
              <a:cs typeface="Simplified Arabic" pitchFamily="18" charset="-78"/>
            </a:endParaRPr>
          </a:p>
        </p:txBody>
      </p:sp>
      <p:sp>
        <p:nvSpPr>
          <p:cNvPr id="14" name="Rounded Rectangle 13"/>
          <p:cNvSpPr/>
          <p:nvPr/>
        </p:nvSpPr>
        <p:spPr>
          <a:xfrm>
            <a:off x="3259470" y="3709928"/>
            <a:ext cx="3120843" cy="518615"/>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جهلت</a:t>
            </a:r>
            <a:endParaRPr lang="en-US" sz="3200" b="1" dirty="0">
              <a:solidFill>
                <a:srgbClr val="002060"/>
              </a:solidFill>
              <a:latin typeface="Simplified Arabic" pitchFamily="18" charset="-78"/>
              <a:cs typeface="Simplified Arabic" pitchFamily="18" charset="-78"/>
            </a:endParaRPr>
          </a:p>
        </p:txBody>
      </p:sp>
      <p:sp>
        <p:nvSpPr>
          <p:cNvPr id="15" name="Rounded Rectangle 14"/>
          <p:cNvSpPr/>
          <p:nvPr/>
        </p:nvSpPr>
        <p:spPr>
          <a:xfrm>
            <a:off x="6382549" y="4758531"/>
            <a:ext cx="3120843" cy="51861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اول</a:t>
            </a:r>
            <a:endParaRPr lang="en-US" sz="3200" b="1" dirty="0">
              <a:solidFill>
                <a:srgbClr val="002060"/>
              </a:solidFill>
              <a:latin typeface="Simplified Arabic" pitchFamily="18" charset="-78"/>
              <a:cs typeface="Simplified Arabic" pitchFamily="18" charset="-78"/>
            </a:endParaRPr>
          </a:p>
        </p:txBody>
      </p:sp>
      <p:sp>
        <p:nvSpPr>
          <p:cNvPr id="16" name="Rounded Rectangle 15"/>
          <p:cNvSpPr/>
          <p:nvPr/>
        </p:nvSpPr>
        <p:spPr>
          <a:xfrm>
            <a:off x="3261743" y="4230819"/>
            <a:ext cx="3120843" cy="51861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الجديدة</a:t>
            </a:r>
            <a:endParaRPr lang="en-US" sz="3200" b="1" dirty="0">
              <a:solidFill>
                <a:srgbClr val="002060"/>
              </a:solidFill>
              <a:latin typeface="Simplified Arabic" pitchFamily="18" charset="-78"/>
              <a:cs typeface="Simplified Arabic" pitchFamily="18" charset="-78"/>
            </a:endParaRPr>
          </a:p>
        </p:txBody>
      </p:sp>
      <p:sp>
        <p:nvSpPr>
          <p:cNvPr id="17" name="Rounded Rectangle 16"/>
          <p:cNvSpPr/>
          <p:nvPr/>
        </p:nvSpPr>
        <p:spPr>
          <a:xfrm>
            <a:off x="3248094" y="4763080"/>
            <a:ext cx="3120843" cy="518615"/>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اخر</a:t>
            </a:r>
            <a:endParaRPr lang="en-US" sz="3200" b="1" dirty="0">
              <a:solidFill>
                <a:srgbClr val="002060"/>
              </a:solidFill>
              <a:latin typeface="Simplified Arabic" pitchFamily="18" charset="-78"/>
              <a:cs typeface="Simplified Arabic" pitchFamily="18" charset="-78"/>
            </a:endParaRPr>
          </a:p>
        </p:txBody>
      </p:sp>
      <p:sp>
        <p:nvSpPr>
          <p:cNvPr id="18" name="Rounded Rectangle 17"/>
          <p:cNvSpPr/>
          <p:nvPr/>
        </p:nvSpPr>
        <p:spPr>
          <a:xfrm>
            <a:off x="6379856" y="5290410"/>
            <a:ext cx="3120843" cy="51861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الاسلام</a:t>
            </a:r>
            <a:endParaRPr lang="en-US" sz="3200" b="1" dirty="0">
              <a:solidFill>
                <a:srgbClr val="002060"/>
              </a:solidFill>
              <a:latin typeface="Simplified Arabic" pitchFamily="18" charset="-78"/>
              <a:cs typeface="Simplified Arabic" pitchFamily="18" charset="-78"/>
            </a:endParaRPr>
          </a:p>
        </p:txBody>
      </p:sp>
      <p:sp>
        <p:nvSpPr>
          <p:cNvPr id="19" name="Rounded Rectangle 18"/>
          <p:cNvSpPr/>
          <p:nvPr/>
        </p:nvSpPr>
        <p:spPr>
          <a:xfrm>
            <a:off x="6368689" y="5825361"/>
            <a:ext cx="3120843" cy="51861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الكثير</a:t>
            </a:r>
            <a:endParaRPr lang="en-US" sz="3200" b="1" dirty="0">
              <a:solidFill>
                <a:srgbClr val="002060"/>
              </a:solidFill>
              <a:latin typeface="Simplified Arabic" pitchFamily="18" charset="-78"/>
              <a:cs typeface="Simplified Arabic" pitchFamily="18" charset="-78"/>
            </a:endParaRPr>
          </a:p>
        </p:txBody>
      </p:sp>
      <p:sp>
        <p:nvSpPr>
          <p:cNvPr id="20" name="Rounded Rectangle 19"/>
          <p:cNvSpPr/>
          <p:nvPr/>
        </p:nvSpPr>
        <p:spPr>
          <a:xfrm>
            <a:off x="3234028" y="5297649"/>
            <a:ext cx="3120843" cy="518615"/>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الكفر</a:t>
            </a:r>
            <a:endParaRPr lang="en-US" sz="3200" b="1" dirty="0">
              <a:solidFill>
                <a:srgbClr val="002060"/>
              </a:solidFill>
              <a:latin typeface="Simplified Arabic" pitchFamily="18" charset="-78"/>
              <a:cs typeface="Simplified Arabic" pitchFamily="18" charset="-78"/>
            </a:endParaRPr>
          </a:p>
        </p:txBody>
      </p:sp>
      <p:sp>
        <p:nvSpPr>
          <p:cNvPr id="21" name="Rounded Rectangle 20"/>
          <p:cNvSpPr/>
          <p:nvPr/>
        </p:nvSpPr>
        <p:spPr>
          <a:xfrm>
            <a:off x="3234234" y="5829910"/>
            <a:ext cx="3120843" cy="518615"/>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200" b="1" dirty="0" smtClean="0">
                <a:solidFill>
                  <a:srgbClr val="002060"/>
                </a:solidFill>
                <a:latin typeface="Simplified Arabic" pitchFamily="18" charset="-78"/>
                <a:cs typeface="Simplified Arabic" pitchFamily="18" charset="-78"/>
              </a:rPr>
              <a:t>القليل</a:t>
            </a:r>
            <a:endParaRPr lang="en-US" sz="3200" b="1" dirty="0">
              <a:solidFill>
                <a:srgbClr val="002060"/>
              </a:solidFill>
              <a:latin typeface="Simplified Arabic" pitchFamily="18" charset="-78"/>
              <a:cs typeface="Simplified Arabic" pitchFamily="18" charset="-78"/>
            </a:endParaRPr>
          </a:p>
        </p:txBody>
      </p:sp>
    </p:spTree>
    <p:extLst>
      <p:ext uri="{BB962C8B-B14F-4D97-AF65-F5344CB8AC3E}">
        <p14:creationId xmlns="" xmlns:p14="http://schemas.microsoft.com/office/powerpoint/2010/main" val="22093704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2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ppt_x</p:attrName>
                                        </p:attrNameLst>
                                      </p:cBhvr>
                                      <p:tavLst>
                                        <p:tav tm="0">
                                          <p:val>
                                            <p:strVal val="#ppt_x-.2"/>
                                          </p:val>
                                        </p:tav>
                                        <p:tav tm="100000">
                                          <p:val>
                                            <p:strVal val="#ppt_x"/>
                                          </p:val>
                                        </p:tav>
                                      </p:tavLst>
                                    </p:anim>
                                    <p:anim calcmode="lin" valueType="num">
                                      <p:cBhvr>
                                        <p:cTn id="25"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20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29" presetClass="entr" presetSubtype="0"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1000" fill="hold"/>
                                        <p:tgtEl>
                                          <p:spTgt spid="12"/>
                                        </p:tgtEl>
                                        <p:attrNameLst>
                                          <p:attrName>ppt_x</p:attrName>
                                        </p:attrNameLst>
                                      </p:cBhvr>
                                      <p:tavLst>
                                        <p:tav tm="0">
                                          <p:val>
                                            <p:strVal val="#ppt_x-.2"/>
                                          </p:val>
                                        </p:tav>
                                        <p:tav tm="100000">
                                          <p:val>
                                            <p:strVal val="#ppt_x"/>
                                          </p:val>
                                        </p:tav>
                                      </p:tavLst>
                                    </p:anim>
                                    <p:anim calcmode="lin" valueType="num">
                                      <p:cBhvr>
                                        <p:cTn id="37"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38" dur="1000"/>
                                        <p:tgtEl>
                                          <p:spTgt spid="12"/>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1000" fill="hold"/>
                                        <p:tgtEl>
                                          <p:spTgt spid="11"/>
                                        </p:tgtEl>
                                        <p:attrNameLst>
                                          <p:attrName>ppt_w</p:attrName>
                                        </p:attrNameLst>
                                      </p:cBhvr>
                                      <p:tavLst>
                                        <p:tav tm="0">
                                          <p:val>
                                            <p:strVal val="#ppt_w*0.70"/>
                                          </p:val>
                                        </p:tav>
                                        <p:tav tm="100000">
                                          <p:val>
                                            <p:strVal val="#ppt_w"/>
                                          </p:val>
                                        </p:tav>
                                      </p:tavLst>
                                    </p:anim>
                                    <p:anim calcmode="lin" valueType="num">
                                      <p:cBhvr>
                                        <p:cTn id="44" dur="1000" fill="hold"/>
                                        <p:tgtEl>
                                          <p:spTgt spid="11"/>
                                        </p:tgtEl>
                                        <p:attrNameLst>
                                          <p:attrName>ppt_h</p:attrName>
                                        </p:attrNameLst>
                                      </p:cBhvr>
                                      <p:tavLst>
                                        <p:tav tm="0">
                                          <p:val>
                                            <p:strVal val="#ppt_h"/>
                                          </p:val>
                                        </p:tav>
                                        <p:tav tm="100000">
                                          <p:val>
                                            <p:strVal val="#ppt_h"/>
                                          </p:val>
                                        </p:tav>
                                      </p:tavLst>
                                    </p:anim>
                                    <p:animEffect transition="in" filter="fade">
                                      <p:cBhvr>
                                        <p:cTn id="45" dur="10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p:cTn id="50" dur="1000" fill="hold"/>
                                        <p:tgtEl>
                                          <p:spTgt spid="14"/>
                                        </p:tgtEl>
                                        <p:attrNameLst>
                                          <p:attrName>ppt_w</p:attrName>
                                        </p:attrNameLst>
                                      </p:cBhvr>
                                      <p:tavLst>
                                        <p:tav tm="0">
                                          <p:val>
                                            <p:strVal val="#ppt_w*0.70"/>
                                          </p:val>
                                        </p:tav>
                                        <p:tav tm="100000">
                                          <p:val>
                                            <p:strVal val="#ppt_w"/>
                                          </p:val>
                                        </p:tav>
                                      </p:tavLst>
                                    </p:anim>
                                    <p:anim calcmode="lin" valueType="num">
                                      <p:cBhvr>
                                        <p:cTn id="51" dur="1000" fill="hold"/>
                                        <p:tgtEl>
                                          <p:spTgt spid="14"/>
                                        </p:tgtEl>
                                        <p:attrNameLst>
                                          <p:attrName>ppt_h</p:attrName>
                                        </p:attrNameLst>
                                      </p:cBhvr>
                                      <p:tavLst>
                                        <p:tav tm="0">
                                          <p:val>
                                            <p:strVal val="#ppt_h"/>
                                          </p:val>
                                        </p:tav>
                                        <p:tav tm="100000">
                                          <p:val>
                                            <p:strVal val="#ppt_h"/>
                                          </p:val>
                                        </p:tav>
                                      </p:tavLst>
                                    </p:anim>
                                    <p:animEffect transition="in" filter="fade">
                                      <p:cBhvr>
                                        <p:cTn id="52" dur="10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2000"/>
                                        <p:tgtEl>
                                          <p:spTgt spid="13"/>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fade">
                                      <p:cBhvr>
                                        <p:cTn id="62" dur="20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grpId="0" nodeType="clickEffect">
                                  <p:stCondLst>
                                    <p:cond delay="0"/>
                                  </p:stCondLst>
                                  <p:iterate type="lt">
                                    <p:tmPct val="5000"/>
                                  </p:iterate>
                                  <p:childTnLst>
                                    <p:set>
                                      <p:cBhvr>
                                        <p:cTn id="66" dur="1" fill="hold">
                                          <p:stCondLst>
                                            <p:cond delay="0"/>
                                          </p:stCondLst>
                                        </p:cTn>
                                        <p:tgtEl>
                                          <p:spTgt spid="15"/>
                                        </p:tgtEl>
                                        <p:attrNameLst>
                                          <p:attrName>style.visibility</p:attrName>
                                        </p:attrNameLst>
                                      </p:cBhvr>
                                      <p:to>
                                        <p:strVal val="visible"/>
                                      </p:to>
                                    </p:set>
                                    <p:anim calcmode="lin" valueType="num">
                                      <p:cBhvr>
                                        <p:cTn id="67" dur="1000" fill="hold"/>
                                        <p:tgtEl>
                                          <p:spTgt spid="15"/>
                                        </p:tgtEl>
                                        <p:attrNameLst>
                                          <p:attrName>ppt_w</p:attrName>
                                        </p:attrNameLst>
                                      </p:cBhvr>
                                      <p:tavLst>
                                        <p:tav tm="0">
                                          <p:val>
                                            <p:fltVal val="0"/>
                                          </p:val>
                                        </p:tav>
                                        <p:tav tm="100000">
                                          <p:val>
                                            <p:strVal val="#ppt_w"/>
                                          </p:val>
                                        </p:tav>
                                      </p:tavLst>
                                    </p:anim>
                                    <p:anim calcmode="lin" valueType="num">
                                      <p:cBhvr>
                                        <p:cTn id="68" dur="1000" fill="hold"/>
                                        <p:tgtEl>
                                          <p:spTgt spid="15"/>
                                        </p:tgtEl>
                                        <p:attrNameLst>
                                          <p:attrName>ppt_h</p:attrName>
                                        </p:attrNameLst>
                                      </p:cBhvr>
                                      <p:tavLst>
                                        <p:tav tm="0">
                                          <p:val>
                                            <p:fltVal val="0"/>
                                          </p:val>
                                        </p:tav>
                                        <p:tav tm="100000">
                                          <p:val>
                                            <p:strVal val="#ppt_h"/>
                                          </p:val>
                                        </p:tav>
                                      </p:tavLst>
                                    </p:anim>
                                    <p:anim calcmode="lin" valueType="num">
                                      <p:cBhvr>
                                        <p:cTn id="69" dur="1000" fill="hold"/>
                                        <p:tgtEl>
                                          <p:spTgt spid="15"/>
                                        </p:tgtEl>
                                        <p:attrNameLst>
                                          <p:attrName>style.rotation</p:attrName>
                                        </p:attrNameLst>
                                      </p:cBhvr>
                                      <p:tavLst>
                                        <p:tav tm="0">
                                          <p:val>
                                            <p:fltVal val="90"/>
                                          </p:val>
                                        </p:tav>
                                        <p:tav tm="100000">
                                          <p:val>
                                            <p:fltVal val="0"/>
                                          </p:val>
                                        </p:tav>
                                      </p:tavLst>
                                    </p:anim>
                                    <p:animEffect transition="in" filter="fade">
                                      <p:cBhvr>
                                        <p:cTn id="70" dur="1000"/>
                                        <p:tgtEl>
                                          <p:spTgt spid="15"/>
                                        </p:tgtEl>
                                      </p:cBhvr>
                                    </p:animEffect>
                                  </p:childTnLst>
                                </p:cTn>
                              </p:par>
                            </p:childTnLst>
                          </p:cTn>
                        </p:par>
                      </p:childTnLst>
                    </p:cTn>
                  </p:par>
                  <p:par>
                    <p:cTn id="71" fill="hold">
                      <p:stCondLst>
                        <p:cond delay="indefinite"/>
                      </p:stCondLst>
                      <p:childTnLst>
                        <p:par>
                          <p:cTn id="72" fill="hold">
                            <p:stCondLst>
                              <p:cond delay="0"/>
                            </p:stCondLst>
                            <p:childTnLst>
                              <p:par>
                                <p:cTn id="73" presetID="29" presetClass="entr" presetSubtype="0" fill="hold" grpId="0" nodeType="clickEffect">
                                  <p:stCondLst>
                                    <p:cond delay="0"/>
                                  </p:stCondLst>
                                  <p:childTnLst>
                                    <p:set>
                                      <p:cBhvr>
                                        <p:cTn id="74" dur="1" fill="hold">
                                          <p:stCondLst>
                                            <p:cond delay="0"/>
                                          </p:stCondLst>
                                        </p:cTn>
                                        <p:tgtEl>
                                          <p:spTgt spid="17"/>
                                        </p:tgtEl>
                                        <p:attrNameLst>
                                          <p:attrName>style.visibility</p:attrName>
                                        </p:attrNameLst>
                                      </p:cBhvr>
                                      <p:to>
                                        <p:strVal val="visible"/>
                                      </p:to>
                                    </p:set>
                                    <p:anim calcmode="lin" valueType="num">
                                      <p:cBhvr>
                                        <p:cTn id="75" dur="1000" fill="hold"/>
                                        <p:tgtEl>
                                          <p:spTgt spid="17"/>
                                        </p:tgtEl>
                                        <p:attrNameLst>
                                          <p:attrName>ppt_x</p:attrName>
                                        </p:attrNameLst>
                                      </p:cBhvr>
                                      <p:tavLst>
                                        <p:tav tm="0">
                                          <p:val>
                                            <p:strVal val="#ppt_x-.2"/>
                                          </p:val>
                                        </p:tav>
                                        <p:tav tm="100000">
                                          <p:val>
                                            <p:strVal val="#ppt_x"/>
                                          </p:val>
                                        </p:tav>
                                      </p:tavLst>
                                    </p:anim>
                                    <p:anim calcmode="lin" valueType="num">
                                      <p:cBhvr>
                                        <p:cTn id="76"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77" dur="1000"/>
                                        <p:tgtEl>
                                          <p:spTgt spid="17"/>
                                        </p:tgtEl>
                                      </p:cBhvr>
                                    </p:animEffect>
                                  </p:childTnLst>
                                </p:cTn>
                              </p:par>
                            </p:childTnLst>
                          </p:cTn>
                        </p:par>
                      </p:childTnLst>
                    </p:cTn>
                  </p:par>
                  <p:par>
                    <p:cTn id="78" fill="hold">
                      <p:stCondLst>
                        <p:cond delay="indefinite"/>
                      </p:stCondLst>
                      <p:childTnLst>
                        <p:par>
                          <p:cTn id="79" fill="hold">
                            <p:stCondLst>
                              <p:cond delay="0"/>
                            </p:stCondLst>
                            <p:childTnLst>
                              <p:par>
                                <p:cTn id="80" presetID="24" presetClass="entr" presetSubtype="0" fill="hold" grpId="0" nodeType="clickEffect">
                                  <p:stCondLst>
                                    <p:cond delay="0"/>
                                  </p:stCondLst>
                                  <p:childTnLst>
                                    <p:set>
                                      <p:cBhvr>
                                        <p:cTn id="81" dur="1" fill="hold">
                                          <p:stCondLst>
                                            <p:cond delay="0"/>
                                          </p:stCondLst>
                                        </p:cTn>
                                        <p:tgtEl>
                                          <p:spTgt spid="18"/>
                                        </p:tgtEl>
                                        <p:attrNameLst>
                                          <p:attrName>style.visibility</p:attrName>
                                        </p:attrNameLst>
                                      </p:cBhvr>
                                      <p:to>
                                        <p:strVal val="visible"/>
                                      </p:to>
                                    </p:set>
                                    <p:anim to="" calcmode="lin" valueType="num">
                                      <p:cBhvr>
                                        <p:cTn id="82" dur="1" fill="hold"/>
                                        <p:tgtEl>
                                          <p:spTgt spid="18"/>
                                        </p:tgtEl>
                                        <p:attrNameLst>
                                          <p:attrName/>
                                        </p:attrNameLst>
                                      </p:cBhvr>
                                    </p:anim>
                                  </p:childTnLst>
                                </p:cTn>
                              </p:par>
                            </p:childTnLst>
                          </p:cTn>
                        </p:par>
                      </p:childTnLst>
                    </p:cTn>
                  </p:par>
                  <p:par>
                    <p:cTn id="83" fill="hold">
                      <p:stCondLst>
                        <p:cond delay="indefinite"/>
                      </p:stCondLst>
                      <p:childTnLst>
                        <p:par>
                          <p:cTn id="84" fill="hold">
                            <p:stCondLst>
                              <p:cond delay="0"/>
                            </p:stCondLst>
                            <p:childTnLst>
                              <p:par>
                                <p:cTn id="85" presetID="24" presetClass="entr" presetSubtype="0"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anim to="" calcmode="lin" valueType="num">
                                      <p:cBhvr>
                                        <p:cTn id="87" dur="1" fill="hold"/>
                                        <p:tgtEl>
                                          <p:spTgt spid="20"/>
                                        </p:tgtEl>
                                        <p:attrNameLst>
                                          <p:attrName/>
                                        </p:attrNameLst>
                                      </p:cBhvr>
                                    </p:anim>
                                  </p:childTnLst>
                                </p:cTn>
                              </p:par>
                            </p:childTnLst>
                          </p:cTn>
                        </p:par>
                      </p:childTnLst>
                    </p:cTn>
                  </p:par>
                  <p:par>
                    <p:cTn id="88" fill="hold">
                      <p:stCondLst>
                        <p:cond delay="indefinite"/>
                      </p:stCondLst>
                      <p:childTnLst>
                        <p:par>
                          <p:cTn id="89" fill="hold">
                            <p:stCondLst>
                              <p:cond delay="0"/>
                            </p:stCondLst>
                            <p:childTnLst>
                              <p:par>
                                <p:cTn id="90" presetID="37" presetClass="entr" presetSubtype="0" fill="hold" grpId="0" nodeType="click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fade">
                                      <p:cBhvr>
                                        <p:cTn id="92" dur="1000"/>
                                        <p:tgtEl>
                                          <p:spTgt spid="19"/>
                                        </p:tgtEl>
                                      </p:cBhvr>
                                    </p:animEffect>
                                    <p:anim calcmode="lin" valueType="num">
                                      <p:cBhvr>
                                        <p:cTn id="93" dur="1000" fill="hold"/>
                                        <p:tgtEl>
                                          <p:spTgt spid="19"/>
                                        </p:tgtEl>
                                        <p:attrNameLst>
                                          <p:attrName>ppt_x</p:attrName>
                                        </p:attrNameLst>
                                      </p:cBhvr>
                                      <p:tavLst>
                                        <p:tav tm="0">
                                          <p:val>
                                            <p:strVal val="#ppt_x"/>
                                          </p:val>
                                        </p:tav>
                                        <p:tav tm="100000">
                                          <p:val>
                                            <p:strVal val="#ppt_x"/>
                                          </p:val>
                                        </p:tav>
                                      </p:tavLst>
                                    </p:anim>
                                    <p:anim calcmode="lin" valueType="num">
                                      <p:cBhvr>
                                        <p:cTn id="94" dur="900" decel="100000" fill="hold"/>
                                        <p:tgtEl>
                                          <p:spTgt spid="19"/>
                                        </p:tgtEl>
                                        <p:attrNameLst>
                                          <p:attrName>ppt_y</p:attrName>
                                        </p:attrNameLst>
                                      </p:cBhvr>
                                      <p:tavLst>
                                        <p:tav tm="0">
                                          <p:val>
                                            <p:strVal val="#ppt_y+1"/>
                                          </p:val>
                                        </p:tav>
                                        <p:tav tm="100000">
                                          <p:val>
                                            <p:strVal val="#ppt_y-.03"/>
                                          </p:val>
                                        </p:tav>
                                      </p:tavLst>
                                    </p:anim>
                                    <p:anim calcmode="lin" valueType="num">
                                      <p:cBhvr>
                                        <p:cTn id="95"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55" presetClass="entr" presetSubtype="0" fill="hold" grpId="0" nodeType="clickEffect">
                                  <p:stCondLst>
                                    <p:cond delay="0"/>
                                  </p:stCondLst>
                                  <p:childTnLst>
                                    <p:set>
                                      <p:cBhvr>
                                        <p:cTn id="99" dur="1" fill="hold">
                                          <p:stCondLst>
                                            <p:cond delay="0"/>
                                          </p:stCondLst>
                                        </p:cTn>
                                        <p:tgtEl>
                                          <p:spTgt spid="21"/>
                                        </p:tgtEl>
                                        <p:attrNameLst>
                                          <p:attrName>style.visibility</p:attrName>
                                        </p:attrNameLst>
                                      </p:cBhvr>
                                      <p:to>
                                        <p:strVal val="visible"/>
                                      </p:to>
                                    </p:set>
                                    <p:anim calcmode="lin" valueType="num">
                                      <p:cBhvr>
                                        <p:cTn id="100" dur="1000" fill="hold"/>
                                        <p:tgtEl>
                                          <p:spTgt spid="21"/>
                                        </p:tgtEl>
                                        <p:attrNameLst>
                                          <p:attrName>ppt_w</p:attrName>
                                        </p:attrNameLst>
                                      </p:cBhvr>
                                      <p:tavLst>
                                        <p:tav tm="0">
                                          <p:val>
                                            <p:strVal val="#ppt_w*0.70"/>
                                          </p:val>
                                        </p:tav>
                                        <p:tav tm="100000">
                                          <p:val>
                                            <p:strVal val="#ppt_w"/>
                                          </p:val>
                                        </p:tav>
                                      </p:tavLst>
                                    </p:anim>
                                    <p:anim calcmode="lin" valueType="num">
                                      <p:cBhvr>
                                        <p:cTn id="101" dur="1000" fill="hold"/>
                                        <p:tgtEl>
                                          <p:spTgt spid="21"/>
                                        </p:tgtEl>
                                        <p:attrNameLst>
                                          <p:attrName>ppt_h</p:attrName>
                                        </p:attrNameLst>
                                      </p:cBhvr>
                                      <p:tavLst>
                                        <p:tav tm="0">
                                          <p:val>
                                            <p:strVal val="#ppt_h"/>
                                          </p:val>
                                        </p:tav>
                                        <p:tav tm="100000">
                                          <p:val>
                                            <p:strVal val="#ppt_h"/>
                                          </p:val>
                                        </p:tav>
                                      </p:tavLst>
                                    </p:anim>
                                    <p:animEffect transition="in" filter="fade">
                                      <p:cBhvr>
                                        <p:cTn id="102"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600504" y="189225"/>
            <a:ext cx="11122926" cy="1571337"/>
          </a:xfrm>
          <a:prstGeom prst="horizontalScroll">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b="1" dirty="0" smtClean="0">
                <a:solidFill>
                  <a:srgbClr val="7030A0"/>
                </a:solidFill>
              </a:rPr>
              <a:t>استخرج صياغ  المضارع من النص  ثم حولها الى الماضى</a:t>
            </a:r>
            <a:endParaRPr lang="en-US" sz="4400" b="1" dirty="0">
              <a:solidFill>
                <a:srgbClr val="7030A0"/>
              </a:solidFill>
            </a:endParaRPr>
          </a:p>
        </p:txBody>
      </p:sp>
      <p:graphicFrame>
        <p:nvGraphicFramePr>
          <p:cNvPr id="8" name="Table 7"/>
          <p:cNvGraphicFramePr>
            <a:graphicFrameLocks noGrp="1"/>
          </p:cNvGraphicFramePr>
          <p:nvPr/>
        </p:nvGraphicFramePr>
        <p:xfrm>
          <a:off x="2388960" y="1825138"/>
          <a:ext cx="8128000" cy="549572"/>
        </p:xfrm>
        <a:graphic>
          <a:graphicData uri="http://schemas.openxmlformats.org/drawingml/2006/table">
            <a:tbl>
              <a:tblPr firstRow="1" bandRow="1">
                <a:tableStyleId>{5C22544A-7EE6-4342-B048-85BDC9FD1C3A}</a:tableStyleId>
              </a:tblPr>
              <a:tblGrid>
                <a:gridCol w="4064000"/>
                <a:gridCol w="4064000"/>
              </a:tblGrid>
              <a:tr h="549572">
                <a:tc>
                  <a:txBody>
                    <a:bodyPr/>
                    <a:lstStyle/>
                    <a:p>
                      <a:pPr algn="ctr" rtl="1"/>
                      <a:r>
                        <a:rPr lang="ar-SA" sz="2800" b="1" dirty="0" smtClean="0">
                          <a:solidFill>
                            <a:schemeClr val="tx1"/>
                          </a:solidFill>
                        </a:rPr>
                        <a:t>الماضى</a:t>
                      </a:r>
                      <a:endParaRPr lang="en-US" sz="2800" b="1" dirty="0">
                        <a:solidFill>
                          <a:schemeClr val="tx1"/>
                        </a:solidFill>
                      </a:endParaRPr>
                    </a:p>
                  </a:txBody>
                  <a:tcPr>
                    <a:solidFill>
                      <a:schemeClr val="accent5">
                        <a:lumMod val="20000"/>
                        <a:lumOff val="80000"/>
                      </a:schemeClr>
                    </a:solid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SA" sz="2800" b="1" dirty="0" smtClean="0">
                          <a:solidFill>
                            <a:schemeClr val="tx1"/>
                          </a:solidFill>
                        </a:rPr>
                        <a:t>المضارع</a:t>
                      </a:r>
                      <a:endParaRPr lang="en-US" sz="2800" b="1" dirty="0" smtClean="0">
                        <a:solidFill>
                          <a:schemeClr val="tx1"/>
                        </a:solidFill>
                      </a:endParaRPr>
                    </a:p>
                  </a:txBody>
                  <a:tcPr>
                    <a:solidFill>
                      <a:schemeClr val="accent5">
                        <a:lumMod val="20000"/>
                        <a:lumOff val="80000"/>
                      </a:schemeClr>
                    </a:solidFill>
                  </a:tcPr>
                </a:tc>
              </a:tr>
            </a:tbl>
          </a:graphicData>
        </a:graphic>
      </p:graphicFrame>
      <p:sp>
        <p:nvSpPr>
          <p:cNvPr id="6" name="Rounded Rectangle 5"/>
          <p:cNvSpPr/>
          <p:nvPr/>
        </p:nvSpPr>
        <p:spPr>
          <a:xfrm>
            <a:off x="6463862" y="2371026"/>
            <a:ext cx="4020207" cy="518615"/>
          </a:xfrm>
          <a:prstGeom prst="roundRect">
            <a:avLst/>
          </a:prstGeom>
          <a:solidFill>
            <a:schemeClr val="tx2">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chemeClr val="tx1">
                    <a:lumMod val="95000"/>
                    <a:lumOff val="5000"/>
                  </a:schemeClr>
                </a:solidFill>
              </a:rPr>
              <a:t>يلقب</a:t>
            </a:r>
            <a:endParaRPr lang="en-US" sz="2800" b="1" dirty="0">
              <a:solidFill>
                <a:schemeClr val="tx1">
                  <a:lumMod val="95000"/>
                  <a:lumOff val="5000"/>
                </a:schemeClr>
              </a:solidFill>
              <a:latin typeface="Simplified Arabic" pitchFamily="18" charset="-78"/>
              <a:cs typeface="Simplified Arabic" pitchFamily="18" charset="-78"/>
            </a:endParaRPr>
          </a:p>
        </p:txBody>
      </p:sp>
      <p:sp>
        <p:nvSpPr>
          <p:cNvPr id="7" name="Rounded Rectangle 6"/>
          <p:cNvSpPr/>
          <p:nvPr/>
        </p:nvSpPr>
        <p:spPr>
          <a:xfrm>
            <a:off x="6458607" y="2886033"/>
            <a:ext cx="4020207" cy="518615"/>
          </a:xfrm>
          <a:prstGeom prst="roundRect">
            <a:avLst/>
          </a:prstGeom>
          <a:solidFill>
            <a:schemeClr val="tx2">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chemeClr val="tx1">
                    <a:lumMod val="95000"/>
                    <a:lumOff val="5000"/>
                  </a:schemeClr>
                </a:solidFill>
                <a:latin typeface="Simplified Arabic" pitchFamily="18" charset="-78"/>
                <a:cs typeface="Simplified Arabic" pitchFamily="18" charset="-78"/>
              </a:rPr>
              <a:t>تقع</a:t>
            </a:r>
            <a:endParaRPr lang="en-US" sz="2800" b="1" dirty="0">
              <a:solidFill>
                <a:schemeClr val="tx1">
                  <a:lumMod val="95000"/>
                  <a:lumOff val="5000"/>
                </a:schemeClr>
              </a:solidFill>
              <a:latin typeface="Simplified Arabic" pitchFamily="18" charset="-78"/>
              <a:cs typeface="Simplified Arabic" pitchFamily="18" charset="-78"/>
            </a:endParaRPr>
          </a:p>
        </p:txBody>
      </p:sp>
      <p:sp>
        <p:nvSpPr>
          <p:cNvPr id="11" name="Rounded Rectangle 10"/>
          <p:cNvSpPr/>
          <p:nvPr/>
        </p:nvSpPr>
        <p:spPr>
          <a:xfrm>
            <a:off x="2464675" y="3968598"/>
            <a:ext cx="4020207" cy="518615"/>
          </a:xfrm>
          <a:prstGeom prst="roundRect">
            <a:avLst/>
          </a:prstGeom>
          <a:solidFill>
            <a:schemeClr val="tx2">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chemeClr val="tx1">
                    <a:lumMod val="95000"/>
                    <a:lumOff val="5000"/>
                  </a:schemeClr>
                </a:solidFill>
                <a:latin typeface="Simplified Arabic" pitchFamily="18" charset="-78"/>
                <a:cs typeface="Simplified Arabic" pitchFamily="18" charset="-78"/>
              </a:rPr>
              <a:t>بعدت</a:t>
            </a:r>
            <a:endParaRPr lang="en-US" sz="2800" b="1" dirty="0">
              <a:solidFill>
                <a:schemeClr val="tx1">
                  <a:lumMod val="95000"/>
                  <a:lumOff val="5000"/>
                </a:schemeClr>
              </a:solidFill>
              <a:latin typeface="Simplified Arabic" pitchFamily="18" charset="-78"/>
              <a:cs typeface="Simplified Arabic" pitchFamily="18" charset="-78"/>
            </a:endParaRPr>
          </a:p>
        </p:txBody>
      </p:sp>
      <p:sp>
        <p:nvSpPr>
          <p:cNvPr id="12" name="Rounded Rectangle 11"/>
          <p:cNvSpPr/>
          <p:nvPr/>
        </p:nvSpPr>
        <p:spPr>
          <a:xfrm>
            <a:off x="2459421" y="3429225"/>
            <a:ext cx="4020207" cy="518615"/>
          </a:xfrm>
          <a:prstGeom prst="roundRect">
            <a:avLst/>
          </a:prstGeom>
          <a:solidFill>
            <a:schemeClr val="tx2">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chemeClr val="tx1">
                    <a:lumMod val="95000"/>
                    <a:lumOff val="5000"/>
                  </a:schemeClr>
                </a:solidFill>
                <a:latin typeface="Simplified Arabic" pitchFamily="18" charset="-78"/>
                <a:cs typeface="Simplified Arabic" pitchFamily="18" charset="-78"/>
              </a:rPr>
              <a:t>اعتبرت</a:t>
            </a:r>
            <a:endParaRPr lang="en-US" sz="2800" b="1" dirty="0">
              <a:solidFill>
                <a:schemeClr val="tx1">
                  <a:lumMod val="95000"/>
                  <a:lumOff val="5000"/>
                </a:schemeClr>
              </a:solidFill>
              <a:latin typeface="Simplified Arabic" pitchFamily="18" charset="-78"/>
              <a:cs typeface="Simplified Arabic" pitchFamily="18" charset="-78"/>
            </a:endParaRPr>
          </a:p>
        </p:txBody>
      </p:sp>
      <p:sp>
        <p:nvSpPr>
          <p:cNvPr id="13" name="Rounded Rectangle 12"/>
          <p:cNvSpPr/>
          <p:nvPr/>
        </p:nvSpPr>
        <p:spPr>
          <a:xfrm>
            <a:off x="2438400" y="2901799"/>
            <a:ext cx="4020207" cy="518615"/>
          </a:xfrm>
          <a:prstGeom prst="roundRect">
            <a:avLst/>
          </a:prstGeom>
          <a:solidFill>
            <a:schemeClr val="tx2">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chemeClr val="tx1">
                    <a:lumMod val="95000"/>
                    <a:lumOff val="5000"/>
                  </a:schemeClr>
                </a:solidFill>
                <a:latin typeface="Simplified Arabic" pitchFamily="18" charset="-78"/>
                <a:cs typeface="Simplified Arabic" pitchFamily="18" charset="-78"/>
              </a:rPr>
              <a:t>وقعت</a:t>
            </a:r>
            <a:endParaRPr lang="en-US" sz="2800" b="1" dirty="0">
              <a:solidFill>
                <a:schemeClr val="tx1">
                  <a:lumMod val="95000"/>
                  <a:lumOff val="5000"/>
                </a:schemeClr>
              </a:solidFill>
              <a:latin typeface="Simplified Arabic" pitchFamily="18" charset="-78"/>
              <a:cs typeface="Simplified Arabic" pitchFamily="18" charset="-78"/>
            </a:endParaRPr>
          </a:p>
        </p:txBody>
      </p:sp>
      <p:sp>
        <p:nvSpPr>
          <p:cNvPr id="14" name="Rounded Rectangle 13"/>
          <p:cNvSpPr/>
          <p:nvPr/>
        </p:nvSpPr>
        <p:spPr>
          <a:xfrm>
            <a:off x="2433145" y="2360516"/>
            <a:ext cx="4020207" cy="518615"/>
          </a:xfrm>
          <a:prstGeom prst="roundRect">
            <a:avLst/>
          </a:prstGeom>
          <a:solidFill>
            <a:schemeClr val="tx2">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chemeClr val="tx1">
                    <a:lumMod val="95000"/>
                    <a:lumOff val="5000"/>
                  </a:schemeClr>
                </a:solidFill>
              </a:rPr>
              <a:t>لقب</a:t>
            </a:r>
            <a:endParaRPr lang="en-US" sz="2800" b="1" dirty="0" smtClean="0">
              <a:solidFill>
                <a:schemeClr val="tx1">
                  <a:lumMod val="95000"/>
                  <a:lumOff val="5000"/>
                </a:schemeClr>
              </a:solidFill>
              <a:latin typeface="Simplified Arabic" pitchFamily="18" charset="-78"/>
              <a:cs typeface="Simplified Arabic" pitchFamily="18" charset="-78"/>
            </a:endParaRPr>
          </a:p>
        </p:txBody>
      </p:sp>
      <p:sp>
        <p:nvSpPr>
          <p:cNvPr id="15" name="Rounded Rectangle 14"/>
          <p:cNvSpPr/>
          <p:nvPr/>
        </p:nvSpPr>
        <p:spPr>
          <a:xfrm>
            <a:off x="6490138" y="3944233"/>
            <a:ext cx="4020207" cy="518615"/>
          </a:xfrm>
          <a:prstGeom prst="roundRect">
            <a:avLst/>
          </a:prstGeom>
          <a:solidFill>
            <a:schemeClr val="tx2">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chemeClr val="tx1">
                    <a:lumMod val="95000"/>
                    <a:lumOff val="5000"/>
                  </a:schemeClr>
                </a:solidFill>
                <a:latin typeface="Simplified Arabic" pitchFamily="18" charset="-78"/>
                <a:cs typeface="Simplified Arabic" pitchFamily="18" charset="-78"/>
              </a:rPr>
              <a:t>تبعد</a:t>
            </a:r>
            <a:endParaRPr lang="en-US" sz="2800" b="1" dirty="0">
              <a:solidFill>
                <a:schemeClr val="tx1">
                  <a:lumMod val="95000"/>
                  <a:lumOff val="5000"/>
                </a:schemeClr>
              </a:solidFill>
              <a:latin typeface="Simplified Arabic" pitchFamily="18" charset="-78"/>
              <a:cs typeface="Simplified Arabic" pitchFamily="18" charset="-78"/>
            </a:endParaRPr>
          </a:p>
        </p:txBody>
      </p:sp>
      <p:sp>
        <p:nvSpPr>
          <p:cNvPr id="16" name="Rounded Rectangle 15"/>
          <p:cNvSpPr/>
          <p:nvPr/>
        </p:nvSpPr>
        <p:spPr>
          <a:xfrm>
            <a:off x="6500648" y="3416805"/>
            <a:ext cx="4020207" cy="518615"/>
          </a:xfrm>
          <a:prstGeom prst="roundRect">
            <a:avLst/>
          </a:prstGeom>
          <a:solidFill>
            <a:schemeClr val="tx2">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chemeClr val="tx1">
                    <a:lumMod val="95000"/>
                    <a:lumOff val="5000"/>
                  </a:schemeClr>
                </a:solidFill>
                <a:latin typeface="Simplified Arabic" pitchFamily="18" charset="-78"/>
                <a:cs typeface="Simplified Arabic" pitchFamily="18" charset="-78"/>
              </a:rPr>
              <a:t>تعتبر</a:t>
            </a:r>
            <a:endParaRPr lang="en-US" sz="2800" b="1" dirty="0">
              <a:solidFill>
                <a:schemeClr val="tx1">
                  <a:lumMod val="95000"/>
                  <a:lumOff val="5000"/>
                </a:schemeClr>
              </a:solidFill>
              <a:latin typeface="Simplified Arabic" pitchFamily="18" charset="-78"/>
              <a:cs typeface="Simplified Arabic" pitchFamily="18" charset="-78"/>
            </a:endParaRPr>
          </a:p>
        </p:txBody>
      </p:sp>
      <p:sp>
        <p:nvSpPr>
          <p:cNvPr id="17" name="Rounded Rectangle 16"/>
          <p:cNvSpPr/>
          <p:nvPr/>
        </p:nvSpPr>
        <p:spPr>
          <a:xfrm>
            <a:off x="6472457" y="4479353"/>
            <a:ext cx="4020207" cy="518615"/>
          </a:xfrm>
          <a:prstGeom prst="roundRect">
            <a:avLst/>
          </a:prstGeom>
          <a:solidFill>
            <a:schemeClr val="tx2">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chemeClr val="tx1">
                    <a:lumMod val="95000"/>
                    <a:lumOff val="5000"/>
                  </a:schemeClr>
                </a:solidFill>
                <a:latin typeface="Simplified Arabic" pitchFamily="18" charset="-78"/>
                <a:cs typeface="Simplified Arabic" pitchFamily="18" charset="-78"/>
              </a:rPr>
              <a:t>تضم</a:t>
            </a:r>
            <a:endParaRPr lang="en-US" sz="2800" b="1" dirty="0">
              <a:solidFill>
                <a:schemeClr val="tx1">
                  <a:lumMod val="95000"/>
                  <a:lumOff val="5000"/>
                </a:schemeClr>
              </a:solidFill>
              <a:latin typeface="Simplified Arabic" pitchFamily="18" charset="-78"/>
              <a:cs typeface="Simplified Arabic" pitchFamily="18" charset="-78"/>
            </a:endParaRPr>
          </a:p>
        </p:txBody>
      </p:sp>
      <p:sp>
        <p:nvSpPr>
          <p:cNvPr id="18" name="Rounded Rectangle 17"/>
          <p:cNvSpPr/>
          <p:nvPr/>
        </p:nvSpPr>
        <p:spPr>
          <a:xfrm>
            <a:off x="2478525" y="5561918"/>
            <a:ext cx="4020207" cy="518615"/>
          </a:xfrm>
          <a:prstGeom prst="roundRect">
            <a:avLst/>
          </a:prstGeom>
          <a:solidFill>
            <a:schemeClr val="tx2">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chemeClr val="tx1">
                    <a:lumMod val="95000"/>
                    <a:lumOff val="5000"/>
                  </a:schemeClr>
                </a:solidFill>
                <a:latin typeface="Simplified Arabic" pitchFamily="18" charset="-78"/>
                <a:cs typeface="Simplified Arabic" pitchFamily="18" charset="-78"/>
              </a:rPr>
              <a:t>عدت</a:t>
            </a:r>
            <a:endParaRPr lang="en-US" sz="2800" b="1" dirty="0">
              <a:solidFill>
                <a:schemeClr val="tx1">
                  <a:lumMod val="95000"/>
                  <a:lumOff val="5000"/>
                </a:schemeClr>
              </a:solidFill>
              <a:latin typeface="Simplified Arabic" pitchFamily="18" charset="-78"/>
              <a:cs typeface="Simplified Arabic" pitchFamily="18" charset="-78"/>
            </a:endParaRPr>
          </a:p>
        </p:txBody>
      </p:sp>
      <p:sp>
        <p:nvSpPr>
          <p:cNvPr id="19" name="Rounded Rectangle 18"/>
          <p:cNvSpPr/>
          <p:nvPr/>
        </p:nvSpPr>
        <p:spPr>
          <a:xfrm>
            <a:off x="2473271" y="5022545"/>
            <a:ext cx="4020207" cy="518615"/>
          </a:xfrm>
          <a:prstGeom prst="roundRect">
            <a:avLst/>
          </a:prstGeom>
          <a:solidFill>
            <a:schemeClr val="tx2">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chemeClr val="tx1">
                    <a:lumMod val="95000"/>
                    <a:lumOff val="5000"/>
                  </a:schemeClr>
                </a:solidFill>
                <a:latin typeface="Simplified Arabic" pitchFamily="18" charset="-78"/>
                <a:cs typeface="Simplified Arabic" pitchFamily="18" charset="-78"/>
              </a:rPr>
              <a:t>عد</a:t>
            </a:r>
            <a:endParaRPr lang="en-US" sz="2800" b="1" dirty="0">
              <a:solidFill>
                <a:schemeClr val="tx1">
                  <a:lumMod val="95000"/>
                  <a:lumOff val="5000"/>
                </a:schemeClr>
              </a:solidFill>
              <a:latin typeface="Simplified Arabic" pitchFamily="18" charset="-78"/>
              <a:cs typeface="Simplified Arabic" pitchFamily="18" charset="-78"/>
            </a:endParaRPr>
          </a:p>
        </p:txBody>
      </p:sp>
      <p:sp>
        <p:nvSpPr>
          <p:cNvPr id="20" name="Rounded Rectangle 19"/>
          <p:cNvSpPr/>
          <p:nvPr/>
        </p:nvSpPr>
        <p:spPr>
          <a:xfrm>
            <a:off x="2452250" y="4495119"/>
            <a:ext cx="4020207" cy="518615"/>
          </a:xfrm>
          <a:prstGeom prst="roundRect">
            <a:avLst/>
          </a:prstGeom>
          <a:solidFill>
            <a:schemeClr val="tx2">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chemeClr val="tx1">
                    <a:lumMod val="95000"/>
                    <a:lumOff val="5000"/>
                  </a:schemeClr>
                </a:solidFill>
                <a:latin typeface="Simplified Arabic" pitchFamily="18" charset="-78"/>
                <a:cs typeface="Simplified Arabic" pitchFamily="18" charset="-78"/>
              </a:rPr>
              <a:t>ضمت</a:t>
            </a:r>
            <a:endParaRPr lang="en-US" sz="2800" b="1" dirty="0">
              <a:solidFill>
                <a:schemeClr val="tx1">
                  <a:lumMod val="95000"/>
                  <a:lumOff val="5000"/>
                </a:schemeClr>
              </a:solidFill>
              <a:latin typeface="Simplified Arabic" pitchFamily="18" charset="-78"/>
              <a:cs typeface="Simplified Arabic" pitchFamily="18" charset="-78"/>
            </a:endParaRPr>
          </a:p>
        </p:txBody>
      </p:sp>
      <p:sp>
        <p:nvSpPr>
          <p:cNvPr id="21" name="Rounded Rectangle 20"/>
          <p:cNvSpPr/>
          <p:nvPr/>
        </p:nvSpPr>
        <p:spPr>
          <a:xfrm>
            <a:off x="6503988" y="5537553"/>
            <a:ext cx="4020207" cy="518615"/>
          </a:xfrm>
          <a:prstGeom prst="roundRect">
            <a:avLst/>
          </a:prstGeom>
          <a:solidFill>
            <a:schemeClr val="tx2">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chemeClr val="tx1">
                    <a:lumMod val="95000"/>
                    <a:lumOff val="5000"/>
                  </a:schemeClr>
                </a:solidFill>
                <a:latin typeface="Simplified Arabic" pitchFamily="18" charset="-78"/>
                <a:cs typeface="Simplified Arabic" pitchFamily="18" charset="-78"/>
              </a:rPr>
              <a:t>تعد</a:t>
            </a:r>
            <a:endParaRPr lang="en-US" sz="2800" b="1" dirty="0">
              <a:solidFill>
                <a:schemeClr val="tx1">
                  <a:lumMod val="95000"/>
                  <a:lumOff val="5000"/>
                </a:schemeClr>
              </a:solidFill>
              <a:latin typeface="Simplified Arabic" pitchFamily="18" charset="-78"/>
              <a:cs typeface="Simplified Arabic" pitchFamily="18" charset="-78"/>
            </a:endParaRPr>
          </a:p>
        </p:txBody>
      </p:sp>
      <p:sp>
        <p:nvSpPr>
          <p:cNvPr id="22" name="Rounded Rectangle 21"/>
          <p:cNvSpPr/>
          <p:nvPr/>
        </p:nvSpPr>
        <p:spPr>
          <a:xfrm>
            <a:off x="6514498" y="5010125"/>
            <a:ext cx="4020207" cy="518615"/>
          </a:xfrm>
          <a:prstGeom prst="roundRect">
            <a:avLst/>
          </a:prstGeom>
          <a:solidFill>
            <a:schemeClr val="tx2">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2800" b="1" dirty="0" smtClean="0">
                <a:solidFill>
                  <a:schemeClr val="tx1">
                    <a:lumMod val="95000"/>
                    <a:lumOff val="5000"/>
                  </a:schemeClr>
                </a:solidFill>
                <a:latin typeface="Simplified Arabic" pitchFamily="18" charset="-78"/>
                <a:cs typeface="Simplified Arabic" pitchFamily="18" charset="-78"/>
              </a:rPr>
              <a:t>يعد</a:t>
            </a:r>
            <a:endParaRPr lang="en-US" sz="2800" b="1" dirty="0">
              <a:solidFill>
                <a:schemeClr val="tx1">
                  <a:lumMod val="95000"/>
                  <a:lumOff val="5000"/>
                </a:schemeClr>
              </a:solidFill>
              <a:latin typeface="Simplified Arabic" pitchFamily="18" charset="-78"/>
              <a:cs typeface="Simplified Arabic" pitchFamily="18" charset="-78"/>
            </a:endParaRPr>
          </a:p>
        </p:txBody>
      </p:sp>
    </p:spTree>
    <p:extLst>
      <p:ext uri="{BB962C8B-B14F-4D97-AF65-F5344CB8AC3E}">
        <p14:creationId xmlns="" xmlns:p14="http://schemas.microsoft.com/office/powerpoint/2010/main" val="1064585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strVal val="#ppt_w*0.7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fade">
                                      <p:cBhvr>
                                        <p:cTn id="39" dur="500"/>
                                        <p:tgtEl>
                                          <p:spTgt spid="16"/>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fade">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50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500"/>
                                        <p:tgtEl>
                                          <p:spTgt spid="17"/>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fade">
                                      <p:cBhvr>
                                        <p:cTn id="64" dur="500"/>
                                        <p:tgtEl>
                                          <p:spTgt spid="20"/>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fade">
                                      <p:cBhvr>
                                        <p:cTn id="69" dur="500"/>
                                        <p:tgtEl>
                                          <p:spTgt spid="2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19"/>
                                        </p:tgtEl>
                                        <p:attrNameLst>
                                          <p:attrName>style.visibility</p:attrName>
                                        </p:attrNameLst>
                                      </p:cBhvr>
                                      <p:to>
                                        <p:strVal val="visible"/>
                                      </p:to>
                                    </p:set>
                                    <p:animEffect transition="in" filter="fade">
                                      <p:cBhvr>
                                        <p:cTn id="74" dur="500"/>
                                        <p:tgtEl>
                                          <p:spTgt spid="19"/>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fade">
                                      <p:cBhvr>
                                        <p:cTn id="79" dur="500"/>
                                        <p:tgtEl>
                                          <p:spTgt spid="21"/>
                                        </p:tgtEl>
                                      </p:cBhvr>
                                    </p:animEffec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18"/>
                                        </p:tgtEl>
                                        <p:attrNameLst>
                                          <p:attrName>style.visibility</p:attrName>
                                        </p:attrNameLst>
                                      </p:cBhvr>
                                      <p:to>
                                        <p:strVal val="visible"/>
                                      </p:to>
                                    </p:set>
                                    <p:animEffect transition="in" filter="fade">
                                      <p:cBhvr>
                                        <p:cTn id="8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07546" y="1571990"/>
            <a:ext cx="9905377" cy="707571"/>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000" b="1" dirty="0">
                <a:solidFill>
                  <a:srgbClr val="7030A0"/>
                </a:solidFill>
              </a:rPr>
              <a:t>صل بين </a:t>
            </a:r>
            <a:r>
              <a:rPr lang="ar-SA" sz="4000" b="1" dirty="0" smtClean="0">
                <a:solidFill>
                  <a:srgbClr val="7030A0"/>
                </a:solidFill>
              </a:rPr>
              <a:t>المجموعتين </a:t>
            </a:r>
            <a:endParaRPr lang="en-US" sz="4000" b="1" dirty="0">
              <a:solidFill>
                <a:srgbClr val="7030A0"/>
              </a:solidFill>
            </a:endParaRPr>
          </a:p>
        </p:txBody>
      </p:sp>
      <p:sp>
        <p:nvSpPr>
          <p:cNvPr id="5" name="Rectangle 4"/>
          <p:cNvSpPr/>
          <p:nvPr/>
        </p:nvSpPr>
        <p:spPr>
          <a:xfrm>
            <a:off x="1134843" y="2335341"/>
            <a:ext cx="4925786" cy="511630"/>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rgbClr val="7030A0"/>
                </a:solidFill>
              </a:rPr>
              <a:t>المجموعة  (ب)</a:t>
            </a:r>
            <a:endParaRPr lang="en-US" sz="2800" b="1" dirty="0">
              <a:solidFill>
                <a:srgbClr val="7030A0"/>
              </a:solidFill>
            </a:endParaRPr>
          </a:p>
        </p:txBody>
      </p:sp>
      <p:sp>
        <p:nvSpPr>
          <p:cNvPr id="6" name="Rectangle 5"/>
          <p:cNvSpPr/>
          <p:nvPr/>
        </p:nvSpPr>
        <p:spPr>
          <a:xfrm>
            <a:off x="6087138" y="2342783"/>
            <a:ext cx="4925786" cy="511630"/>
          </a:xfrm>
          <a:prstGeom prst="rect">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rgbClr val="7030A0"/>
                </a:solidFill>
              </a:rPr>
              <a:t>المجموعة  (أ)</a:t>
            </a:r>
            <a:endParaRPr lang="en-US" sz="2800" b="1" dirty="0">
              <a:solidFill>
                <a:srgbClr val="7030A0"/>
              </a:solidFill>
            </a:endParaRPr>
          </a:p>
        </p:txBody>
      </p:sp>
      <p:sp>
        <p:nvSpPr>
          <p:cNvPr id="9" name="Horizontal Scroll 8"/>
          <p:cNvSpPr/>
          <p:nvPr/>
        </p:nvSpPr>
        <p:spPr>
          <a:xfrm>
            <a:off x="2780120" y="139970"/>
            <a:ext cx="7883611" cy="1400381"/>
          </a:xfrm>
          <a:prstGeom prst="horizontalScroll">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000" b="1" dirty="0" smtClean="0">
                <a:solidFill>
                  <a:srgbClr val="7030A0"/>
                </a:solidFill>
              </a:rPr>
              <a:t>تقييم</a:t>
            </a:r>
            <a:endParaRPr lang="en-US" sz="6000" b="1" dirty="0">
              <a:solidFill>
                <a:srgbClr val="7030A0"/>
              </a:solidFill>
            </a:endParaRPr>
          </a:p>
        </p:txBody>
      </p:sp>
      <p:sp>
        <p:nvSpPr>
          <p:cNvPr id="11" name="Rounded Rectangle 10"/>
          <p:cNvSpPr/>
          <p:nvPr/>
        </p:nvSpPr>
        <p:spPr>
          <a:xfrm>
            <a:off x="6069724" y="2870156"/>
            <a:ext cx="4966138" cy="779505"/>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تاريخ</a:t>
            </a:r>
            <a:endParaRPr lang="en-US" sz="3600" dirty="0"/>
          </a:p>
        </p:txBody>
      </p:sp>
      <p:sp>
        <p:nvSpPr>
          <p:cNvPr id="13" name="Rounded Rectangle 12"/>
          <p:cNvSpPr/>
          <p:nvPr/>
        </p:nvSpPr>
        <p:spPr>
          <a:xfrm>
            <a:off x="6053959" y="3655000"/>
            <a:ext cx="4981904" cy="683557"/>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اقدس</a:t>
            </a:r>
            <a:endParaRPr lang="en-US" sz="3600" b="1" dirty="0">
              <a:solidFill>
                <a:srgbClr val="7030A0"/>
              </a:solidFill>
            </a:endParaRPr>
          </a:p>
        </p:txBody>
      </p:sp>
      <p:sp>
        <p:nvSpPr>
          <p:cNvPr id="34" name="Rounded Rectangle 33"/>
          <p:cNvSpPr/>
          <p:nvPr/>
        </p:nvSpPr>
        <p:spPr>
          <a:xfrm>
            <a:off x="1166648" y="4296834"/>
            <a:ext cx="4855779" cy="763897"/>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3600" b="1" dirty="0" smtClean="0">
                <a:solidFill>
                  <a:srgbClr val="7030A0"/>
                </a:solidFill>
              </a:rPr>
              <a:t>احد</a:t>
            </a:r>
            <a:endParaRPr lang="en-US" sz="3600" b="1" dirty="0">
              <a:solidFill>
                <a:srgbClr val="7030A0"/>
              </a:solidFill>
            </a:endParaRPr>
          </a:p>
        </p:txBody>
      </p:sp>
      <p:sp>
        <p:nvSpPr>
          <p:cNvPr id="35" name="Rounded Rectangle 34"/>
          <p:cNvSpPr/>
          <p:nvPr/>
        </p:nvSpPr>
        <p:spPr>
          <a:xfrm>
            <a:off x="1150884" y="3641027"/>
            <a:ext cx="4871544" cy="662959"/>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الاسلام</a:t>
            </a:r>
            <a:endParaRPr lang="en-US" sz="3600" b="1" dirty="0">
              <a:solidFill>
                <a:srgbClr val="7030A0"/>
              </a:solidFill>
            </a:endParaRPr>
          </a:p>
        </p:txBody>
      </p:sp>
      <p:sp>
        <p:nvSpPr>
          <p:cNvPr id="36" name="Rounded Rectangle 35"/>
          <p:cNvSpPr/>
          <p:nvPr/>
        </p:nvSpPr>
        <p:spPr>
          <a:xfrm>
            <a:off x="1185674" y="5077234"/>
            <a:ext cx="4852519" cy="686023"/>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الاماكن</a:t>
            </a:r>
            <a:endParaRPr lang="en-US" sz="3600" b="1" dirty="0">
              <a:solidFill>
                <a:srgbClr val="7030A0"/>
              </a:solidFill>
            </a:endParaRPr>
          </a:p>
        </p:txBody>
      </p:sp>
      <p:sp>
        <p:nvSpPr>
          <p:cNvPr id="37" name="Rounded Rectangle 36"/>
          <p:cNvSpPr/>
          <p:nvPr/>
        </p:nvSpPr>
        <p:spPr>
          <a:xfrm>
            <a:off x="1135119" y="2875642"/>
            <a:ext cx="4918842" cy="741775"/>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الشمالى الشرقى</a:t>
            </a:r>
            <a:endParaRPr lang="en-US" sz="3600" b="1" dirty="0">
              <a:solidFill>
                <a:srgbClr val="7030A0"/>
              </a:solidFill>
            </a:endParaRPr>
          </a:p>
        </p:txBody>
      </p:sp>
      <p:sp>
        <p:nvSpPr>
          <p:cNvPr id="38" name="Rounded Rectangle 37"/>
          <p:cNvSpPr/>
          <p:nvPr/>
        </p:nvSpPr>
        <p:spPr>
          <a:xfrm>
            <a:off x="6038193" y="5070744"/>
            <a:ext cx="4966138" cy="68367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ظهور</a:t>
            </a:r>
            <a:endParaRPr lang="en-US" sz="3600" b="1" dirty="0">
              <a:solidFill>
                <a:srgbClr val="7030A0"/>
              </a:solidFill>
            </a:endParaRPr>
          </a:p>
        </p:txBody>
      </p:sp>
      <p:sp>
        <p:nvSpPr>
          <p:cNvPr id="39" name="Rounded Rectangle 38"/>
          <p:cNvSpPr/>
          <p:nvPr/>
        </p:nvSpPr>
        <p:spPr>
          <a:xfrm>
            <a:off x="6038193" y="4347121"/>
            <a:ext cx="4981903" cy="71678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الاتجاه</a:t>
            </a:r>
            <a:endParaRPr lang="en-US" sz="3600" b="1" dirty="0">
              <a:solidFill>
                <a:srgbClr val="7030A0"/>
              </a:solidFill>
            </a:endParaRPr>
          </a:p>
        </p:txBody>
      </p:sp>
      <p:sp>
        <p:nvSpPr>
          <p:cNvPr id="40" name="Rounded Rectangle 39"/>
          <p:cNvSpPr/>
          <p:nvPr/>
        </p:nvSpPr>
        <p:spPr>
          <a:xfrm>
            <a:off x="6038194" y="5748227"/>
            <a:ext cx="4966137" cy="798930"/>
          </a:xfrm>
          <a:prstGeom prst="round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b="1" dirty="0" smtClean="0">
                <a:solidFill>
                  <a:srgbClr val="7030A0"/>
                </a:solidFill>
              </a:rPr>
              <a:t>جبل</a:t>
            </a:r>
            <a:endParaRPr lang="en-US" sz="3600" b="1" dirty="0">
              <a:solidFill>
                <a:srgbClr val="7030A0"/>
              </a:solidFill>
            </a:endParaRPr>
          </a:p>
        </p:txBody>
      </p:sp>
      <p:sp>
        <p:nvSpPr>
          <p:cNvPr id="33" name="Rounded Rectangle 32"/>
          <p:cNvSpPr/>
          <p:nvPr/>
        </p:nvSpPr>
        <p:spPr>
          <a:xfrm>
            <a:off x="1198180" y="5747146"/>
            <a:ext cx="4824249" cy="764012"/>
          </a:xfrm>
          <a:prstGeom prst="round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smtClean="0">
                <a:solidFill>
                  <a:srgbClr val="7030A0"/>
                </a:solidFill>
              </a:rPr>
              <a:t>الاسلام</a:t>
            </a:r>
            <a:endParaRPr lang="en-US" sz="3200" b="1" dirty="0">
              <a:solidFill>
                <a:srgbClr val="7030A0"/>
              </a:solidFill>
            </a:endParaRPr>
          </a:p>
        </p:txBody>
      </p:sp>
    </p:spTree>
    <p:extLst>
      <p:ext uri="{BB962C8B-B14F-4D97-AF65-F5344CB8AC3E}">
        <p14:creationId xmlns="" xmlns:p14="http://schemas.microsoft.com/office/powerpoint/2010/main" val="11346903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strVal val="#ppt_w*0.70"/>
                                          </p:val>
                                        </p:tav>
                                        <p:tav tm="100000">
                                          <p:val>
                                            <p:strVal val="#ppt_w"/>
                                          </p:val>
                                        </p:tav>
                                      </p:tavLst>
                                    </p:anim>
                                    <p:anim calcmode="lin" valueType="num">
                                      <p:cBhvr>
                                        <p:cTn id="26" dur="500" fill="hold"/>
                                        <p:tgtEl>
                                          <p:spTgt spid="5"/>
                                        </p:tgtEl>
                                        <p:attrNameLst>
                                          <p:attrName>ppt_h</p:attrName>
                                        </p:attrNameLst>
                                      </p:cBhvr>
                                      <p:tavLst>
                                        <p:tav tm="0">
                                          <p:val>
                                            <p:strVal val="#ppt_h"/>
                                          </p:val>
                                        </p:tav>
                                        <p:tav tm="100000">
                                          <p:val>
                                            <p:strVal val="#ppt_h"/>
                                          </p:val>
                                        </p:tav>
                                      </p:tavLst>
                                    </p:anim>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500" fill="hold"/>
                                        <p:tgtEl>
                                          <p:spTgt spid="11"/>
                                        </p:tgtEl>
                                        <p:attrNameLst>
                                          <p:attrName>ppt_w</p:attrName>
                                        </p:attrNameLst>
                                      </p:cBhvr>
                                      <p:tavLst>
                                        <p:tav tm="0">
                                          <p:val>
                                            <p:strVal val="#ppt_w*0.70"/>
                                          </p:val>
                                        </p:tav>
                                        <p:tav tm="100000">
                                          <p:val>
                                            <p:strVal val="#ppt_w"/>
                                          </p:val>
                                        </p:tav>
                                      </p:tavLst>
                                    </p:anim>
                                    <p:anim calcmode="lin" valueType="num">
                                      <p:cBhvr>
                                        <p:cTn id="33" dur="500" fill="hold"/>
                                        <p:tgtEl>
                                          <p:spTgt spid="11"/>
                                        </p:tgtEl>
                                        <p:attrNameLst>
                                          <p:attrName>ppt_h</p:attrName>
                                        </p:attrNameLst>
                                      </p:cBhvr>
                                      <p:tavLst>
                                        <p:tav tm="0">
                                          <p:val>
                                            <p:strVal val="#ppt_h"/>
                                          </p:val>
                                        </p:tav>
                                        <p:tav tm="100000">
                                          <p:val>
                                            <p:strVal val="#ppt_h"/>
                                          </p:val>
                                        </p:tav>
                                      </p:tavLst>
                                    </p:anim>
                                    <p:animEffect transition="in" filter="fade">
                                      <p:cBhvr>
                                        <p:cTn id="34" dur="500"/>
                                        <p:tgtEl>
                                          <p:spTgt spid="11"/>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strVal val="#ppt_w*0.70"/>
                                          </p:val>
                                        </p:tav>
                                        <p:tav tm="100000">
                                          <p:val>
                                            <p:strVal val="#ppt_w"/>
                                          </p:val>
                                        </p:tav>
                                      </p:tavLst>
                                    </p:anim>
                                    <p:anim calcmode="lin" valueType="num">
                                      <p:cBhvr>
                                        <p:cTn id="38" dur="500" fill="hold"/>
                                        <p:tgtEl>
                                          <p:spTgt spid="13"/>
                                        </p:tgtEl>
                                        <p:attrNameLst>
                                          <p:attrName>ppt_h</p:attrName>
                                        </p:attrNameLst>
                                      </p:cBhvr>
                                      <p:tavLst>
                                        <p:tav tm="0">
                                          <p:val>
                                            <p:strVal val="#ppt_h"/>
                                          </p:val>
                                        </p:tav>
                                        <p:tav tm="100000">
                                          <p:val>
                                            <p:strVal val="#ppt_h"/>
                                          </p:val>
                                        </p:tav>
                                      </p:tavLst>
                                    </p:anim>
                                    <p:animEffect transition="in" filter="fade">
                                      <p:cBhvr>
                                        <p:cTn id="39" dur="500"/>
                                        <p:tgtEl>
                                          <p:spTgt spid="13"/>
                                        </p:tgtEl>
                                      </p:cBhvr>
                                    </p:animEffect>
                                  </p:childTnLst>
                                </p:cTn>
                              </p:par>
                              <p:par>
                                <p:cTn id="40" presetID="55" presetClass="entr" presetSubtype="0" fill="hold" grpId="0" nodeType="withEffect">
                                  <p:stCondLst>
                                    <p:cond delay="0"/>
                                  </p:stCondLst>
                                  <p:childTnLst>
                                    <p:set>
                                      <p:cBhvr>
                                        <p:cTn id="41" dur="1" fill="hold">
                                          <p:stCondLst>
                                            <p:cond delay="0"/>
                                          </p:stCondLst>
                                        </p:cTn>
                                        <p:tgtEl>
                                          <p:spTgt spid="39"/>
                                        </p:tgtEl>
                                        <p:attrNameLst>
                                          <p:attrName>style.visibility</p:attrName>
                                        </p:attrNameLst>
                                      </p:cBhvr>
                                      <p:to>
                                        <p:strVal val="visible"/>
                                      </p:to>
                                    </p:set>
                                    <p:anim calcmode="lin" valueType="num">
                                      <p:cBhvr>
                                        <p:cTn id="42" dur="500" fill="hold"/>
                                        <p:tgtEl>
                                          <p:spTgt spid="39"/>
                                        </p:tgtEl>
                                        <p:attrNameLst>
                                          <p:attrName>ppt_w</p:attrName>
                                        </p:attrNameLst>
                                      </p:cBhvr>
                                      <p:tavLst>
                                        <p:tav tm="0">
                                          <p:val>
                                            <p:strVal val="#ppt_w*0.70"/>
                                          </p:val>
                                        </p:tav>
                                        <p:tav tm="100000">
                                          <p:val>
                                            <p:strVal val="#ppt_w"/>
                                          </p:val>
                                        </p:tav>
                                      </p:tavLst>
                                    </p:anim>
                                    <p:anim calcmode="lin" valueType="num">
                                      <p:cBhvr>
                                        <p:cTn id="43" dur="500" fill="hold"/>
                                        <p:tgtEl>
                                          <p:spTgt spid="39"/>
                                        </p:tgtEl>
                                        <p:attrNameLst>
                                          <p:attrName>ppt_h</p:attrName>
                                        </p:attrNameLst>
                                      </p:cBhvr>
                                      <p:tavLst>
                                        <p:tav tm="0">
                                          <p:val>
                                            <p:strVal val="#ppt_h"/>
                                          </p:val>
                                        </p:tav>
                                        <p:tav tm="100000">
                                          <p:val>
                                            <p:strVal val="#ppt_h"/>
                                          </p:val>
                                        </p:tav>
                                      </p:tavLst>
                                    </p:anim>
                                    <p:animEffect transition="in" filter="fade">
                                      <p:cBhvr>
                                        <p:cTn id="44" dur="500"/>
                                        <p:tgtEl>
                                          <p:spTgt spid="39"/>
                                        </p:tgtEl>
                                      </p:cBhvr>
                                    </p:animEffect>
                                  </p:childTnLst>
                                </p:cTn>
                              </p:par>
                              <p:par>
                                <p:cTn id="45" presetID="55" presetClass="entr" presetSubtype="0" fill="hold" grpId="0" nodeType="with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p:cTn id="47" dur="500" fill="hold"/>
                                        <p:tgtEl>
                                          <p:spTgt spid="38"/>
                                        </p:tgtEl>
                                        <p:attrNameLst>
                                          <p:attrName>ppt_w</p:attrName>
                                        </p:attrNameLst>
                                      </p:cBhvr>
                                      <p:tavLst>
                                        <p:tav tm="0">
                                          <p:val>
                                            <p:strVal val="#ppt_w*0.70"/>
                                          </p:val>
                                        </p:tav>
                                        <p:tav tm="100000">
                                          <p:val>
                                            <p:strVal val="#ppt_w"/>
                                          </p:val>
                                        </p:tav>
                                      </p:tavLst>
                                    </p:anim>
                                    <p:anim calcmode="lin" valueType="num">
                                      <p:cBhvr>
                                        <p:cTn id="48" dur="500" fill="hold"/>
                                        <p:tgtEl>
                                          <p:spTgt spid="38"/>
                                        </p:tgtEl>
                                        <p:attrNameLst>
                                          <p:attrName>ppt_h</p:attrName>
                                        </p:attrNameLst>
                                      </p:cBhvr>
                                      <p:tavLst>
                                        <p:tav tm="0">
                                          <p:val>
                                            <p:strVal val="#ppt_h"/>
                                          </p:val>
                                        </p:tav>
                                        <p:tav tm="100000">
                                          <p:val>
                                            <p:strVal val="#ppt_h"/>
                                          </p:val>
                                        </p:tav>
                                      </p:tavLst>
                                    </p:anim>
                                    <p:animEffect transition="in" filter="fade">
                                      <p:cBhvr>
                                        <p:cTn id="49" dur="500"/>
                                        <p:tgtEl>
                                          <p:spTgt spid="38"/>
                                        </p:tgtEl>
                                      </p:cBhvr>
                                    </p:animEffect>
                                  </p:childTnLst>
                                </p:cTn>
                              </p:par>
                              <p:par>
                                <p:cTn id="50" presetID="55" presetClass="entr" presetSubtype="0" fill="hold" grpId="0" nodeType="withEffect">
                                  <p:stCondLst>
                                    <p:cond delay="0"/>
                                  </p:stCondLst>
                                  <p:childTnLst>
                                    <p:set>
                                      <p:cBhvr>
                                        <p:cTn id="51" dur="1" fill="hold">
                                          <p:stCondLst>
                                            <p:cond delay="0"/>
                                          </p:stCondLst>
                                        </p:cTn>
                                        <p:tgtEl>
                                          <p:spTgt spid="40"/>
                                        </p:tgtEl>
                                        <p:attrNameLst>
                                          <p:attrName>style.visibility</p:attrName>
                                        </p:attrNameLst>
                                      </p:cBhvr>
                                      <p:to>
                                        <p:strVal val="visible"/>
                                      </p:to>
                                    </p:set>
                                    <p:anim calcmode="lin" valueType="num">
                                      <p:cBhvr>
                                        <p:cTn id="52" dur="500" fill="hold"/>
                                        <p:tgtEl>
                                          <p:spTgt spid="40"/>
                                        </p:tgtEl>
                                        <p:attrNameLst>
                                          <p:attrName>ppt_w</p:attrName>
                                        </p:attrNameLst>
                                      </p:cBhvr>
                                      <p:tavLst>
                                        <p:tav tm="0">
                                          <p:val>
                                            <p:strVal val="#ppt_w*0.70"/>
                                          </p:val>
                                        </p:tav>
                                        <p:tav tm="100000">
                                          <p:val>
                                            <p:strVal val="#ppt_w"/>
                                          </p:val>
                                        </p:tav>
                                      </p:tavLst>
                                    </p:anim>
                                    <p:anim calcmode="lin" valueType="num">
                                      <p:cBhvr>
                                        <p:cTn id="53" dur="500" fill="hold"/>
                                        <p:tgtEl>
                                          <p:spTgt spid="40"/>
                                        </p:tgtEl>
                                        <p:attrNameLst>
                                          <p:attrName>ppt_h</p:attrName>
                                        </p:attrNameLst>
                                      </p:cBhvr>
                                      <p:tavLst>
                                        <p:tav tm="0">
                                          <p:val>
                                            <p:strVal val="#ppt_h"/>
                                          </p:val>
                                        </p:tav>
                                        <p:tav tm="100000">
                                          <p:val>
                                            <p:strVal val="#ppt_h"/>
                                          </p:val>
                                        </p:tav>
                                      </p:tavLst>
                                    </p:anim>
                                    <p:animEffect transition="in" filter="fade">
                                      <p:cBhvr>
                                        <p:cTn id="54" dur="500"/>
                                        <p:tgtEl>
                                          <p:spTgt spid="40"/>
                                        </p:tgtEl>
                                      </p:cBhvr>
                                    </p:animEffect>
                                  </p:childTnLst>
                                </p:cTn>
                              </p:par>
                            </p:childTnLst>
                          </p:cTn>
                        </p:par>
                      </p:childTnLst>
                    </p:cTn>
                  </p:par>
                  <p:par>
                    <p:cTn id="55" fill="hold">
                      <p:stCondLst>
                        <p:cond delay="indefinite"/>
                      </p:stCondLst>
                      <p:childTnLst>
                        <p:par>
                          <p:cTn id="56" fill="hold">
                            <p:stCondLst>
                              <p:cond delay="0"/>
                            </p:stCondLst>
                            <p:childTnLst>
                              <p:par>
                                <p:cTn id="57" presetID="55" presetClass="entr" presetSubtype="0" fill="hold" grpId="0" nodeType="clickEffect">
                                  <p:stCondLst>
                                    <p:cond delay="0"/>
                                  </p:stCondLst>
                                  <p:childTnLst>
                                    <p:set>
                                      <p:cBhvr>
                                        <p:cTn id="58" dur="1" fill="hold">
                                          <p:stCondLst>
                                            <p:cond delay="0"/>
                                          </p:stCondLst>
                                        </p:cTn>
                                        <p:tgtEl>
                                          <p:spTgt spid="37"/>
                                        </p:tgtEl>
                                        <p:attrNameLst>
                                          <p:attrName>style.visibility</p:attrName>
                                        </p:attrNameLst>
                                      </p:cBhvr>
                                      <p:to>
                                        <p:strVal val="visible"/>
                                      </p:to>
                                    </p:set>
                                    <p:anim calcmode="lin" valueType="num">
                                      <p:cBhvr>
                                        <p:cTn id="59" dur="500" fill="hold"/>
                                        <p:tgtEl>
                                          <p:spTgt spid="37"/>
                                        </p:tgtEl>
                                        <p:attrNameLst>
                                          <p:attrName>ppt_w</p:attrName>
                                        </p:attrNameLst>
                                      </p:cBhvr>
                                      <p:tavLst>
                                        <p:tav tm="0">
                                          <p:val>
                                            <p:strVal val="#ppt_w*0.70"/>
                                          </p:val>
                                        </p:tav>
                                        <p:tav tm="100000">
                                          <p:val>
                                            <p:strVal val="#ppt_w"/>
                                          </p:val>
                                        </p:tav>
                                      </p:tavLst>
                                    </p:anim>
                                    <p:anim calcmode="lin" valueType="num">
                                      <p:cBhvr>
                                        <p:cTn id="60" dur="500" fill="hold"/>
                                        <p:tgtEl>
                                          <p:spTgt spid="37"/>
                                        </p:tgtEl>
                                        <p:attrNameLst>
                                          <p:attrName>ppt_h</p:attrName>
                                        </p:attrNameLst>
                                      </p:cBhvr>
                                      <p:tavLst>
                                        <p:tav tm="0">
                                          <p:val>
                                            <p:strVal val="#ppt_h"/>
                                          </p:val>
                                        </p:tav>
                                        <p:tav tm="100000">
                                          <p:val>
                                            <p:strVal val="#ppt_h"/>
                                          </p:val>
                                        </p:tav>
                                      </p:tavLst>
                                    </p:anim>
                                    <p:animEffect transition="in" filter="fade">
                                      <p:cBhvr>
                                        <p:cTn id="61" dur="500"/>
                                        <p:tgtEl>
                                          <p:spTgt spid="37"/>
                                        </p:tgtEl>
                                      </p:cBhvr>
                                    </p:animEffect>
                                  </p:childTnLst>
                                </p:cTn>
                              </p:par>
                            </p:childTnLst>
                          </p:cTn>
                        </p:par>
                      </p:childTnLst>
                    </p:cTn>
                  </p:par>
                  <p:par>
                    <p:cTn id="62" fill="hold">
                      <p:stCondLst>
                        <p:cond delay="indefinite"/>
                      </p:stCondLst>
                      <p:childTnLst>
                        <p:par>
                          <p:cTn id="63" fill="hold">
                            <p:stCondLst>
                              <p:cond delay="0"/>
                            </p:stCondLst>
                            <p:childTnLst>
                              <p:par>
                                <p:cTn id="64" presetID="55" presetClass="entr" presetSubtype="0" fill="hold" grpId="0" nodeType="clickEffect">
                                  <p:stCondLst>
                                    <p:cond delay="0"/>
                                  </p:stCondLst>
                                  <p:childTnLst>
                                    <p:set>
                                      <p:cBhvr>
                                        <p:cTn id="65" dur="1" fill="hold">
                                          <p:stCondLst>
                                            <p:cond delay="0"/>
                                          </p:stCondLst>
                                        </p:cTn>
                                        <p:tgtEl>
                                          <p:spTgt spid="35"/>
                                        </p:tgtEl>
                                        <p:attrNameLst>
                                          <p:attrName>style.visibility</p:attrName>
                                        </p:attrNameLst>
                                      </p:cBhvr>
                                      <p:to>
                                        <p:strVal val="visible"/>
                                      </p:to>
                                    </p:set>
                                    <p:anim calcmode="lin" valueType="num">
                                      <p:cBhvr>
                                        <p:cTn id="66" dur="500" fill="hold"/>
                                        <p:tgtEl>
                                          <p:spTgt spid="35"/>
                                        </p:tgtEl>
                                        <p:attrNameLst>
                                          <p:attrName>ppt_w</p:attrName>
                                        </p:attrNameLst>
                                      </p:cBhvr>
                                      <p:tavLst>
                                        <p:tav tm="0">
                                          <p:val>
                                            <p:strVal val="#ppt_w*0.70"/>
                                          </p:val>
                                        </p:tav>
                                        <p:tav tm="100000">
                                          <p:val>
                                            <p:strVal val="#ppt_w"/>
                                          </p:val>
                                        </p:tav>
                                      </p:tavLst>
                                    </p:anim>
                                    <p:anim calcmode="lin" valueType="num">
                                      <p:cBhvr>
                                        <p:cTn id="67" dur="500" fill="hold"/>
                                        <p:tgtEl>
                                          <p:spTgt spid="35"/>
                                        </p:tgtEl>
                                        <p:attrNameLst>
                                          <p:attrName>ppt_h</p:attrName>
                                        </p:attrNameLst>
                                      </p:cBhvr>
                                      <p:tavLst>
                                        <p:tav tm="0">
                                          <p:val>
                                            <p:strVal val="#ppt_h"/>
                                          </p:val>
                                        </p:tav>
                                        <p:tav tm="100000">
                                          <p:val>
                                            <p:strVal val="#ppt_h"/>
                                          </p:val>
                                        </p:tav>
                                      </p:tavLst>
                                    </p:anim>
                                    <p:animEffect transition="in" filter="fade">
                                      <p:cBhvr>
                                        <p:cTn id="68" dur="500"/>
                                        <p:tgtEl>
                                          <p:spTgt spid="35"/>
                                        </p:tgtEl>
                                      </p:cBhvr>
                                    </p:animEffect>
                                  </p:childTnLst>
                                </p:cTn>
                              </p:par>
                            </p:childTnLst>
                          </p:cTn>
                        </p:par>
                      </p:childTnLst>
                    </p:cTn>
                  </p:par>
                  <p:par>
                    <p:cTn id="69" fill="hold">
                      <p:stCondLst>
                        <p:cond delay="indefinite"/>
                      </p:stCondLst>
                      <p:childTnLst>
                        <p:par>
                          <p:cTn id="70" fill="hold">
                            <p:stCondLst>
                              <p:cond delay="0"/>
                            </p:stCondLst>
                            <p:childTnLst>
                              <p:par>
                                <p:cTn id="71" presetID="55" presetClass="entr" presetSubtype="0" fill="hold" grpId="0" nodeType="clickEffect">
                                  <p:stCondLst>
                                    <p:cond delay="0"/>
                                  </p:stCondLst>
                                  <p:childTnLst>
                                    <p:set>
                                      <p:cBhvr>
                                        <p:cTn id="72" dur="1" fill="hold">
                                          <p:stCondLst>
                                            <p:cond delay="0"/>
                                          </p:stCondLst>
                                        </p:cTn>
                                        <p:tgtEl>
                                          <p:spTgt spid="34"/>
                                        </p:tgtEl>
                                        <p:attrNameLst>
                                          <p:attrName>style.visibility</p:attrName>
                                        </p:attrNameLst>
                                      </p:cBhvr>
                                      <p:to>
                                        <p:strVal val="visible"/>
                                      </p:to>
                                    </p:set>
                                    <p:anim calcmode="lin" valueType="num">
                                      <p:cBhvr>
                                        <p:cTn id="73" dur="500" fill="hold"/>
                                        <p:tgtEl>
                                          <p:spTgt spid="34"/>
                                        </p:tgtEl>
                                        <p:attrNameLst>
                                          <p:attrName>ppt_w</p:attrName>
                                        </p:attrNameLst>
                                      </p:cBhvr>
                                      <p:tavLst>
                                        <p:tav tm="0">
                                          <p:val>
                                            <p:strVal val="#ppt_w*0.70"/>
                                          </p:val>
                                        </p:tav>
                                        <p:tav tm="100000">
                                          <p:val>
                                            <p:strVal val="#ppt_w"/>
                                          </p:val>
                                        </p:tav>
                                      </p:tavLst>
                                    </p:anim>
                                    <p:anim calcmode="lin" valueType="num">
                                      <p:cBhvr>
                                        <p:cTn id="74" dur="500" fill="hold"/>
                                        <p:tgtEl>
                                          <p:spTgt spid="34"/>
                                        </p:tgtEl>
                                        <p:attrNameLst>
                                          <p:attrName>ppt_h</p:attrName>
                                        </p:attrNameLst>
                                      </p:cBhvr>
                                      <p:tavLst>
                                        <p:tav tm="0">
                                          <p:val>
                                            <p:strVal val="#ppt_h"/>
                                          </p:val>
                                        </p:tav>
                                        <p:tav tm="100000">
                                          <p:val>
                                            <p:strVal val="#ppt_h"/>
                                          </p:val>
                                        </p:tav>
                                      </p:tavLst>
                                    </p:anim>
                                    <p:animEffect transition="in" filter="fade">
                                      <p:cBhvr>
                                        <p:cTn id="75" dur="500"/>
                                        <p:tgtEl>
                                          <p:spTgt spid="34"/>
                                        </p:tgtEl>
                                      </p:cBhvr>
                                    </p:animEffect>
                                  </p:childTnLst>
                                </p:cTn>
                              </p:par>
                            </p:childTnLst>
                          </p:cTn>
                        </p:par>
                      </p:childTnLst>
                    </p:cTn>
                  </p:par>
                  <p:par>
                    <p:cTn id="76" fill="hold">
                      <p:stCondLst>
                        <p:cond delay="indefinite"/>
                      </p:stCondLst>
                      <p:childTnLst>
                        <p:par>
                          <p:cTn id="77" fill="hold">
                            <p:stCondLst>
                              <p:cond delay="0"/>
                            </p:stCondLst>
                            <p:childTnLst>
                              <p:par>
                                <p:cTn id="78" presetID="55" presetClass="entr" presetSubtype="0" fill="hold" grpId="0" nodeType="clickEffect">
                                  <p:stCondLst>
                                    <p:cond delay="0"/>
                                  </p:stCondLst>
                                  <p:childTnLst>
                                    <p:set>
                                      <p:cBhvr>
                                        <p:cTn id="79" dur="1" fill="hold">
                                          <p:stCondLst>
                                            <p:cond delay="0"/>
                                          </p:stCondLst>
                                        </p:cTn>
                                        <p:tgtEl>
                                          <p:spTgt spid="36"/>
                                        </p:tgtEl>
                                        <p:attrNameLst>
                                          <p:attrName>style.visibility</p:attrName>
                                        </p:attrNameLst>
                                      </p:cBhvr>
                                      <p:to>
                                        <p:strVal val="visible"/>
                                      </p:to>
                                    </p:set>
                                    <p:anim calcmode="lin" valueType="num">
                                      <p:cBhvr>
                                        <p:cTn id="80" dur="500" fill="hold"/>
                                        <p:tgtEl>
                                          <p:spTgt spid="36"/>
                                        </p:tgtEl>
                                        <p:attrNameLst>
                                          <p:attrName>ppt_w</p:attrName>
                                        </p:attrNameLst>
                                      </p:cBhvr>
                                      <p:tavLst>
                                        <p:tav tm="0">
                                          <p:val>
                                            <p:strVal val="#ppt_w*0.70"/>
                                          </p:val>
                                        </p:tav>
                                        <p:tav tm="100000">
                                          <p:val>
                                            <p:strVal val="#ppt_w"/>
                                          </p:val>
                                        </p:tav>
                                      </p:tavLst>
                                    </p:anim>
                                    <p:anim calcmode="lin" valueType="num">
                                      <p:cBhvr>
                                        <p:cTn id="81" dur="500" fill="hold"/>
                                        <p:tgtEl>
                                          <p:spTgt spid="36"/>
                                        </p:tgtEl>
                                        <p:attrNameLst>
                                          <p:attrName>ppt_h</p:attrName>
                                        </p:attrNameLst>
                                      </p:cBhvr>
                                      <p:tavLst>
                                        <p:tav tm="0">
                                          <p:val>
                                            <p:strVal val="#ppt_h"/>
                                          </p:val>
                                        </p:tav>
                                        <p:tav tm="100000">
                                          <p:val>
                                            <p:strVal val="#ppt_h"/>
                                          </p:val>
                                        </p:tav>
                                      </p:tavLst>
                                    </p:anim>
                                    <p:animEffect transition="in" filter="fade">
                                      <p:cBhvr>
                                        <p:cTn id="82" dur="500"/>
                                        <p:tgtEl>
                                          <p:spTgt spid="36"/>
                                        </p:tgtEl>
                                      </p:cBhvr>
                                    </p:animEffect>
                                  </p:childTnLst>
                                </p:cTn>
                              </p:par>
                            </p:childTnLst>
                          </p:cTn>
                        </p:par>
                      </p:childTnLst>
                    </p:cTn>
                  </p:par>
                  <p:par>
                    <p:cTn id="83" fill="hold">
                      <p:stCondLst>
                        <p:cond delay="indefinite"/>
                      </p:stCondLst>
                      <p:childTnLst>
                        <p:par>
                          <p:cTn id="84" fill="hold">
                            <p:stCondLst>
                              <p:cond delay="0"/>
                            </p:stCondLst>
                            <p:childTnLst>
                              <p:par>
                                <p:cTn id="85" presetID="55" presetClass="entr" presetSubtype="0" fill="hold" grpId="0" nodeType="clickEffect">
                                  <p:stCondLst>
                                    <p:cond delay="0"/>
                                  </p:stCondLst>
                                  <p:childTnLst>
                                    <p:set>
                                      <p:cBhvr>
                                        <p:cTn id="86" dur="1" fill="hold">
                                          <p:stCondLst>
                                            <p:cond delay="0"/>
                                          </p:stCondLst>
                                        </p:cTn>
                                        <p:tgtEl>
                                          <p:spTgt spid="33"/>
                                        </p:tgtEl>
                                        <p:attrNameLst>
                                          <p:attrName>style.visibility</p:attrName>
                                        </p:attrNameLst>
                                      </p:cBhvr>
                                      <p:to>
                                        <p:strVal val="visible"/>
                                      </p:to>
                                    </p:set>
                                    <p:anim calcmode="lin" valueType="num">
                                      <p:cBhvr>
                                        <p:cTn id="87" dur="500" fill="hold"/>
                                        <p:tgtEl>
                                          <p:spTgt spid="33"/>
                                        </p:tgtEl>
                                        <p:attrNameLst>
                                          <p:attrName>ppt_w</p:attrName>
                                        </p:attrNameLst>
                                      </p:cBhvr>
                                      <p:tavLst>
                                        <p:tav tm="0">
                                          <p:val>
                                            <p:strVal val="#ppt_w*0.70"/>
                                          </p:val>
                                        </p:tav>
                                        <p:tav tm="100000">
                                          <p:val>
                                            <p:strVal val="#ppt_w"/>
                                          </p:val>
                                        </p:tav>
                                      </p:tavLst>
                                    </p:anim>
                                    <p:anim calcmode="lin" valueType="num">
                                      <p:cBhvr>
                                        <p:cTn id="88" dur="500" fill="hold"/>
                                        <p:tgtEl>
                                          <p:spTgt spid="33"/>
                                        </p:tgtEl>
                                        <p:attrNameLst>
                                          <p:attrName>ppt_h</p:attrName>
                                        </p:attrNameLst>
                                      </p:cBhvr>
                                      <p:tavLst>
                                        <p:tav tm="0">
                                          <p:val>
                                            <p:strVal val="#ppt_h"/>
                                          </p:val>
                                        </p:tav>
                                        <p:tav tm="100000">
                                          <p:val>
                                            <p:strVal val="#ppt_h"/>
                                          </p:val>
                                        </p:tav>
                                      </p:tavLst>
                                    </p:anim>
                                    <p:animEffect transition="in" filter="fade">
                                      <p:cBhvr>
                                        <p:cTn id="89" dur="500"/>
                                        <p:tgtEl>
                                          <p:spTgt spid="33"/>
                                        </p:tgtEl>
                                      </p:cBhvr>
                                    </p:animEffect>
                                  </p:childTnLst>
                                </p:cTn>
                              </p:par>
                            </p:childTnLst>
                          </p:cTn>
                        </p:par>
                      </p:childTnLst>
                    </p:cTn>
                  </p:par>
                  <p:par>
                    <p:cTn id="90" fill="hold">
                      <p:stCondLst>
                        <p:cond delay="indefinite"/>
                      </p:stCondLst>
                      <p:childTnLst>
                        <p:par>
                          <p:cTn id="91" fill="hold">
                            <p:stCondLst>
                              <p:cond delay="0"/>
                            </p:stCondLst>
                            <p:childTnLst>
                              <p:par>
                                <p:cTn id="92" presetID="64" presetClass="path" presetSubtype="0" accel="50000" decel="50000" fill="hold" grpId="1" nodeType="clickEffect">
                                  <p:stCondLst>
                                    <p:cond delay="0"/>
                                  </p:stCondLst>
                                  <p:childTnLst>
                                    <p:animMotion origin="layout" path="M 5.43181E-7 -3.33333E-6 L 5.43181E-7 -0.41875 " pathEditMode="relative" rAng="0" ptsTypes="AA">
                                      <p:cBhvr>
                                        <p:cTn id="93" dur="500" fill="hold"/>
                                        <p:tgtEl>
                                          <p:spTgt spid="33"/>
                                        </p:tgtEl>
                                        <p:attrNameLst>
                                          <p:attrName>ppt_x</p:attrName>
                                          <p:attrName>ppt_y</p:attrName>
                                        </p:attrNameLst>
                                      </p:cBhvr>
                                      <p:rCtr x="0" y="-209"/>
                                    </p:animMotion>
                                  </p:childTnLst>
                                </p:cTn>
                              </p:par>
                            </p:childTnLst>
                          </p:cTn>
                        </p:par>
                      </p:childTnLst>
                    </p:cTn>
                  </p:par>
                  <p:par>
                    <p:cTn id="94" fill="hold">
                      <p:stCondLst>
                        <p:cond delay="indefinite"/>
                      </p:stCondLst>
                      <p:childTnLst>
                        <p:par>
                          <p:cTn id="95" fill="hold">
                            <p:stCondLst>
                              <p:cond delay="0"/>
                            </p:stCondLst>
                            <p:childTnLst>
                              <p:par>
                                <p:cTn id="96" presetID="64" presetClass="path" presetSubtype="0" accel="50000" decel="50000" fill="hold" grpId="1" nodeType="clickEffect">
                                  <p:stCondLst>
                                    <p:cond delay="0"/>
                                  </p:stCondLst>
                                  <p:childTnLst>
                                    <p:animMotion origin="layout" path="M 2.83965E-7 -2.96296E-6 L 2.83965E-7 -0.20995 " pathEditMode="relative" rAng="0" ptsTypes="AA">
                                      <p:cBhvr>
                                        <p:cTn id="97" dur="500" fill="hold"/>
                                        <p:tgtEl>
                                          <p:spTgt spid="36"/>
                                        </p:tgtEl>
                                        <p:attrNameLst>
                                          <p:attrName>ppt_x</p:attrName>
                                          <p:attrName>ppt_y</p:attrName>
                                        </p:attrNameLst>
                                      </p:cBhvr>
                                      <p:rCtr x="0" y="-105"/>
                                    </p:animMotion>
                                  </p:childTnLst>
                                </p:cTn>
                              </p:par>
                            </p:childTnLst>
                          </p:cTn>
                        </p:par>
                      </p:childTnLst>
                    </p:cTn>
                  </p:par>
                  <p:par>
                    <p:cTn id="98" fill="hold">
                      <p:stCondLst>
                        <p:cond delay="indefinite"/>
                      </p:stCondLst>
                      <p:childTnLst>
                        <p:par>
                          <p:cTn id="99" fill="hold">
                            <p:stCondLst>
                              <p:cond delay="0"/>
                            </p:stCondLst>
                            <p:childTnLst>
                              <p:par>
                                <p:cTn id="100" presetID="42" presetClass="path" presetSubtype="0" accel="50000" decel="50000" fill="hold" grpId="1" nodeType="clickEffect">
                                  <p:stCondLst>
                                    <p:cond delay="0"/>
                                  </p:stCondLst>
                                  <p:childTnLst>
                                    <p:animMotion origin="layout" path="M 0.0013 -0.23217 L 0.0013 0.21204 " pathEditMode="relative" rAng="0" ptsTypes="AA">
                                      <p:cBhvr>
                                        <p:cTn id="101" dur="500" fill="hold"/>
                                        <p:tgtEl>
                                          <p:spTgt spid="37"/>
                                        </p:tgtEl>
                                        <p:attrNameLst>
                                          <p:attrName>ppt_x</p:attrName>
                                          <p:attrName>ppt_y</p:attrName>
                                        </p:attrNameLst>
                                      </p:cBhvr>
                                      <p:rCtr x="0" y="222"/>
                                    </p:animMotion>
                                  </p:childTnLst>
                                </p:cTn>
                              </p:par>
                            </p:childTnLst>
                          </p:cTn>
                        </p:par>
                      </p:childTnLst>
                    </p:cTn>
                  </p:par>
                  <p:par>
                    <p:cTn id="102" fill="hold">
                      <p:stCondLst>
                        <p:cond delay="indefinite"/>
                      </p:stCondLst>
                      <p:childTnLst>
                        <p:par>
                          <p:cTn id="103" fill="hold">
                            <p:stCondLst>
                              <p:cond delay="0"/>
                            </p:stCondLst>
                            <p:childTnLst>
                              <p:par>
                                <p:cTn id="104" presetID="42" presetClass="path" presetSubtype="0" accel="50000" decel="50000" fill="hold" grpId="1" nodeType="clickEffect">
                                  <p:stCondLst>
                                    <p:cond delay="0"/>
                                  </p:stCondLst>
                                  <p:childTnLst>
                                    <p:animMotion origin="layout" path="M 2.83965E-7 7.40741E-7 L -0.0013 0.20718 " pathEditMode="relative" rAng="0" ptsTypes="AA">
                                      <p:cBhvr>
                                        <p:cTn id="105" dur="500" fill="hold"/>
                                        <p:tgtEl>
                                          <p:spTgt spid="35"/>
                                        </p:tgtEl>
                                        <p:attrNameLst>
                                          <p:attrName>ppt_x</p:attrName>
                                          <p:attrName>ppt_y</p:attrName>
                                        </p:attrNameLst>
                                      </p:cBhvr>
                                      <p:rCtr x="-1" y="103"/>
                                    </p:animMotion>
                                  </p:childTnLst>
                                </p:cTn>
                              </p:par>
                            </p:childTnLst>
                          </p:cTn>
                        </p:par>
                      </p:childTnLst>
                    </p:cTn>
                  </p:par>
                  <p:par>
                    <p:cTn id="106" fill="hold">
                      <p:stCondLst>
                        <p:cond delay="indefinite"/>
                      </p:stCondLst>
                      <p:childTnLst>
                        <p:par>
                          <p:cTn id="107" fill="hold">
                            <p:stCondLst>
                              <p:cond delay="0"/>
                            </p:stCondLst>
                            <p:childTnLst>
                              <p:par>
                                <p:cTn id="108" presetID="42" presetClass="path" presetSubtype="0" accel="50000" decel="50000" fill="hold" grpId="1" nodeType="clickEffect">
                                  <p:stCondLst>
                                    <p:cond delay="0"/>
                                  </p:stCondLst>
                                  <p:childTnLst>
                                    <p:animMotion origin="layout" path="M 0.0013 -0.2051 L 0.0013 0.21388 " pathEditMode="relative" rAng="0" ptsTypes="AA">
                                      <p:cBhvr>
                                        <p:cTn id="109" dur="500" fill="hold"/>
                                        <p:tgtEl>
                                          <p:spTgt spid="34"/>
                                        </p:tgtEl>
                                        <p:attrNameLst>
                                          <p:attrName>ppt_x</p:attrName>
                                          <p:attrName>ppt_y</p:attrName>
                                        </p:attrNameLst>
                                      </p:cBhvr>
                                      <p:rCtr x="0" y="20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9" grpId="0" animBg="1"/>
      <p:bldP spid="11" grpId="0" animBg="1"/>
      <p:bldP spid="13" grpId="0" animBg="1"/>
      <p:bldP spid="34" grpId="0" animBg="1"/>
      <p:bldP spid="34" grpId="1" animBg="1"/>
      <p:bldP spid="35" grpId="0" animBg="1"/>
      <p:bldP spid="35" grpId="1" animBg="1"/>
      <p:bldP spid="36" grpId="0" animBg="1"/>
      <p:bldP spid="36" grpId="1" animBg="1"/>
      <p:bldP spid="37" grpId="0" animBg="1"/>
      <p:bldP spid="37" grpId="1" animBg="1"/>
      <p:bldP spid="38" grpId="0" animBg="1"/>
      <p:bldP spid="39" grpId="0" animBg="1"/>
      <p:bldP spid="40" grpId="0" animBg="1"/>
      <p:bldP spid="33" grpId="0" animBg="1"/>
      <p:bldP spid="33"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s (32).jpeg"/>
          <p:cNvPicPr>
            <a:picLocks noChangeAspect="1"/>
          </p:cNvPicPr>
          <p:nvPr/>
        </p:nvPicPr>
        <p:blipFill>
          <a:blip r:embed="rId2"/>
          <a:stretch>
            <a:fillRect/>
          </a:stretch>
        </p:blipFill>
        <p:spPr>
          <a:xfrm>
            <a:off x="914400" y="101566"/>
            <a:ext cx="10216055" cy="5085290"/>
          </a:xfrm>
          <a:prstGeom prst="roundRect">
            <a:avLst/>
          </a:prstGeom>
        </p:spPr>
      </p:pic>
      <p:sp>
        <p:nvSpPr>
          <p:cNvPr id="8" name="Rectangle 7"/>
          <p:cNvSpPr/>
          <p:nvPr/>
        </p:nvSpPr>
        <p:spPr>
          <a:xfrm>
            <a:off x="639085" y="5339591"/>
            <a:ext cx="10921818" cy="1033508"/>
          </a:xfrm>
          <a:prstGeom prst="rect">
            <a:avLst/>
          </a:prstGeom>
          <a:solidFill>
            <a:schemeClr val="tx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sz="4400" b="1" dirty="0" smtClean="0">
                <a:solidFill>
                  <a:schemeClr val="tx1"/>
                </a:solidFill>
              </a:rPr>
              <a:t>ما هى المدينة المنورة؟ ماذا تضمها من المعالم والاثار؟</a:t>
            </a:r>
            <a:endParaRPr lang="ar-SA" sz="4400" b="1" dirty="0" smtClean="0">
              <a:solidFill>
                <a:schemeClr val="tx1"/>
              </a:solidFill>
            </a:endParaRPr>
          </a:p>
        </p:txBody>
      </p:sp>
      <p:sp>
        <p:nvSpPr>
          <p:cNvPr id="5" name="Horizontal Scroll 4"/>
          <p:cNvSpPr/>
          <p:nvPr/>
        </p:nvSpPr>
        <p:spPr>
          <a:xfrm>
            <a:off x="2826871" y="0"/>
            <a:ext cx="5590059" cy="1196202"/>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b="1" dirty="0" smtClean="0">
                <a:solidFill>
                  <a:srgbClr val="7030A0"/>
                </a:solidFill>
              </a:rPr>
              <a:t>الواجب المنزلي</a:t>
            </a:r>
            <a:endParaRPr lang="en-US" sz="5400" b="1" dirty="0">
              <a:solidFill>
                <a:srgbClr val="7030A0"/>
              </a:solidFill>
            </a:endParaRPr>
          </a:p>
        </p:txBody>
      </p:sp>
    </p:spTree>
    <p:extLst>
      <p:ext uri="{BB962C8B-B14F-4D97-AF65-F5344CB8AC3E}">
        <p14:creationId xmlns="" xmlns:p14="http://schemas.microsoft.com/office/powerpoint/2010/main" val="390495763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900" decel="100000" fill="hold"/>
                                        <p:tgtEl>
                                          <p:spTgt spid="5"/>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download (2).jpg"/>
          <p:cNvPicPr>
            <a:picLocks noChangeAspect="1"/>
          </p:cNvPicPr>
          <p:nvPr/>
        </p:nvPicPr>
        <p:blipFill>
          <a:blip r:embed="rId2"/>
          <a:stretch>
            <a:fillRect/>
          </a:stretch>
        </p:blipFill>
        <p:spPr>
          <a:xfrm>
            <a:off x="1508025" y="123598"/>
            <a:ext cx="9700302" cy="4573088"/>
          </a:xfrm>
          <a:prstGeom prst="rect">
            <a:avLst/>
          </a:prstGeom>
        </p:spPr>
      </p:pic>
      <p:sp>
        <p:nvSpPr>
          <p:cNvPr id="4" name="Horizontal Scroll 3"/>
          <p:cNvSpPr/>
          <p:nvPr/>
        </p:nvSpPr>
        <p:spPr>
          <a:xfrm>
            <a:off x="2746828" y="-69426"/>
            <a:ext cx="7241059" cy="1396313"/>
          </a:xfrm>
          <a:prstGeom prst="horizontalScrol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5400" b="1" dirty="0" smtClean="0">
                <a:solidFill>
                  <a:srgbClr val="FF0000"/>
                </a:solidFill>
              </a:rPr>
              <a:t>شكرا جزيلا ولكم العافية </a:t>
            </a:r>
            <a:endParaRPr lang="en-US" sz="5400" dirty="0">
              <a:solidFill>
                <a:srgbClr val="FF0000"/>
              </a:solidFill>
            </a:endParaRPr>
          </a:p>
        </p:txBody>
      </p:sp>
      <p:pic>
        <p:nvPicPr>
          <p:cNvPr id="8" name="Picture 7" descr="13-07-11-images.jpg"/>
          <p:cNvPicPr>
            <a:picLocks noChangeAspect="1"/>
          </p:cNvPicPr>
          <p:nvPr/>
        </p:nvPicPr>
        <p:blipFill>
          <a:blip r:embed="rId3"/>
          <a:srcRect b="6586"/>
          <a:stretch>
            <a:fillRect/>
          </a:stretch>
        </p:blipFill>
        <p:spPr>
          <a:xfrm>
            <a:off x="1637733" y="4736256"/>
            <a:ext cx="9648968" cy="2019870"/>
          </a:xfrm>
          <a:prstGeom prst="rect">
            <a:avLst/>
          </a:prstGeom>
        </p:spPr>
      </p:pic>
    </p:spTree>
    <p:extLst>
      <p:ext uri="{BB962C8B-B14F-4D97-AF65-F5344CB8AC3E}">
        <p14:creationId xmlns="" xmlns:p14="http://schemas.microsoft.com/office/powerpoint/2010/main" val="385513725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3"/>
          <p:cNvSpPr txBox="1">
            <a:spLocks/>
          </p:cNvSpPr>
          <p:nvPr/>
        </p:nvSpPr>
        <p:spPr>
          <a:xfrm>
            <a:off x="1517951" y="1781501"/>
            <a:ext cx="10069697" cy="4191190"/>
          </a:xfrm>
          <a:prstGeom prst="rect">
            <a:avLst/>
          </a:prstGeom>
          <a:noFill/>
          <a:ln w="25400" cap="flat" cmpd="sng" algn="ctr">
            <a:solidFill>
              <a:schemeClr val="accent5">
                <a:lumMod val="75000"/>
              </a:schemeClr>
            </a:solidFill>
            <a:prstDash val="soli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6"/>
          </a:lnRef>
          <a:fillRef idx="1">
            <a:schemeClr val="lt1"/>
          </a:fillRef>
          <a:effectRef idx="0">
            <a:schemeClr val="accent6"/>
          </a:effectRef>
          <a:fontRef idx="minor">
            <a:schemeClr val="dk1"/>
          </a:fontRef>
        </p:style>
        <p:txBody>
          <a:bodyPr vert="horz" rtlCol="0" anchor="ctr">
            <a:normAutofit/>
          </a:bodyPr>
          <a:lstStyle/>
          <a:p>
            <a:pPr marL="274320" marR="0" lvl="0" indent="-274320" algn="ct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ar-SA" sz="3600" b="1" i="0" u="none" strike="noStrike" kern="1200" cap="none" spc="0" normalizeH="0" baseline="0" noProof="0" dirty="0" smtClean="0">
                <a:ln>
                  <a:solidFill>
                    <a:schemeClr val="bg2">
                      <a:lumMod val="50000"/>
                    </a:schemeClr>
                  </a:solidFill>
                </a:ln>
                <a:solidFill>
                  <a:schemeClr val="tx1"/>
                </a:solidFill>
                <a:effectLst>
                  <a:outerShdw blurRad="38100" dist="38100" dir="2700000" algn="tl">
                    <a:srgbClr val="000000">
                      <a:alpha val="43137"/>
                    </a:srgbClr>
                  </a:outerShdw>
                </a:effectLst>
                <a:uLnTx/>
                <a:uFillTx/>
                <a:latin typeface="Simplified Arabic" pitchFamily="18" charset="-78"/>
                <a:ea typeface="+mn-ea"/>
                <a:cs typeface="Simplified Arabic" pitchFamily="18" charset="-78"/>
              </a:rPr>
              <a:t>محمد جعفر على</a:t>
            </a:r>
          </a:p>
          <a:p>
            <a:pPr marL="274320" marR="0" lvl="0" indent="-274320" algn="ct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ar-SA" sz="3600" b="1" i="0" u="none" strike="noStrike" kern="1200" cap="none" spc="0" normalizeH="0" baseline="0" noProof="0" dirty="0" smtClean="0">
                <a:ln>
                  <a:solidFill>
                    <a:schemeClr val="bg2">
                      <a:lumMod val="50000"/>
                    </a:schemeClr>
                  </a:solidFill>
                </a:ln>
                <a:solidFill>
                  <a:schemeClr val="tx1"/>
                </a:solidFill>
                <a:effectLst>
                  <a:outerShdw blurRad="38100" dist="38100" dir="2700000" algn="tl">
                    <a:srgbClr val="000000">
                      <a:alpha val="43137"/>
                    </a:srgbClr>
                  </a:outerShdw>
                </a:effectLst>
                <a:uLnTx/>
                <a:uFillTx/>
                <a:latin typeface="Simplified Arabic" pitchFamily="18" charset="-78"/>
                <a:ea typeface="+mn-ea"/>
                <a:cs typeface="Simplified Arabic" pitchFamily="18" charset="-78"/>
              </a:rPr>
              <a:t>  محاضر اللغة العربية</a:t>
            </a:r>
          </a:p>
          <a:p>
            <a:pPr marL="274320" marR="0" lvl="0" indent="-274320" algn="ct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ar-SA" sz="3600" b="1" i="0" u="none" strike="noStrike" kern="1200" cap="none" spc="0" normalizeH="0" baseline="0" noProof="0" dirty="0" smtClean="0">
                <a:ln>
                  <a:solidFill>
                    <a:schemeClr val="bg2">
                      <a:lumMod val="50000"/>
                    </a:schemeClr>
                  </a:solidFill>
                </a:ln>
                <a:solidFill>
                  <a:schemeClr val="tx1"/>
                </a:solidFill>
                <a:effectLst>
                  <a:outerShdw blurRad="38100" dist="38100" dir="2700000" algn="tl">
                    <a:srgbClr val="000000">
                      <a:alpha val="43137"/>
                    </a:srgbClr>
                  </a:outerShdw>
                </a:effectLst>
                <a:uLnTx/>
                <a:uFillTx/>
                <a:latin typeface="Simplified Arabic" pitchFamily="18" charset="-78"/>
                <a:ea typeface="+mn-ea"/>
                <a:cs typeface="Simplified Arabic" pitchFamily="18" charset="-78"/>
              </a:rPr>
              <a:t>المدرسة العالم الادرش برامبور</a:t>
            </a:r>
          </a:p>
          <a:p>
            <a:pPr marL="274320" marR="0" lvl="0" indent="-274320" algn="ct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ar-SA" sz="3600" b="1" i="0" u="none" strike="noStrike" kern="1200" cap="none" spc="0" normalizeH="0" baseline="0" noProof="0" dirty="0" smtClean="0">
                <a:ln>
                  <a:solidFill>
                    <a:schemeClr val="bg2">
                      <a:lumMod val="50000"/>
                    </a:schemeClr>
                  </a:solidFill>
                </a:ln>
                <a:solidFill>
                  <a:schemeClr val="tx1"/>
                </a:solidFill>
                <a:effectLst>
                  <a:outerShdw blurRad="38100" dist="38100" dir="2700000" algn="tl">
                    <a:srgbClr val="000000">
                      <a:alpha val="43137"/>
                    </a:srgbClr>
                  </a:outerShdw>
                </a:effectLst>
                <a:uLnTx/>
                <a:uFillTx/>
                <a:latin typeface="Simplified Arabic" pitchFamily="18" charset="-78"/>
                <a:ea typeface="+mn-ea"/>
                <a:cs typeface="Simplified Arabic" pitchFamily="18" charset="-78"/>
              </a:rPr>
              <a:t>ساندبور سادار, ساندبورـ</a:t>
            </a:r>
          </a:p>
          <a:p>
            <a:pPr marL="274320" marR="0" lvl="0" indent="-274320" algn="ct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ar-SA" sz="3600" b="1" i="0" u="none" strike="noStrike" kern="1200" cap="none" spc="0" normalizeH="0" baseline="0" noProof="0" dirty="0" smtClean="0">
                <a:ln>
                  <a:solidFill>
                    <a:schemeClr val="bg2">
                      <a:lumMod val="50000"/>
                    </a:schemeClr>
                  </a:solidFill>
                </a:ln>
                <a:solidFill>
                  <a:schemeClr val="tx1"/>
                </a:solidFill>
                <a:effectLst>
                  <a:outerShdw blurRad="38100" dist="38100" dir="2700000" algn="tl">
                    <a:srgbClr val="000000">
                      <a:alpha val="43137"/>
                    </a:srgbClr>
                  </a:outerShdw>
                </a:effectLst>
                <a:uLnTx/>
                <a:uFillTx/>
                <a:latin typeface="+mn-lt"/>
                <a:ea typeface="+mn-ea"/>
                <a:cs typeface="+mn-cs"/>
              </a:rPr>
              <a:t>  رقم الجوال: </a:t>
            </a:r>
            <a:r>
              <a:rPr kumimoji="0" lang="ar-SA" sz="3600" b="1" i="0" u="none" strike="noStrike" kern="1200" cap="none" spc="0" normalizeH="0" baseline="0" noProof="0" dirty="0" smtClean="0">
                <a:ln>
                  <a:solidFill>
                    <a:schemeClr val="bg2">
                      <a:lumMod val="50000"/>
                    </a:schemeClr>
                  </a:solidFill>
                </a:ln>
                <a:solidFill>
                  <a:schemeClr val="tx1"/>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01814241162</a:t>
            </a:r>
            <a:r>
              <a:rPr kumimoji="0" lang="ar-SA" sz="3600" b="1" i="0" u="none" strike="noStrike" kern="1200" cap="none" spc="0" normalizeH="0" baseline="0" noProof="0" dirty="0" smtClean="0">
                <a:ln>
                  <a:solidFill>
                    <a:schemeClr val="bg2">
                      <a:lumMod val="50000"/>
                    </a:schemeClr>
                  </a:solidFill>
                </a:ln>
                <a:solidFill>
                  <a:schemeClr val="tx1"/>
                </a:solidFill>
                <a:effectLst>
                  <a:outerShdw blurRad="38100" dist="38100" dir="2700000" algn="tl">
                    <a:srgbClr val="000000">
                      <a:alpha val="43137"/>
                    </a:srgbClr>
                  </a:outerShdw>
                </a:effectLst>
                <a:uLnTx/>
                <a:uFillTx/>
                <a:latin typeface="+mn-lt"/>
                <a:ea typeface="+mn-ea"/>
                <a:cs typeface="+mn-cs"/>
              </a:rPr>
              <a:t> </a:t>
            </a:r>
          </a:p>
          <a:p>
            <a:pPr marL="274320" marR="0" lvl="0" indent="-274320" algn="ctr" defTabSz="914400" rtl="1"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US" sz="3600" b="1" i="0" u="none" strike="noStrike" kern="1200" cap="none" spc="0" normalizeH="0" baseline="0" noProof="0" dirty="0" smtClean="0">
                <a:ln>
                  <a:solidFill>
                    <a:schemeClr val="bg2">
                      <a:lumMod val="50000"/>
                    </a:schemeClr>
                  </a:solidFill>
                </a:ln>
                <a:solidFill>
                  <a:schemeClr val="tx1"/>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E-</a:t>
            </a:r>
            <a:r>
              <a:rPr kumimoji="0" lang="en-US" sz="3600" b="1" i="0" u="none" strike="noStrike" kern="1200" cap="none" spc="0" normalizeH="0" baseline="0" noProof="0" dirty="0" err="1" smtClean="0">
                <a:ln>
                  <a:solidFill>
                    <a:schemeClr val="bg2">
                      <a:lumMod val="50000"/>
                    </a:schemeClr>
                  </a:solidFill>
                </a:ln>
                <a:solidFill>
                  <a:schemeClr val="tx1"/>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mail:mzafaralicp.gmail.com</a:t>
            </a:r>
            <a:r>
              <a:rPr kumimoji="0" lang="ar-SA" sz="3600" b="1" i="0" u="none" strike="noStrike" kern="1200" cap="none" spc="0" normalizeH="0" baseline="0" noProof="0" dirty="0" smtClean="0">
                <a:ln>
                  <a:solidFill>
                    <a:schemeClr val="bg2">
                      <a:lumMod val="50000"/>
                    </a:schemeClr>
                  </a:solidFill>
                </a:ln>
                <a:solidFill>
                  <a:schemeClr val="tx1"/>
                </a:solidFill>
                <a:effectLst>
                  <a:outerShdw blurRad="38100" dist="38100" dir="2700000" algn="tl">
                    <a:srgbClr val="000000">
                      <a:alpha val="43137"/>
                    </a:srgbClr>
                  </a:outerShdw>
                </a:effectLst>
                <a:uLnTx/>
                <a:uFillTx/>
                <a:latin typeface="+mn-lt"/>
                <a:ea typeface="+mn-ea"/>
                <a:cs typeface="+mn-cs"/>
              </a:rPr>
              <a:t> </a:t>
            </a:r>
            <a:endParaRPr kumimoji="0" lang="bn-BD" sz="3600" b="1" i="0" u="none" strike="noStrike" kern="1200" cap="none" spc="0" normalizeH="0" baseline="0" noProof="0" dirty="0">
              <a:ln>
                <a:solidFill>
                  <a:schemeClr val="bg2">
                    <a:lumMod val="50000"/>
                  </a:schemeClr>
                </a:solidFill>
              </a:ln>
              <a:solidFill>
                <a:schemeClr val="tx1"/>
              </a:solidFill>
              <a:effectLst>
                <a:outerShdw blurRad="38100" dist="38100" dir="2700000" algn="tl">
                  <a:srgbClr val="000000">
                    <a:alpha val="43137"/>
                  </a:srgbClr>
                </a:outerShdw>
              </a:effectLst>
              <a:uLnTx/>
              <a:uFillTx/>
              <a:latin typeface="+mn-lt"/>
              <a:ea typeface="+mn-ea"/>
              <a:cs typeface="+mn-cs"/>
            </a:endParaRPr>
          </a:p>
        </p:txBody>
      </p:sp>
      <p:sp>
        <p:nvSpPr>
          <p:cNvPr id="8" name="Horizontal Scroll 7"/>
          <p:cNvSpPr/>
          <p:nvPr/>
        </p:nvSpPr>
        <p:spPr>
          <a:xfrm>
            <a:off x="2826861" y="86497"/>
            <a:ext cx="5497348" cy="1643449"/>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8000" dirty="0" smtClean="0">
                <a:solidFill>
                  <a:srgbClr val="FF0000"/>
                </a:solidFill>
              </a:rPr>
              <a:t>تعريف المدرس</a:t>
            </a:r>
            <a:endParaRPr lang="en-US" sz="8000" dirty="0">
              <a:solidFill>
                <a:srgbClr val="FF0000"/>
              </a:solidFill>
            </a:endParaRPr>
          </a:p>
        </p:txBody>
      </p:sp>
      <p:pic>
        <p:nvPicPr>
          <p:cNvPr id="5" name="Picture 4" descr="Photo 448.jpg"/>
          <p:cNvPicPr>
            <a:picLocks noChangeAspect="1"/>
          </p:cNvPicPr>
          <p:nvPr/>
        </p:nvPicPr>
        <p:blipFill>
          <a:blip r:embed="rId3"/>
          <a:srcRect l="2506" r="2566"/>
          <a:stretch>
            <a:fillRect/>
          </a:stretch>
        </p:blipFill>
        <p:spPr>
          <a:xfrm>
            <a:off x="1655380" y="1881517"/>
            <a:ext cx="2333296" cy="2658954"/>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 xmlns:p14="http://schemas.microsoft.com/office/powerpoint/2010/main" val="8028810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anim calcmode="lin" valueType="num">
                                      <p:cBhvr>
                                        <p:cTn id="8" dur="500" fill="hold"/>
                                        <p:tgtEl>
                                          <p:spTgt spid="8"/>
                                        </p:tgtEl>
                                        <p:attrNameLst>
                                          <p:attrName>ppt_x</p:attrName>
                                        </p:attrNameLst>
                                      </p:cBhvr>
                                      <p:tavLst>
                                        <p:tav tm="0">
                                          <p:val>
                                            <p:strVal val="#ppt_x"/>
                                          </p:val>
                                        </p:tav>
                                        <p:tav tm="100000">
                                          <p:val>
                                            <p:strVal val="#ppt_x"/>
                                          </p:val>
                                        </p:tav>
                                      </p:tavLst>
                                    </p:anim>
                                    <p:anim calcmode="lin" valueType="num">
                                      <p:cBhvr>
                                        <p:cTn id="9" dur="5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7">
                                            <p:bg/>
                                          </p:spTgt>
                                        </p:tgtEl>
                                        <p:attrNameLst>
                                          <p:attrName>style.visibility</p:attrName>
                                        </p:attrNameLst>
                                      </p:cBhvr>
                                      <p:to>
                                        <p:strVal val="visible"/>
                                      </p:to>
                                    </p:set>
                                    <p:anim calcmode="lin" valueType="num">
                                      <p:cBhvr>
                                        <p:cTn id="21" dur="500" fill="hold"/>
                                        <p:tgtEl>
                                          <p:spTgt spid="7">
                                            <p:bg/>
                                          </p:spTgt>
                                        </p:tgtEl>
                                        <p:attrNameLst>
                                          <p:attrName>ppt_x</p:attrName>
                                        </p:attrNameLst>
                                      </p:cBhvr>
                                      <p:tavLst>
                                        <p:tav tm="0">
                                          <p:val>
                                            <p:strVal val="#ppt_x-.2"/>
                                          </p:val>
                                        </p:tav>
                                        <p:tav tm="100000">
                                          <p:val>
                                            <p:strVal val="#ppt_x"/>
                                          </p:val>
                                        </p:tav>
                                      </p:tavLst>
                                    </p:anim>
                                    <p:anim calcmode="lin" valueType="num">
                                      <p:cBhvr>
                                        <p:cTn id="22" dur="500" fill="hold"/>
                                        <p:tgtEl>
                                          <p:spTgt spid="7">
                                            <p:bg/>
                                          </p:spTgt>
                                        </p:tgtEl>
                                        <p:attrNameLst>
                                          <p:attrName>ppt_y</p:attrName>
                                        </p:attrNameLst>
                                      </p:cBhvr>
                                      <p:tavLst>
                                        <p:tav tm="0">
                                          <p:val>
                                            <p:strVal val="#ppt_y"/>
                                          </p:val>
                                        </p:tav>
                                        <p:tav tm="100000">
                                          <p:val>
                                            <p:strVal val="#ppt_y"/>
                                          </p:val>
                                        </p:tav>
                                      </p:tavLst>
                                    </p:anim>
                                    <p:animEffect transition="in" filter="wipe(right)" prLst="gradientSize: 0.1">
                                      <p:cBhvr>
                                        <p:cTn id="23" dur="500"/>
                                        <p:tgtEl>
                                          <p:spTgt spid="7">
                                            <p:bg/>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iterate type="lt">
                                    <p:tmPct val="0"/>
                                  </p:iterate>
                                  <p:childTnLst>
                                    <p:set>
                                      <p:cBhvr>
                                        <p:cTn id="27" dur="1" fill="hold">
                                          <p:stCondLst>
                                            <p:cond delay="0"/>
                                          </p:stCondLst>
                                        </p:cTn>
                                        <p:tgtEl>
                                          <p:spTgt spid="7">
                                            <p:txEl>
                                              <p:pRg st="0" end="0"/>
                                            </p:txEl>
                                          </p:spTgt>
                                        </p:tgtEl>
                                        <p:attrNameLst>
                                          <p:attrName>style.visibility</p:attrName>
                                        </p:attrNameLst>
                                      </p:cBhvr>
                                      <p:to>
                                        <p:strVal val="visible"/>
                                      </p:to>
                                    </p:set>
                                    <p:anim calcmode="lin" valueType="num">
                                      <p:cBhvr>
                                        <p:cTn id="28" dur="500" fill="hold"/>
                                        <p:tgtEl>
                                          <p:spTgt spid="7">
                                            <p:txEl>
                                              <p:pRg st="0" end="0"/>
                                            </p:txEl>
                                          </p:spTgt>
                                        </p:tgtEl>
                                        <p:attrNameLst>
                                          <p:attrName>ppt_x</p:attrName>
                                        </p:attrNameLst>
                                      </p:cBhvr>
                                      <p:tavLst>
                                        <p:tav tm="0">
                                          <p:val>
                                            <p:strVal val="#ppt_x-.2"/>
                                          </p:val>
                                        </p:tav>
                                        <p:tav tm="100000">
                                          <p:val>
                                            <p:strVal val="#ppt_x"/>
                                          </p:val>
                                        </p:tav>
                                      </p:tavLst>
                                    </p:anim>
                                    <p:anim calcmode="lin" valueType="num">
                                      <p:cBhvr>
                                        <p:cTn id="29" dur="500" fill="hold"/>
                                        <p:tgtEl>
                                          <p:spTgt spid="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0" dur="500"/>
                                        <p:tgtEl>
                                          <p:spTgt spid="7">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grpId="0" nodeType="clickEffect">
                                  <p:stCondLst>
                                    <p:cond delay="0"/>
                                  </p:stCondLst>
                                  <p:iterate type="lt">
                                    <p:tmPct val="0"/>
                                  </p:iterate>
                                  <p:childTnLst>
                                    <p:set>
                                      <p:cBhvr>
                                        <p:cTn id="34" dur="1" fill="hold">
                                          <p:stCondLst>
                                            <p:cond delay="0"/>
                                          </p:stCondLst>
                                        </p:cTn>
                                        <p:tgtEl>
                                          <p:spTgt spid="7">
                                            <p:txEl>
                                              <p:pRg st="1" end="1"/>
                                            </p:txEl>
                                          </p:spTgt>
                                        </p:tgtEl>
                                        <p:attrNameLst>
                                          <p:attrName>style.visibility</p:attrName>
                                        </p:attrNameLst>
                                      </p:cBhvr>
                                      <p:to>
                                        <p:strVal val="visible"/>
                                      </p:to>
                                    </p:set>
                                    <p:anim calcmode="lin" valueType="num">
                                      <p:cBhvr>
                                        <p:cTn id="35" dur="500" fill="hold"/>
                                        <p:tgtEl>
                                          <p:spTgt spid="7">
                                            <p:txEl>
                                              <p:pRg st="1" end="1"/>
                                            </p:txEl>
                                          </p:spTgt>
                                        </p:tgtEl>
                                        <p:attrNameLst>
                                          <p:attrName>ppt_x</p:attrName>
                                        </p:attrNameLst>
                                      </p:cBhvr>
                                      <p:tavLst>
                                        <p:tav tm="0">
                                          <p:val>
                                            <p:strVal val="#ppt_x-.2"/>
                                          </p:val>
                                        </p:tav>
                                        <p:tav tm="100000">
                                          <p:val>
                                            <p:strVal val="#ppt_x"/>
                                          </p:val>
                                        </p:tav>
                                      </p:tavLst>
                                    </p:anim>
                                    <p:anim calcmode="lin" valueType="num">
                                      <p:cBhvr>
                                        <p:cTn id="36" dur="500" fill="hold"/>
                                        <p:tgtEl>
                                          <p:spTgt spid="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7" dur="500"/>
                                        <p:tgtEl>
                                          <p:spTgt spid="7">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grpId="0" nodeType="clickEffect">
                                  <p:stCondLst>
                                    <p:cond delay="0"/>
                                  </p:stCondLst>
                                  <p:iterate type="lt">
                                    <p:tmPct val="0"/>
                                  </p:iterate>
                                  <p:childTnLst>
                                    <p:set>
                                      <p:cBhvr>
                                        <p:cTn id="41" dur="1" fill="hold">
                                          <p:stCondLst>
                                            <p:cond delay="0"/>
                                          </p:stCondLst>
                                        </p:cTn>
                                        <p:tgtEl>
                                          <p:spTgt spid="7">
                                            <p:txEl>
                                              <p:pRg st="2" end="2"/>
                                            </p:txEl>
                                          </p:spTgt>
                                        </p:tgtEl>
                                        <p:attrNameLst>
                                          <p:attrName>style.visibility</p:attrName>
                                        </p:attrNameLst>
                                      </p:cBhvr>
                                      <p:to>
                                        <p:strVal val="visible"/>
                                      </p:to>
                                    </p:set>
                                    <p:anim calcmode="lin" valueType="num">
                                      <p:cBhvr>
                                        <p:cTn id="42" dur="500" fill="hold"/>
                                        <p:tgtEl>
                                          <p:spTgt spid="7">
                                            <p:txEl>
                                              <p:pRg st="2" end="2"/>
                                            </p:txEl>
                                          </p:spTgt>
                                        </p:tgtEl>
                                        <p:attrNameLst>
                                          <p:attrName>ppt_x</p:attrName>
                                        </p:attrNameLst>
                                      </p:cBhvr>
                                      <p:tavLst>
                                        <p:tav tm="0">
                                          <p:val>
                                            <p:strVal val="#ppt_x-.2"/>
                                          </p:val>
                                        </p:tav>
                                        <p:tav tm="100000">
                                          <p:val>
                                            <p:strVal val="#ppt_x"/>
                                          </p:val>
                                        </p:tav>
                                      </p:tavLst>
                                    </p:anim>
                                    <p:anim calcmode="lin" valueType="num">
                                      <p:cBhvr>
                                        <p:cTn id="43" dur="500" fill="hold"/>
                                        <p:tgtEl>
                                          <p:spTgt spid="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4" dur="500"/>
                                        <p:tgtEl>
                                          <p:spTgt spid="7">
                                            <p:txEl>
                                              <p:pRg st="2" end="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grpId="0" nodeType="clickEffect">
                                  <p:stCondLst>
                                    <p:cond delay="0"/>
                                  </p:stCondLst>
                                  <p:iterate type="lt">
                                    <p:tmPct val="0"/>
                                  </p:iterate>
                                  <p:childTnLst>
                                    <p:set>
                                      <p:cBhvr>
                                        <p:cTn id="48" dur="1" fill="hold">
                                          <p:stCondLst>
                                            <p:cond delay="0"/>
                                          </p:stCondLst>
                                        </p:cTn>
                                        <p:tgtEl>
                                          <p:spTgt spid="7">
                                            <p:txEl>
                                              <p:pRg st="3" end="3"/>
                                            </p:txEl>
                                          </p:spTgt>
                                        </p:tgtEl>
                                        <p:attrNameLst>
                                          <p:attrName>style.visibility</p:attrName>
                                        </p:attrNameLst>
                                      </p:cBhvr>
                                      <p:to>
                                        <p:strVal val="visible"/>
                                      </p:to>
                                    </p:set>
                                    <p:anim calcmode="lin" valueType="num">
                                      <p:cBhvr>
                                        <p:cTn id="49" dur="500" fill="hold"/>
                                        <p:tgtEl>
                                          <p:spTgt spid="7">
                                            <p:txEl>
                                              <p:pRg st="3" end="3"/>
                                            </p:txEl>
                                          </p:spTgt>
                                        </p:tgtEl>
                                        <p:attrNameLst>
                                          <p:attrName>ppt_x</p:attrName>
                                        </p:attrNameLst>
                                      </p:cBhvr>
                                      <p:tavLst>
                                        <p:tav tm="0">
                                          <p:val>
                                            <p:strVal val="#ppt_x-.2"/>
                                          </p:val>
                                        </p:tav>
                                        <p:tav tm="100000">
                                          <p:val>
                                            <p:strVal val="#ppt_x"/>
                                          </p:val>
                                        </p:tav>
                                      </p:tavLst>
                                    </p:anim>
                                    <p:anim calcmode="lin" valueType="num">
                                      <p:cBhvr>
                                        <p:cTn id="50" dur="500" fill="hold"/>
                                        <p:tgtEl>
                                          <p:spTgt spid="7">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51" dur="500"/>
                                        <p:tgtEl>
                                          <p:spTgt spid="7">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iterate type="lt">
                                    <p:tmPct val="0"/>
                                  </p:iterate>
                                  <p:childTnLst>
                                    <p:set>
                                      <p:cBhvr>
                                        <p:cTn id="55" dur="1" fill="hold">
                                          <p:stCondLst>
                                            <p:cond delay="0"/>
                                          </p:stCondLst>
                                        </p:cTn>
                                        <p:tgtEl>
                                          <p:spTgt spid="7">
                                            <p:txEl>
                                              <p:pRg st="4" end="4"/>
                                            </p:txEl>
                                          </p:spTgt>
                                        </p:tgtEl>
                                        <p:attrNameLst>
                                          <p:attrName>style.visibility</p:attrName>
                                        </p:attrNameLst>
                                      </p:cBhvr>
                                      <p:to>
                                        <p:strVal val="visible"/>
                                      </p:to>
                                    </p:set>
                                    <p:anim calcmode="lin" valueType="num">
                                      <p:cBhvr>
                                        <p:cTn id="56" dur="500" fill="hold"/>
                                        <p:tgtEl>
                                          <p:spTgt spid="7">
                                            <p:txEl>
                                              <p:pRg st="4" end="4"/>
                                            </p:txEl>
                                          </p:spTgt>
                                        </p:tgtEl>
                                        <p:attrNameLst>
                                          <p:attrName>ppt_x</p:attrName>
                                        </p:attrNameLst>
                                      </p:cBhvr>
                                      <p:tavLst>
                                        <p:tav tm="0">
                                          <p:val>
                                            <p:strVal val="#ppt_x-.2"/>
                                          </p:val>
                                        </p:tav>
                                        <p:tav tm="100000">
                                          <p:val>
                                            <p:strVal val="#ppt_x"/>
                                          </p:val>
                                        </p:tav>
                                      </p:tavLst>
                                    </p:anim>
                                    <p:anim calcmode="lin" valueType="num">
                                      <p:cBhvr>
                                        <p:cTn id="57" dur="500" fill="hold"/>
                                        <p:tgtEl>
                                          <p:spTgt spid="7">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58" dur="500"/>
                                        <p:tgtEl>
                                          <p:spTgt spid="7">
                                            <p:txEl>
                                              <p:pRg st="4" end="4"/>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9" presetClass="entr" presetSubtype="0" fill="hold" grpId="0" nodeType="clickEffect">
                                  <p:stCondLst>
                                    <p:cond delay="0"/>
                                  </p:stCondLst>
                                  <p:iterate type="lt">
                                    <p:tmPct val="0"/>
                                  </p:iterate>
                                  <p:childTnLst>
                                    <p:set>
                                      <p:cBhvr>
                                        <p:cTn id="62" dur="1" fill="hold">
                                          <p:stCondLst>
                                            <p:cond delay="0"/>
                                          </p:stCondLst>
                                        </p:cTn>
                                        <p:tgtEl>
                                          <p:spTgt spid="7">
                                            <p:txEl>
                                              <p:pRg st="5" end="5"/>
                                            </p:txEl>
                                          </p:spTgt>
                                        </p:tgtEl>
                                        <p:attrNameLst>
                                          <p:attrName>style.visibility</p:attrName>
                                        </p:attrNameLst>
                                      </p:cBhvr>
                                      <p:to>
                                        <p:strVal val="visible"/>
                                      </p:to>
                                    </p:set>
                                    <p:anim calcmode="lin" valueType="num">
                                      <p:cBhvr>
                                        <p:cTn id="63" dur="500" fill="hold"/>
                                        <p:tgtEl>
                                          <p:spTgt spid="7">
                                            <p:txEl>
                                              <p:pRg st="5" end="5"/>
                                            </p:txEl>
                                          </p:spTgt>
                                        </p:tgtEl>
                                        <p:attrNameLst>
                                          <p:attrName>ppt_x</p:attrName>
                                        </p:attrNameLst>
                                      </p:cBhvr>
                                      <p:tavLst>
                                        <p:tav tm="0">
                                          <p:val>
                                            <p:strVal val="#ppt_x-.2"/>
                                          </p:val>
                                        </p:tav>
                                        <p:tav tm="100000">
                                          <p:val>
                                            <p:strVal val="#ppt_x"/>
                                          </p:val>
                                        </p:tav>
                                      </p:tavLst>
                                    </p:anim>
                                    <p:anim calcmode="lin" valueType="num">
                                      <p:cBhvr>
                                        <p:cTn id="64" dur="500" fill="hold"/>
                                        <p:tgtEl>
                                          <p:spTgt spid="7">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65"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46223" y="1664647"/>
            <a:ext cx="7277100" cy="4886278"/>
          </a:xfrm>
          <a:prstGeom prst="rect">
            <a:avLst/>
          </a:prstGeom>
          <a:noFill/>
          <a:ln>
            <a:solidFill>
              <a:schemeClr val="tx1">
                <a:lumMod val="95000"/>
                <a:lumOff val="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5"/>
          </a:lnRef>
          <a:fillRef idx="1">
            <a:schemeClr val="lt1"/>
          </a:fillRef>
          <a:effectRef idx="0">
            <a:schemeClr val="accent5"/>
          </a:effectRef>
          <a:fontRef idx="minor">
            <a:schemeClr val="dk1"/>
          </a:fontRef>
        </p:style>
        <p:txBody>
          <a:bodyPr rtlCol="0" anchor="ctr"/>
          <a:lstStyle/>
          <a:p>
            <a:pPr algn="r" rtl="1"/>
            <a:r>
              <a:rPr lang="en-US" sz="4800" b="1" dirty="0" smtClean="0">
                <a:solidFill>
                  <a:schemeClr val="accent5">
                    <a:lumMod val="50000"/>
                  </a:schemeClr>
                </a:solidFill>
                <a:latin typeface="Simplified Arabic" pitchFamily="18" charset="-78"/>
                <a:cs typeface="Simplified Arabic" pitchFamily="18" charset="-78"/>
              </a:rPr>
              <a:t>  </a:t>
            </a:r>
            <a:r>
              <a:rPr lang="ar-SA" sz="4800" b="1" dirty="0" smtClean="0">
                <a:solidFill>
                  <a:schemeClr val="accent5">
                    <a:lumMod val="50000"/>
                  </a:schemeClr>
                </a:solidFill>
                <a:latin typeface="Simplified Arabic" pitchFamily="18" charset="-78"/>
                <a:cs typeface="Simplified Arabic" pitchFamily="18" charset="-78"/>
              </a:rPr>
              <a:t>   الصف التاسع من الداخل</a:t>
            </a:r>
          </a:p>
          <a:p>
            <a:pPr algn="r" rtl="1"/>
            <a:r>
              <a:rPr lang="ar-SA" sz="4800" b="1" dirty="0" smtClean="0">
                <a:solidFill>
                  <a:schemeClr val="accent5">
                    <a:lumMod val="50000"/>
                  </a:schemeClr>
                </a:solidFill>
                <a:latin typeface="Simplified Arabic" pitchFamily="18" charset="-78"/>
                <a:cs typeface="Simplified Arabic" pitchFamily="18" charset="-78"/>
              </a:rPr>
              <a:t>     المادة: اللغة العربية الإتصالية	 النص غير المدروس</a:t>
            </a:r>
          </a:p>
          <a:p>
            <a:pPr algn="r" rtl="1"/>
            <a:r>
              <a:rPr lang="ar-SA" sz="4800" b="1" dirty="0" smtClean="0">
                <a:solidFill>
                  <a:schemeClr val="accent5">
                    <a:lumMod val="50000"/>
                  </a:schemeClr>
                </a:solidFill>
              </a:rPr>
              <a:t>     التاريخ: </a:t>
            </a:r>
            <a:r>
              <a:rPr lang="ar-SA" sz="4800" b="1" dirty="0" smtClean="0">
                <a:solidFill>
                  <a:schemeClr val="accent5">
                    <a:lumMod val="50000"/>
                  </a:schemeClr>
                </a:solidFill>
                <a:latin typeface="Simplified Arabic" pitchFamily="18" charset="-78"/>
                <a:cs typeface="Simplified Arabic" pitchFamily="18" charset="-78"/>
              </a:rPr>
              <a:t>24\10\2020م</a:t>
            </a:r>
            <a:r>
              <a:rPr lang="ar-SA" sz="4800" b="1" dirty="0" smtClean="0">
                <a:solidFill>
                  <a:schemeClr val="accent5">
                    <a:lumMod val="50000"/>
                  </a:schemeClr>
                </a:solidFill>
              </a:rPr>
              <a:t> </a:t>
            </a:r>
            <a:endParaRPr lang="en-US" sz="1400" b="1" dirty="0">
              <a:solidFill>
                <a:schemeClr val="accent5">
                  <a:lumMod val="50000"/>
                </a:schemeClr>
              </a:solidFill>
            </a:endParaRPr>
          </a:p>
        </p:txBody>
      </p:sp>
      <p:sp>
        <p:nvSpPr>
          <p:cNvPr id="2" name="Horizontal Scroll 1"/>
          <p:cNvSpPr/>
          <p:nvPr/>
        </p:nvSpPr>
        <p:spPr>
          <a:xfrm>
            <a:off x="3872332" y="0"/>
            <a:ext cx="4294205" cy="1690688"/>
          </a:xfrm>
          <a:prstGeom prst="horizontalScroll">
            <a:avLst/>
          </a:prstGeom>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ar-SA" sz="4800" b="1" dirty="0">
                <a:solidFill>
                  <a:srgbClr val="7030A0"/>
                </a:solidFill>
              </a:rPr>
              <a:t>تعريف الدرس</a:t>
            </a:r>
            <a:endParaRPr lang="en-US" sz="4800" dirty="0"/>
          </a:p>
        </p:txBody>
      </p:sp>
      <p:pic>
        <p:nvPicPr>
          <p:cNvPr id="6" name="Picture 5" descr="IMG_20200720_092253.jpg"/>
          <p:cNvPicPr>
            <a:picLocks noChangeAspect="1"/>
          </p:cNvPicPr>
          <p:nvPr/>
        </p:nvPicPr>
        <p:blipFill>
          <a:blip r:embed="rId2"/>
          <a:stretch>
            <a:fillRect/>
          </a:stretch>
        </p:blipFill>
        <p:spPr>
          <a:xfrm>
            <a:off x="827560" y="1713220"/>
            <a:ext cx="3584647" cy="475297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 xmlns:p14="http://schemas.microsoft.com/office/powerpoint/2010/main" val="80288102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par>
                          <p:cTn id="17" fill="hold">
                            <p:stCondLst>
                              <p:cond delay="500"/>
                            </p:stCondLst>
                            <p:childTnLst>
                              <p:par>
                                <p:cTn id="18" presetID="29" presetClass="entr" presetSubtype="0" fill="hold" grpId="0" nodeType="afterEffect">
                                  <p:stCondLst>
                                    <p:cond delay="0"/>
                                  </p:stCondLst>
                                  <p:childTnLst>
                                    <p:set>
                                      <p:cBhvr>
                                        <p:cTn id="19" dur="1" fill="hold">
                                          <p:stCondLst>
                                            <p:cond delay="0"/>
                                          </p:stCondLst>
                                        </p:cTn>
                                        <p:tgtEl>
                                          <p:spTgt spid="5">
                                            <p:bg/>
                                          </p:spTgt>
                                        </p:tgtEl>
                                        <p:attrNameLst>
                                          <p:attrName>style.visibility</p:attrName>
                                        </p:attrNameLst>
                                      </p:cBhvr>
                                      <p:to>
                                        <p:strVal val="visible"/>
                                      </p:to>
                                    </p:set>
                                    <p:anim calcmode="lin" valueType="num">
                                      <p:cBhvr>
                                        <p:cTn id="20" dur="1000" fill="hold"/>
                                        <p:tgtEl>
                                          <p:spTgt spid="5">
                                            <p:bg/>
                                          </p:spTgt>
                                        </p:tgtEl>
                                        <p:attrNameLst>
                                          <p:attrName>ppt_x</p:attrName>
                                        </p:attrNameLst>
                                      </p:cBhvr>
                                      <p:tavLst>
                                        <p:tav tm="0">
                                          <p:val>
                                            <p:strVal val="#ppt_x-.2"/>
                                          </p:val>
                                        </p:tav>
                                        <p:tav tm="100000">
                                          <p:val>
                                            <p:strVal val="#ppt_x"/>
                                          </p:val>
                                        </p:tav>
                                      </p:tavLst>
                                    </p:anim>
                                    <p:anim calcmode="lin" valueType="num">
                                      <p:cBhvr>
                                        <p:cTn id="21" dur="1000" fill="hold"/>
                                        <p:tgtEl>
                                          <p:spTgt spid="5">
                                            <p:bg/>
                                          </p:spTgt>
                                        </p:tgtEl>
                                        <p:attrNameLst>
                                          <p:attrName>ppt_y</p:attrName>
                                        </p:attrNameLst>
                                      </p:cBhvr>
                                      <p:tavLst>
                                        <p:tav tm="0">
                                          <p:val>
                                            <p:strVal val="#ppt_y"/>
                                          </p:val>
                                        </p:tav>
                                        <p:tav tm="100000">
                                          <p:val>
                                            <p:strVal val="#ppt_y"/>
                                          </p:val>
                                        </p:tav>
                                      </p:tavLst>
                                    </p:anim>
                                    <p:animEffect transition="in" filter="wipe(right)" prLst="gradientSize: 0.1">
                                      <p:cBhvr>
                                        <p:cTn id="22" dur="1000"/>
                                        <p:tgtEl>
                                          <p:spTgt spid="5">
                                            <p:bg/>
                                          </p:spTgt>
                                        </p:tgtEl>
                                      </p:cBhvr>
                                    </p:animEffect>
                                  </p:childTnLst>
                                </p:cTn>
                              </p:par>
                            </p:childTnLst>
                          </p:cTn>
                        </p:par>
                        <p:par>
                          <p:cTn id="23" fill="hold">
                            <p:stCondLst>
                              <p:cond delay="1500"/>
                            </p:stCondLst>
                            <p:childTnLst>
                              <p:par>
                                <p:cTn id="24" presetID="29" presetClass="entr" presetSubtype="0" fill="hold" grpId="0" nodeType="after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p:cTn id="26" dur="1000" fill="hold"/>
                                        <p:tgtEl>
                                          <p:spTgt spid="5">
                                            <p:txEl>
                                              <p:pRg st="0" end="0"/>
                                            </p:txEl>
                                          </p:spTgt>
                                        </p:tgtEl>
                                        <p:attrNameLst>
                                          <p:attrName>ppt_x</p:attrName>
                                        </p:attrNameLst>
                                      </p:cBhvr>
                                      <p:tavLst>
                                        <p:tav tm="0">
                                          <p:val>
                                            <p:strVal val="#ppt_x-.2"/>
                                          </p:val>
                                        </p:tav>
                                        <p:tav tm="100000">
                                          <p:val>
                                            <p:strVal val="#ppt_x"/>
                                          </p:val>
                                        </p:tav>
                                      </p:tavLst>
                                    </p:anim>
                                    <p:anim calcmode="lin" valueType="num">
                                      <p:cBhvr>
                                        <p:cTn id="27" dur="1000" fill="hold"/>
                                        <p:tgtEl>
                                          <p:spTgt spid="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5">
                                            <p:txEl>
                                              <p:pRg st="0" end="0"/>
                                            </p:txEl>
                                          </p:spTgt>
                                        </p:tgtEl>
                                      </p:cBhvr>
                                    </p:animEffect>
                                  </p:childTnLst>
                                </p:cTn>
                              </p:par>
                            </p:childTnLst>
                          </p:cTn>
                        </p:par>
                        <p:par>
                          <p:cTn id="29" fill="hold">
                            <p:stCondLst>
                              <p:cond delay="2500"/>
                            </p:stCondLst>
                            <p:childTnLst>
                              <p:par>
                                <p:cTn id="30" presetID="29" presetClass="entr" presetSubtype="0" fill="hold" grpId="0" nodeType="after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 calcmode="lin" valueType="num">
                                      <p:cBhvr>
                                        <p:cTn id="32" dur="1000" fill="hold"/>
                                        <p:tgtEl>
                                          <p:spTgt spid="5">
                                            <p:txEl>
                                              <p:pRg st="1" end="1"/>
                                            </p:txEl>
                                          </p:spTgt>
                                        </p:tgtEl>
                                        <p:attrNameLst>
                                          <p:attrName>ppt_x</p:attrName>
                                        </p:attrNameLst>
                                      </p:cBhvr>
                                      <p:tavLst>
                                        <p:tav tm="0">
                                          <p:val>
                                            <p:strVal val="#ppt_x-.2"/>
                                          </p:val>
                                        </p:tav>
                                        <p:tav tm="100000">
                                          <p:val>
                                            <p:strVal val="#ppt_x"/>
                                          </p:val>
                                        </p:tav>
                                      </p:tavLst>
                                    </p:anim>
                                    <p:anim calcmode="lin" valueType="num">
                                      <p:cBhvr>
                                        <p:cTn id="33" dur="1000" fill="hold"/>
                                        <p:tgtEl>
                                          <p:spTgt spid="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5">
                                            <p:txEl>
                                              <p:pRg st="1" end="1"/>
                                            </p:txEl>
                                          </p:spTgt>
                                        </p:tgtEl>
                                      </p:cBhvr>
                                    </p:animEffect>
                                  </p:childTnLst>
                                </p:cTn>
                              </p:par>
                            </p:childTnLst>
                          </p:cTn>
                        </p:par>
                        <p:par>
                          <p:cTn id="35" fill="hold">
                            <p:stCondLst>
                              <p:cond delay="3500"/>
                            </p:stCondLst>
                            <p:childTnLst>
                              <p:par>
                                <p:cTn id="36" presetID="29" presetClass="entr" presetSubtype="0" fill="hold" grpId="0" nodeType="afterEffect">
                                  <p:stCondLst>
                                    <p:cond delay="0"/>
                                  </p:stCondLst>
                                  <p:childTnLst>
                                    <p:set>
                                      <p:cBhvr>
                                        <p:cTn id="37" dur="1" fill="hold">
                                          <p:stCondLst>
                                            <p:cond delay="0"/>
                                          </p:stCondLst>
                                        </p:cTn>
                                        <p:tgtEl>
                                          <p:spTgt spid="5">
                                            <p:txEl>
                                              <p:pRg st="2" end="2"/>
                                            </p:txEl>
                                          </p:spTgt>
                                        </p:tgtEl>
                                        <p:attrNameLst>
                                          <p:attrName>style.visibility</p:attrName>
                                        </p:attrNameLst>
                                      </p:cBhvr>
                                      <p:to>
                                        <p:strVal val="visible"/>
                                      </p:to>
                                    </p:set>
                                    <p:anim calcmode="lin" valueType="num">
                                      <p:cBhvr>
                                        <p:cTn id="38" dur="1000" fill="hold"/>
                                        <p:tgtEl>
                                          <p:spTgt spid="5">
                                            <p:txEl>
                                              <p:pRg st="2" end="2"/>
                                            </p:txEl>
                                          </p:spTgt>
                                        </p:tgtEl>
                                        <p:attrNameLst>
                                          <p:attrName>ppt_x</p:attrName>
                                        </p:attrNameLst>
                                      </p:cBhvr>
                                      <p:tavLst>
                                        <p:tav tm="0">
                                          <p:val>
                                            <p:strVal val="#ppt_x-.2"/>
                                          </p:val>
                                        </p:tav>
                                        <p:tav tm="100000">
                                          <p:val>
                                            <p:strVal val="#ppt_x"/>
                                          </p:val>
                                        </p:tav>
                                      </p:tavLst>
                                    </p:anim>
                                    <p:anim calcmode="lin" valueType="num">
                                      <p:cBhvr>
                                        <p:cTn id="39" dur="1000" fill="hold"/>
                                        <p:tgtEl>
                                          <p:spTgt spid="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0" dur="1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advAuto="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64500" y="1618882"/>
            <a:ext cx="10603995" cy="4932041"/>
          </a:xfrm>
          <a:ln>
            <a:solidFill>
              <a:schemeClr val="accent3">
                <a:lumMod val="75000"/>
              </a:schemeClr>
            </a:solidFill>
          </a:ln>
        </p:spPr>
        <p:txBody>
          <a:bodyPr>
            <a:normAutofit fontScale="92500"/>
          </a:bodyPr>
          <a:lstStyle/>
          <a:p>
            <a:pPr marL="0" indent="0" algn="r">
              <a:buNone/>
            </a:pPr>
            <a:r>
              <a:rPr lang="ar-SA" sz="5400" b="1" dirty="0" smtClean="0">
                <a:latin typeface="Simplified Arabic" pitchFamily="18" charset="-78"/>
                <a:cs typeface="Simplified Arabic" pitchFamily="18" charset="-78"/>
              </a:rPr>
              <a:t>   يستطيع الطلاب بعد فراغة هذا الدرس.........  </a:t>
            </a:r>
            <a:endParaRPr lang="en-US" sz="5400" b="1" dirty="0" smtClean="0">
              <a:latin typeface="Simplified Arabic" pitchFamily="18" charset="-78"/>
              <a:cs typeface="Simplified Arabic" pitchFamily="18" charset="-78"/>
            </a:endParaRPr>
          </a:p>
          <a:p>
            <a:pPr marL="0" indent="0" algn="r">
              <a:buNone/>
            </a:pPr>
            <a:endParaRPr lang="ar-SA" sz="2400" b="1" dirty="0">
              <a:latin typeface="Simplified Arabic" pitchFamily="18" charset="-78"/>
              <a:cs typeface="Simplified Arabic" pitchFamily="18" charset="-78"/>
            </a:endParaRPr>
          </a:p>
          <a:p>
            <a:pPr marL="857250" indent="-857250" algn="r" rtl="1">
              <a:buFont typeface="Wingdings" pitchFamily="2" charset="2"/>
              <a:buChar char="q"/>
            </a:pPr>
            <a:r>
              <a:rPr lang="ar-SA" sz="4400" b="1" dirty="0" smtClean="0">
                <a:latin typeface="Simplified Arabic" pitchFamily="18" charset="-78"/>
                <a:cs typeface="Simplified Arabic" pitchFamily="18" charset="-78"/>
              </a:rPr>
              <a:t>أن يبين</a:t>
            </a:r>
            <a:r>
              <a:rPr lang="en-US" sz="4400" b="1" dirty="0" smtClean="0">
                <a:latin typeface="Simplified Arabic" pitchFamily="18" charset="-78"/>
                <a:cs typeface="Simplified Arabic" pitchFamily="18" charset="-78"/>
              </a:rPr>
              <a:t> </a:t>
            </a:r>
            <a:r>
              <a:rPr lang="ar-SA" sz="4400" b="1" dirty="0" smtClean="0">
                <a:latin typeface="Simplified Arabic" pitchFamily="18" charset="-78"/>
                <a:cs typeface="Simplified Arabic" pitchFamily="18" charset="-78"/>
              </a:rPr>
              <a:t> تعريف </a:t>
            </a:r>
            <a:r>
              <a:rPr lang="ar-SA" sz="4400" b="1" dirty="0" smtClean="0">
                <a:latin typeface="Simplified Arabic" pitchFamily="18" charset="-78"/>
                <a:cs typeface="Simplified Arabic" pitchFamily="18" charset="-78"/>
              </a:rPr>
              <a:t>مدينة المنورة ومعالمها واثارها.</a:t>
            </a:r>
            <a:endParaRPr lang="ar-SA" sz="4400" b="1" dirty="0" smtClean="0">
              <a:latin typeface="Simplified Arabic" pitchFamily="18" charset="-78"/>
              <a:cs typeface="Simplified Arabic" pitchFamily="18" charset="-78"/>
            </a:endParaRPr>
          </a:p>
          <a:p>
            <a:pPr marL="857250" indent="-857250" algn="r" rtl="1">
              <a:buFont typeface="Wingdings" pitchFamily="2" charset="2"/>
              <a:buChar char="q"/>
            </a:pPr>
            <a:r>
              <a:rPr lang="ar-SA" sz="4400" b="1" dirty="0" smtClean="0">
                <a:latin typeface="Simplified Arabic" pitchFamily="18" charset="-78"/>
                <a:cs typeface="Simplified Arabic" pitchFamily="18" charset="-78"/>
              </a:rPr>
              <a:t>أن يقول الجمع الهام مع المفرد وأن يستخدمه في الجمل.</a:t>
            </a:r>
          </a:p>
          <a:p>
            <a:pPr marL="857250" indent="-857250" algn="r" rtl="1">
              <a:buFont typeface="Wingdings" pitchFamily="2" charset="2"/>
              <a:buChar char="q"/>
            </a:pPr>
            <a:r>
              <a:rPr lang="ar-SA" sz="4400" b="1" dirty="0" smtClean="0">
                <a:latin typeface="Simplified Arabic" pitchFamily="18" charset="-78"/>
                <a:cs typeface="Simplified Arabic" pitchFamily="18" charset="-78"/>
              </a:rPr>
              <a:t>أن يقول </a:t>
            </a:r>
            <a:r>
              <a:rPr lang="ar-SA" sz="4400" b="1" dirty="0" smtClean="0">
                <a:latin typeface="Simplified Arabic" pitchFamily="18" charset="-78"/>
                <a:cs typeface="Simplified Arabic" pitchFamily="18" charset="-78"/>
              </a:rPr>
              <a:t>الكلمات </a:t>
            </a:r>
            <a:r>
              <a:rPr lang="ar-SA" sz="4400" b="1" dirty="0" smtClean="0">
                <a:latin typeface="Simplified Arabic" pitchFamily="18" charset="-78"/>
                <a:cs typeface="Simplified Arabic" pitchFamily="18" charset="-78"/>
              </a:rPr>
              <a:t>المتضادة من النص.</a:t>
            </a:r>
          </a:p>
          <a:p>
            <a:pPr marL="857250" indent="-857250" algn="r" rtl="1">
              <a:buFont typeface="Wingdings" pitchFamily="2" charset="2"/>
              <a:buChar char="q"/>
            </a:pPr>
            <a:r>
              <a:rPr lang="ar-SA" sz="4300" b="1" dirty="0" smtClean="0">
                <a:latin typeface="Simplified Arabic" pitchFamily="18" charset="-78"/>
                <a:cs typeface="Simplified Arabic" pitchFamily="18" charset="-78"/>
              </a:rPr>
              <a:t>أن يعين صياغ الماضي و المضارع</a:t>
            </a:r>
            <a:r>
              <a:rPr lang="en-US" sz="4300" b="1" dirty="0" smtClean="0">
                <a:latin typeface="Simplified Arabic" pitchFamily="18" charset="-78"/>
                <a:cs typeface="Simplified Arabic" pitchFamily="18" charset="-78"/>
              </a:rPr>
              <a:t> </a:t>
            </a:r>
            <a:r>
              <a:rPr lang="ar-SA" sz="4300" b="1" dirty="0" smtClean="0">
                <a:latin typeface="Simplified Arabic" pitchFamily="18" charset="-78"/>
                <a:cs typeface="Simplified Arabic" pitchFamily="18" charset="-78"/>
              </a:rPr>
              <a:t>من النص.</a:t>
            </a:r>
            <a:r>
              <a:rPr lang="ar-SA" sz="5200" b="1" dirty="0" smtClean="0">
                <a:latin typeface="Simplified Arabic" pitchFamily="18" charset="-78"/>
                <a:cs typeface="Simplified Arabic" pitchFamily="18" charset="-78"/>
              </a:rPr>
              <a:t> </a:t>
            </a:r>
            <a:endParaRPr lang="ar-SA" sz="4300" b="1" dirty="0" smtClean="0">
              <a:latin typeface="Simplified Arabic" pitchFamily="18" charset="-78"/>
              <a:cs typeface="Simplified Arabic" pitchFamily="18" charset="-78"/>
            </a:endParaRPr>
          </a:p>
        </p:txBody>
      </p:sp>
      <p:sp>
        <p:nvSpPr>
          <p:cNvPr id="4" name="Horizontal Scroll 3"/>
          <p:cNvSpPr/>
          <p:nvPr/>
        </p:nvSpPr>
        <p:spPr>
          <a:xfrm>
            <a:off x="2925548" y="0"/>
            <a:ext cx="5969050" cy="1621971"/>
          </a:xfrm>
          <a:prstGeom prst="horizontalScroll">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r>
              <a:rPr lang="ar-SA" sz="4800" b="1" dirty="0">
                <a:solidFill>
                  <a:srgbClr val="7030A0"/>
                </a:solidFill>
              </a:rPr>
              <a:t>استفادة </a:t>
            </a:r>
            <a:r>
              <a:rPr lang="ar-SA" sz="4800" b="1" dirty="0" smtClean="0">
                <a:solidFill>
                  <a:srgbClr val="7030A0"/>
                </a:solidFill>
              </a:rPr>
              <a:t>الدرس</a:t>
            </a:r>
            <a:r>
              <a:rPr lang="en-US" sz="4800" b="1" dirty="0" smtClean="0">
                <a:solidFill>
                  <a:srgbClr val="7030A0"/>
                </a:solidFill>
              </a:rPr>
              <a:t> </a:t>
            </a:r>
            <a:endParaRPr lang="en-US" sz="4800" dirty="0"/>
          </a:p>
        </p:txBody>
      </p:sp>
    </p:spTree>
    <p:extLst>
      <p:ext uri="{BB962C8B-B14F-4D97-AF65-F5344CB8AC3E}">
        <p14:creationId xmlns="" xmlns:p14="http://schemas.microsoft.com/office/powerpoint/2010/main" val="30397168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1"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1"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1"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1"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1"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3467454" y="86124"/>
            <a:ext cx="5048750" cy="791569"/>
          </a:xfrm>
          <a:prstGeom prst="wedgeRectCallout">
            <a:avLst/>
          </a:prstGeom>
          <a:noFill/>
          <a:ln>
            <a:solidFill>
              <a:srgbClr val="FF0000"/>
            </a:solidFill>
          </a:ln>
        </p:spPr>
        <p:txBody>
          <a:bodyPr>
            <a:normAutofit fontScale="90000"/>
          </a:bodyPr>
          <a:lstStyle/>
          <a:p>
            <a:pPr algn="ctr"/>
            <a:r>
              <a:rPr lang="ar-EG" sz="4800" b="1" dirty="0" smtClean="0">
                <a:ln>
                  <a:solidFill>
                    <a:srgbClr val="FF0000"/>
                  </a:solidFill>
                </a:ln>
                <a:solidFill>
                  <a:srgbClr val="0070C0"/>
                </a:solidFill>
                <a:latin typeface="Simplified Arabic" pitchFamily="18" charset="-78"/>
                <a:cs typeface="Simplified Arabic" pitchFamily="18" charset="-78"/>
              </a:rPr>
              <a:t>أنظر</a:t>
            </a:r>
            <a:r>
              <a:rPr lang="ar-SA" sz="4800" b="1" dirty="0" smtClean="0">
                <a:ln>
                  <a:solidFill>
                    <a:srgbClr val="FF0000"/>
                  </a:solidFill>
                </a:ln>
                <a:solidFill>
                  <a:srgbClr val="0070C0"/>
                </a:solidFill>
                <a:latin typeface="Simplified Arabic" pitchFamily="18" charset="-78"/>
                <a:cs typeface="Simplified Arabic" pitchFamily="18" charset="-78"/>
              </a:rPr>
              <a:t>وا</a:t>
            </a:r>
            <a:r>
              <a:rPr lang="ar-EG" sz="4800" b="1" dirty="0" smtClean="0">
                <a:ln>
                  <a:solidFill>
                    <a:srgbClr val="FF0000"/>
                  </a:solidFill>
                </a:ln>
                <a:solidFill>
                  <a:srgbClr val="0070C0"/>
                </a:solidFill>
                <a:latin typeface="Simplified Arabic" pitchFamily="18" charset="-78"/>
                <a:cs typeface="Simplified Arabic" pitchFamily="18" charset="-78"/>
              </a:rPr>
              <a:t> </a:t>
            </a:r>
            <a:r>
              <a:rPr lang="ar-EG" sz="4800" b="1" dirty="0">
                <a:ln>
                  <a:solidFill>
                    <a:srgbClr val="FF0000"/>
                  </a:solidFill>
                </a:ln>
                <a:solidFill>
                  <a:srgbClr val="0070C0"/>
                </a:solidFill>
                <a:latin typeface="Simplified Arabic" pitchFamily="18" charset="-78"/>
                <a:cs typeface="Simplified Arabic" pitchFamily="18" charset="-78"/>
              </a:rPr>
              <a:t>الى </a:t>
            </a:r>
            <a:r>
              <a:rPr lang="ar-EG" sz="4800" b="1" dirty="0" smtClean="0">
                <a:ln>
                  <a:solidFill>
                    <a:srgbClr val="FF0000"/>
                  </a:solidFill>
                </a:ln>
                <a:solidFill>
                  <a:srgbClr val="0070C0"/>
                </a:solidFill>
                <a:latin typeface="Simplified Arabic" pitchFamily="18" charset="-78"/>
                <a:cs typeface="Simplified Arabic" pitchFamily="18" charset="-78"/>
              </a:rPr>
              <a:t>الصور</a:t>
            </a:r>
            <a:r>
              <a:rPr lang="en-US" sz="4800" b="1" dirty="0" smtClean="0">
                <a:ln>
                  <a:solidFill>
                    <a:srgbClr val="FF0000"/>
                  </a:solidFill>
                </a:ln>
                <a:solidFill>
                  <a:srgbClr val="0070C0"/>
                </a:solidFill>
                <a:latin typeface="Simplified Arabic" pitchFamily="18" charset="-78"/>
                <a:cs typeface="Simplified Arabic" pitchFamily="18" charset="-78"/>
              </a:rPr>
              <a:t> </a:t>
            </a:r>
            <a:endParaRPr lang="en-US" sz="4800" b="1" dirty="0">
              <a:ln>
                <a:solidFill>
                  <a:srgbClr val="FF0000"/>
                </a:solidFill>
              </a:ln>
              <a:solidFill>
                <a:srgbClr val="0070C0"/>
              </a:solidFill>
              <a:latin typeface="Simplified Arabic" pitchFamily="18" charset="-78"/>
              <a:cs typeface="Simplified Arabic" pitchFamily="18" charset="-78"/>
            </a:endParaRPr>
          </a:p>
        </p:txBody>
      </p:sp>
      <p:sp>
        <p:nvSpPr>
          <p:cNvPr id="17" name="Rounded Rectangle 16"/>
          <p:cNvSpPr/>
          <p:nvPr/>
        </p:nvSpPr>
        <p:spPr>
          <a:xfrm>
            <a:off x="401783" y="4599705"/>
            <a:ext cx="11443854" cy="100039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7200" dirty="0" smtClean="0">
                <a:solidFill>
                  <a:schemeClr val="tx1"/>
                </a:solidFill>
              </a:rPr>
              <a:t>اين روضة النبى صلى الله عليه وسلم؟</a:t>
            </a:r>
            <a:endParaRPr lang="en-US" sz="7200" dirty="0">
              <a:solidFill>
                <a:schemeClr val="tx1"/>
              </a:solidFill>
            </a:endParaRPr>
          </a:p>
        </p:txBody>
      </p:sp>
      <p:sp>
        <p:nvSpPr>
          <p:cNvPr id="16" name="Rounded Rectangle 15"/>
          <p:cNvSpPr/>
          <p:nvPr/>
        </p:nvSpPr>
        <p:spPr>
          <a:xfrm>
            <a:off x="3616024" y="5680364"/>
            <a:ext cx="5514114" cy="98845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7200" dirty="0" smtClean="0">
                <a:solidFill>
                  <a:srgbClr val="FF0000"/>
                </a:solidFill>
              </a:rPr>
              <a:t>فى المدينة المنورة</a:t>
            </a:r>
            <a:endParaRPr lang="en-US" sz="7200" dirty="0">
              <a:solidFill>
                <a:srgbClr val="FF0000"/>
              </a:solidFill>
            </a:endParaRPr>
          </a:p>
        </p:txBody>
      </p:sp>
      <p:pic>
        <p:nvPicPr>
          <p:cNvPr id="7" name="Picture 6" descr="images (1).jpg"/>
          <p:cNvPicPr>
            <a:picLocks noChangeAspect="1"/>
          </p:cNvPicPr>
          <p:nvPr/>
        </p:nvPicPr>
        <p:blipFill>
          <a:blip r:embed="rId2"/>
          <a:stretch>
            <a:fillRect/>
          </a:stretch>
        </p:blipFill>
        <p:spPr>
          <a:xfrm>
            <a:off x="1178562" y="1219200"/>
            <a:ext cx="4664160" cy="2738005"/>
          </a:xfrm>
          <a:prstGeom prst="round2Diag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8" descr="m13.jpg"/>
          <p:cNvPicPr>
            <a:picLocks noChangeAspect="1"/>
          </p:cNvPicPr>
          <p:nvPr/>
        </p:nvPicPr>
        <p:blipFill>
          <a:blip r:embed="rId3"/>
          <a:stretch>
            <a:fillRect/>
          </a:stretch>
        </p:blipFill>
        <p:spPr>
          <a:xfrm>
            <a:off x="6929488" y="1177635"/>
            <a:ext cx="4231117" cy="2800004"/>
          </a:xfrm>
          <a:prstGeom prst="round2Diag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27145852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iterate type="lt">
                                    <p:tmPct val="5000"/>
                                  </p:iterate>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fltVal val="0"/>
                                          </p:val>
                                        </p:tav>
                                        <p:tav tm="100000">
                                          <p:val>
                                            <p:strVal val="#ppt_w"/>
                                          </p:val>
                                        </p:tav>
                                      </p:tavLst>
                                    </p:anim>
                                    <p:anim calcmode="lin" valueType="num">
                                      <p:cBhvr>
                                        <p:cTn id="15" dur="1000" fill="hold"/>
                                        <p:tgtEl>
                                          <p:spTgt spid="7"/>
                                        </p:tgtEl>
                                        <p:attrNameLst>
                                          <p:attrName>ppt_h</p:attrName>
                                        </p:attrNameLst>
                                      </p:cBhvr>
                                      <p:tavLst>
                                        <p:tav tm="0">
                                          <p:val>
                                            <p:fltVal val="0"/>
                                          </p:val>
                                        </p:tav>
                                        <p:tav tm="100000">
                                          <p:val>
                                            <p:strVal val="#ppt_h"/>
                                          </p:val>
                                        </p:tav>
                                      </p:tavLst>
                                    </p:anim>
                                    <p:anim calcmode="lin" valueType="num">
                                      <p:cBhvr>
                                        <p:cTn id="16" dur="1000" fill="hold"/>
                                        <p:tgtEl>
                                          <p:spTgt spid="7"/>
                                        </p:tgtEl>
                                        <p:attrNameLst>
                                          <p:attrName>style.rotation</p:attrName>
                                        </p:attrNameLst>
                                      </p:cBhvr>
                                      <p:tavLst>
                                        <p:tav tm="0">
                                          <p:val>
                                            <p:fltVal val="90"/>
                                          </p:val>
                                        </p:tav>
                                        <p:tav tm="100000">
                                          <p:val>
                                            <p:fltVal val="0"/>
                                          </p:val>
                                        </p:tav>
                                      </p:tavLst>
                                    </p:anim>
                                    <p:animEffect transition="in" filter="fade">
                                      <p:cBhvr>
                                        <p:cTn id="17" dur="1000"/>
                                        <p:tgtEl>
                                          <p:spTgt spid="7"/>
                                        </p:tgtEl>
                                      </p:cBhvr>
                                    </p:animEffect>
                                  </p:childTnLst>
                                </p:cTn>
                              </p:par>
                              <p:par>
                                <p:cTn id="18" presetID="31" presetClass="entr" presetSubtype="0" fill="hold" nodeType="withEffect">
                                  <p:stCondLst>
                                    <p:cond delay="0"/>
                                  </p:stCondLst>
                                  <p:iterate type="lt">
                                    <p:tmPct val="5000"/>
                                  </p:iterate>
                                  <p:childTnLst>
                                    <p:set>
                                      <p:cBhvr>
                                        <p:cTn id="19" dur="1" fill="hold">
                                          <p:stCondLst>
                                            <p:cond delay="0"/>
                                          </p:stCondLst>
                                        </p:cTn>
                                        <p:tgtEl>
                                          <p:spTgt spid="9"/>
                                        </p:tgtEl>
                                        <p:attrNameLst>
                                          <p:attrName>style.visibility</p:attrName>
                                        </p:attrNameLst>
                                      </p:cBhvr>
                                      <p:to>
                                        <p:strVal val="visible"/>
                                      </p:to>
                                    </p:set>
                                    <p:anim calcmode="lin" valueType="num">
                                      <p:cBhvr>
                                        <p:cTn id="20" dur="1000" fill="hold"/>
                                        <p:tgtEl>
                                          <p:spTgt spid="9"/>
                                        </p:tgtEl>
                                        <p:attrNameLst>
                                          <p:attrName>ppt_w</p:attrName>
                                        </p:attrNameLst>
                                      </p:cBhvr>
                                      <p:tavLst>
                                        <p:tav tm="0">
                                          <p:val>
                                            <p:fltVal val="0"/>
                                          </p:val>
                                        </p:tav>
                                        <p:tav tm="100000">
                                          <p:val>
                                            <p:strVal val="#ppt_w"/>
                                          </p:val>
                                        </p:tav>
                                      </p:tavLst>
                                    </p:anim>
                                    <p:anim calcmode="lin" valueType="num">
                                      <p:cBhvr>
                                        <p:cTn id="21" dur="1000" fill="hold"/>
                                        <p:tgtEl>
                                          <p:spTgt spid="9"/>
                                        </p:tgtEl>
                                        <p:attrNameLst>
                                          <p:attrName>ppt_h</p:attrName>
                                        </p:attrNameLst>
                                      </p:cBhvr>
                                      <p:tavLst>
                                        <p:tav tm="0">
                                          <p:val>
                                            <p:fltVal val="0"/>
                                          </p:val>
                                        </p:tav>
                                        <p:tav tm="100000">
                                          <p:val>
                                            <p:strVal val="#ppt_h"/>
                                          </p:val>
                                        </p:tav>
                                      </p:tavLst>
                                    </p:anim>
                                    <p:anim calcmode="lin" valueType="num">
                                      <p:cBhvr>
                                        <p:cTn id="22" dur="1000" fill="hold"/>
                                        <p:tgtEl>
                                          <p:spTgt spid="9"/>
                                        </p:tgtEl>
                                        <p:attrNameLst>
                                          <p:attrName>style.rotation</p:attrName>
                                        </p:attrNameLst>
                                      </p:cBhvr>
                                      <p:tavLst>
                                        <p:tav tm="0">
                                          <p:val>
                                            <p:fltVal val="90"/>
                                          </p:val>
                                        </p:tav>
                                        <p:tav tm="100000">
                                          <p:val>
                                            <p:fltVal val="0"/>
                                          </p:val>
                                        </p:tav>
                                      </p:tavLst>
                                    </p:anim>
                                    <p:animEffect transition="in" filter="fade">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iterate type="lt">
                                    <p:tmPct val="5000"/>
                                  </p:iterate>
                                  <p:childTnLst>
                                    <p:set>
                                      <p:cBhvr>
                                        <p:cTn id="34" dur="1" fill="hold">
                                          <p:stCondLst>
                                            <p:cond delay="0"/>
                                          </p:stCondLst>
                                        </p:cTn>
                                        <p:tgtEl>
                                          <p:spTgt spid="16"/>
                                        </p:tgtEl>
                                        <p:attrNameLst>
                                          <p:attrName>style.visibility</p:attrName>
                                        </p:attrNameLst>
                                      </p:cBhvr>
                                      <p:to>
                                        <p:strVal val="visible"/>
                                      </p:to>
                                    </p:set>
                                    <p:anim calcmode="lin" valueType="num">
                                      <p:cBhvr>
                                        <p:cTn id="35" dur="1000" fill="hold"/>
                                        <p:tgtEl>
                                          <p:spTgt spid="16"/>
                                        </p:tgtEl>
                                        <p:attrNameLst>
                                          <p:attrName>ppt_w</p:attrName>
                                        </p:attrNameLst>
                                      </p:cBhvr>
                                      <p:tavLst>
                                        <p:tav tm="0">
                                          <p:val>
                                            <p:fltVal val="0"/>
                                          </p:val>
                                        </p:tav>
                                        <p:tav tm="100000">
                                          <p:val>
                                            <p:strVal val="#ppt_w"/>
                                          </p:val>
                                        </p:tav>
                                      </p:tavLst>
                                    </p:anim>
                                    <p:anim calcmode="lin" valueType="num">
                                      <p:cBhvr>
                                        <p:cTn id="36" dur="1000" fill="hold"/>
                                        <p:tgtEl>
                                          <p:spTgt spid="16"/>
                                        </p:tgtEl>
                                        <p:attrNameLst>
                                          <p:attrName>ppt_h</p:attrName>
                                        </p:attrNameLst>
                                      </p:cBhvr>
                                      <p:tavLst>
                                        <p:tav tm="0">
                                          <p:val>
                                            <p:fltVal val="0"/>
                                          </p:val>
                                        </p:tav>
                                        <p:tav tm="100000">
                                          <p:val>
                                            <p:strVal val="#ppt_h"/>
                                          </p:val>
                                        </p:tav>
                                      </p:tavLst>
                                    </p:anim>
                                    <p:anim calcmode="lin" valueType="num">
                                      <p:cBhvr>
                                        <p:cTn id="37" dur="1000" fill="hold"/>
                                        <p:tgtEl>
                                          <p:spTgt spid="16"/>
                                        </p:tgtEl>
                                        <p:attrNameLst>
                                          <p:attrName>style.rotation</p:attrName>
                                        </p:attrNameLst>
                                      </p:cBhvr>
                                      <p:tavLst>
                                        <p:tav tm="0">
                                          <p:val>
                                            <p:fltVal val="90"/>
                                          </p:val>
                                        </p:tav>
                                        <p:tav tm="100000">
                                          <p:val>
                                            <p:fltVal val="0"/>
                                          </p:val>
                                        </p:tav>
                                      </p:tavLst>
                                    </p:anim>
                                    <p:animEffect transition="in" filter="fade">
                                      <p:cBhvr>
                                        <p:cTn id="38"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7"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393968" y="5630454"/>
            <a:ext cx="5340130" cy="1323439"/>
          </a:xfrm>
          <a:prstGeom prst="rect">
            <a:avLst/>
          </a:prstGeom>
        </p:spPr>
        <p:txBody>
          <a:bodyPr wrap="square">
            <a:spAutoFit/>
          </a:bodyPr>
          <a:lstStyle/>
          <a:p>
            <a:pPr algn="ctr" rtl="1"/>
            <a:r>
              <a:rPr lang="ar-SA" sz="8000" b="1" dirty="0" smtClean="0">
                <a:effectLst>
                  <a:outerShdw blurRad="38100" dist="38100" dir="2700000" algn="tl">
                    <a:srgbClr val="000000">
                      <a:alpha val="43137"/>
                    </a:srgbClr>
                  </a:outerShdw>
                </a:effectLst>
                <a:latin typeface="Simplified Arabic" pitchFamily="18" charset="-78"/>
                <a:cs typeface="Simplified Arabic" pitchFamily="18" charset="-78"/>
              </a:rPr>
              <a:t>المدينة المنورة</a:t>
            </a:r>
            <a:endParaRPr lang="en-US" sz="80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pic>
        <p:nvPicPr>
          <p:cNvPr id="7" name="Picture 6" descr="m22.jpg"/>
          <p:cNvPicPr>
            <a:picLocks noChangeAspect="1"/>
          </p:cNvPicPr>
          <p:nvPr/>
        </p:nvPicPr>
        <p:blipFill>
          <a:blip r:embed="rId2"/>
          <a:stretch>
            <a:fillRect/>
          </a:stretch>
        </p:blipFill>
        <p:spPr>
          <a:xfrm>
            <a:off x="274360" y="235511"/>
            <a:ext cx="11680872" cy="5347869"/>
          </a:xfrm>
          <a:prstGeom prst="round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12016089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93325" y="210593"/>
            <a:ext cx="6612909" cy="9144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7200" dirty="0" smtClean="0">
                <a:solidFill>
                  <a:srgbClr val="FF0000"/>
                </a:solidFill>
              </a:rPr>
              <a:t>النص غير المدروس</a:t>
            </a:r>
            <a:endParaRPr lang="en-US" sz="7200" dirty="0">
              <a:solidFill>
                <a:srgbClr val="FF0000"/>
              </a:solidFill>
            </a:endParaRPr>
          </a:p>
        </p:txBody>
      </p:sp>
      <p:sp>
        <p:nvSpPr>
          <p:cNvPr id="6" name="Rounded Rectangle 5"/>
          <p:cNvSpPr/>
          <p:nvPr/>
        </p:nvSpPr>
        <p:spPr>
          <a:xfrm>
            <a:off x="304800" y="1918628"/>
            <a:ext cx="11500273" cy="469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4000" b="1" dirty="0" smtClean="0">
                <a:solidFill>
                  <a:schemeClr val="tx1"/>
                </a:solidFill>
                <a:latin typeface="Simplified Arabic" pitchFamily="18" charset="-78"/>
                <a:cs typeface="Simplified Arabic" pitchFamily="18" charset="-78"/>
              </a:rPr>
              <a:t>المدينة المنورة يلقبها المسلون بـ“طيبة الطيبة”، وهى اول عاصمة فى تاريخ الاسلام، وثانى اق</a:t>
            </a:r>
            <a:r>
              <a:rPr lang="ar-SA" sz="4000" b="1" dirty="0" smtClean="0">
                <a:solidFill>
                  <a:schemeClr val="tx1"/>
                </a:solidFill>
                <a:latin typeface="Simplified Arabic" pitchFamily="18" charset="-78"/>
                <a:cs typeface="Simplified Arabic" pitchFamily="18" charset="-78"/>
              </a:rPr>
              <a:t>دس الاماكن لدى المسلمين بعد مكة. هى تقع فى ارض الحجاج التاريخية غرب المملكة العربية السعودية. وهى بعكس مكة المكرمة التى تعتبر من ارض تهامة، تبعد المدينة المنورة حوالى 400 كيلومتر عن مكة المكرمة فى الاتجاه الشمالى الشرقى. اسست المدينة المنورة قبل الهجرة النبوية باكثر من 1500 عام، وعرفت قبل ظهور الاسلام باسم “يثرب”.</a:t>
            </a:r>
            <a:endParaRPr lang="ar-SA" sz="4000" b="1" dirty="0" smtClean="0">
              <a:solidFill>
                <a:schemeClr val="tx1"/>
              </a:solidFill>
              <a:latin typeface="Simplified Arabic" pitchFamily="18" charset="-78"/>
              <a:cs typeface="Simplified Arabic" pitchFamily="18" charset="-78"/>
            </a:endParaRPr>
          </a:p>
        </p:txBody>
      </p:sp>
      <p:pic>
        <p:nvPicPr>
          <p:cNvPr id="9" name="Picture 8" descr="m15.jpg"/>
          <p:cNvPicPr>
            <a:picLocks noChangeAspect="1"/>
          </p:cNvPicPr>
          <p:nvPr/>
        </p:nvPicPr>
        <p:blipFill>
          <a:blip r:embed="rId3"/>
          <a:stretch>
            <a:fillRect/>
          </a:stretch>
        </p:blipFill>
        <p:spPr>
          <a:xfrm>
            <a:off x="196994" y="176646"/>
            <a:ext cx="2847975" cy="1600200"/>
          </a:xfrm>
          <a:prstGeom prst="rect">
            <a:avLst/>
          </a:prstGeom>
        </p:spPr>
      </p:pic>
      <p:pic>
        <p:nvPicPr>
          <p:cNvPr id="10" name="Picture 9" descr="m11.jpg"/>
          <p:cNvPicPr>
            <a:picLocks noChangeAspect="1"/>
          </p:cNvPicPr>
          <p:nvPr/>
        </p:nvPicPr>
        <p:blipFill>
          <a:blip r:embed="rId4"/>
          <a:stretch>
            <a:fillRect/>
          </a:stretch>
        </p:blipFill>
        <p:spPr>
          <a:xfrm>
            <a:off x="9907298" y="55421"/>
            <a:ext cx="1743075" cy="1828800"/>
          </a:xfrm>
          <a:prstGeom prst="rect">
            <a:avLst/>
          </a:prstGeom>
        </p:spPr>
      </p:pic>
    </p:spTree>
    <p:extLst>
      <p:ext uri="{BB962C8B-B14F-4D97-AF65-F5344CB8AC3E}">
        <p14:creationId xmlns="" xmlns:p14="http://schemas.microsoft.com/office/powerpoint/2010/main" val="12016089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anim calcmode="lin" valueType="num">
                                      <p:cBhvr>
                                        <p:cTn id="13" dur="500" fill="hold"/>
                                        <p:tgtEl>
                                          <p:spTgt spid="6"/>
                                        </p:tgtEl>
                                        <p:attrNameLst>
                                          <p:attrName>ppt_x</p:attrName>
                                        </p:attrNameLst>
                                      </p:cBhvr>
                                      <p:tavLst>
                                        <p:tav tm="0">
                                          <p:val>
                                            <p:strVal val="#ppt_x"/>
                                          </p:val>
                                        </p:tav>
                                        <p:tav tm="100000">
                                          <p:val>
                                            <p:strVal val="#ppt_x"/>
                                          </p:val>
                                        </p:tav>
                                      </p:tavLst>
                                    </p:anim>
                                    <p:anim calcmode="lin" valueType="num">
                                      <p:cBhvr>
                                        <p:cTn id="14"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49382" y="2549236"/>
            <a:ext cx="11693236" cy="410094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rtl="1"/>
            <a:r>
              <a:rPr lang="ar-SA" sz="3600" b="1" dirty="0" smtClean="0">
                <a:solidFill>
                  <a:schemeClr val="tx1"/>
                </a:solidFill>
                <a:latin typeface="Simplified Arabic" pitchFamily="18" charset="-78"/>
                <a:cs typeface="Simplified Arabic" pitchFamily="18" charset="-78"/>
              </a:rPr>
              <a:t>تضم المدينة المنورة اقدم ثلاثة مساجد فى العالم، وهى : المسجد النبوى، ومسجد قبا ومسجد ذى القبلتين، وتضم المدينة بين احضانها الكثير من المعالم والاثار، ولعل ابرزها المسجد النبوى الذى يعد ثانى اقدس المساجد بالنسبة للمسلمين بعد المسجد الحرام فى مكة المكرمة، بالاضافة الى مقبرة البقيع التى تعد المقبرة الرئيسية لاهل المدينة، والتى دفن فيها الكثير من الصحابة. ومسجد قبا اول مسجد بنى فى الاسلام، وجبل احد، والكثير من البساتين والابار والشوارع والحرات والازفة القديمةـ</a:t>
            </a:r>
            <a:endParaRPr lang="en-US" sz="3600" b="1" dirty="0">
              <a:solidFill>
                <a:schemeClr val="tx1"/>
              </a:solidFill>
              <a:latin typeface="Simplified Arabic" pitchFamily="18" charset="-78"/>
              <a:cs typeface="Simplified Arabic" pitchFamily="18" charset="-78"/>
            </a:endParaRPr>
          </a:p>
        </p:txBody>
      </p:sp>
      <p:sp>
        <p:nvSpPr>
          <p:cNvPr id="8" name="Rounded Rectangle 7"/>
          <p:cNvSpPr/>
          <p:nvPr/>
        </p:nvSpPr>
        <p:spPr>
          <a:xfrm>
            <a:off x="2972155" y="210593"/>
            <a:ext cx="5604289" cy="9144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6000" dirty="0" smtClean="0">
                <a:solidFill>
                  <a:srgbClr val="FF0000"/>
                </a:solidFill>
              </a:rPr>
              <a:t>النص غير المدروس</a:t>
            </a:r>
            <a:endParaRPr lang="en-US" sz="6000" dirty="0">
              <a:solidFill>
                <a:srgbClr val="FF0000"/>
              </a:solidFill>
            </a:endParaRPr>
          </a:p>
        </p:txBody>
      </p:sp>
      <p:pic>
        <p:nvPicPr>
          <p:cNvPr id="10" name="Picture 9" descr="m16.jpg"/>
          <p:cNvPicPr>
            <a:picLocks noChangeAspect="1"/>
          </p:cNvPicPr>
          <p:nvPr/>
        </p:nvPicPr>
        <p:blipFill>
          <a:blip r:embed="rId3"/>
          <a:stretch>
            <a:fillRect/>
          </a:stretch>
        </p:blipFill>
        <p:spPr>
          <a:xfrm>
            <a:off x="242020" y="249381"/>
            <a:ext cx="2667433" cy="1981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 name="Picture 10" descr="m19.jpg"/>
          <p:cNvPicPr>
            <a:picLocks noChangeAspect="1"/>
          </p:cNvPicPr>
          <p:nvPr/>
        </p:nvPicPr>
        <p:blipFill>
          <a:blip r:embed="rId4"/>
          <a:stretch>
            <a:fillRect/>
          </a:stretch>
        </p:blipFill>
        <p:spPr>
          <a:xfrm>
            <a:off x="4348596" y="1132609"/>
            <a:ext cx="2857500" cy="1430482"/>
          </a:xfrm>
          <a:prstGeom prst="rect">
            <a:avLst/>
          </a:prstGeom>
        </p:spPr>
      </p:pic>
      <p:pic>
        <p:nvPicPr>
          <p:cNvPr id="12" name="Picture 11" descr="m20.jpg"/>
          <p:cNvPicPr>
            <a:picLocks noChangeAspect="1"/>
          </p:cNvPicPr>
          <p:nvPr/>
        </p:nvPicPr>
        <p:blipFill>
          <a:blip r:embed="rId5"/>
          <a:stretch>
            <a:fillRect/>
          </a:stretch>
        </p:blipFill>
        <p:spPr>
          <a:xfrm>
            <a:off x="8765596" y="471054"/>
            <a:ext cx="3016827" cy="185650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 xmlns:p14="http://schemas.microsoft.com/office/powerpoint/2010/main" val="12016089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par>
                                <p:cTn id="15" presetID="53"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par>
                                <p:cTn id="20" presetID="53" presetClass="entr" presetSubtype="0" fill="hold"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anim calcmode="lin" valueType="num">
                                      <p:cBhvr>
                                        <p:cTn id="30" dur="500" fill="hold"/>
                                        <p:tgtEl>
                                          <p:spTgt spid="7"/>
                                        </p:tgtEl>
                                        <p:attrNameLst>
                                          <p:attrName>ppt_x</p:attrName>
                                        </p:attrNameLst>
                                      </p:cBhvr>
                                      <p:tavLst>
                                        <p:tav tm="0">
                                          <p:val>
                                            <p:strVal val="#ppt_x"/>
                                          </p:val>
                                        </p:tav>
                                        <p:tav tm="100000">
                                          <p:val>
                                            <p:strVal val="#ppt_x"/>
                                          </p:val>
                                        </p:tav>
                                      </p:tavLst>
                                    </p:anim>
                                    <p:anim calcmode="lin" valueType="num">
                                      <p:cBhvr>
                                        <p:cTn id="31" dur="5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4288221" y="268013"/>
            <a:ext cx="4067504" cy="914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400" dirty="0" smtClean="0">
                <a:solidFill>
                  <a:srgbClr val="FF0000"/>
                </a:solidFill>
                <a:latin typeface="Simplified Arabic" pitchFamily="18" charset="-78"/>
                <a:cs typeface="Simplified Arabic" pitchFamily="18" charset="-78"/>
              </a:rPr>
              <a:t>العمل فى ازواج</a:t>
            </a:r>
            <a:endParaRPr lang="en-US" sz="4400" dirty="0">
              <a:solidFill>
                <a:srgbClr val="FF0000"/>
              </a:solidFill>
              <a:latin typeface="Simplified Arabic" pitchFamily="18" charset="-78"/>
              <a:cs typeface="Simplified Arabic" pitchFamily="18" charset="-78"/>
            </a:endParaRPr>
          </a:p>
        </p:txBody>
      </p:sp>
      <p:pic>
        <p:nvPicPr>
          <p:cNvPr id="11" name="Picture 10" descr="m11.jpeg"/>
          <p:cNvPicPr>
            <a:picLocks noChangeAspect="1"/>
          </p:cNvPicPr>
          <p:nvPr/>
        </p:nvPicPr>
        <p:blipFill>
          <a:blip r:embed="rId2"/>
          <a:stretch>
            <a:fillRect/>
          </a:stretch>
        </p:blipFill>
        <p:spPr>
          <a:xfrm>
            <a:off x="1161064" y="196247"/>
            <a:ext cx="2838450" cy="16097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 name="Rounded Rectangle 12"/>
          <p:cNvSpPr/>
          <p:nvPr/>
        </p:nvSpPr>
        <p:spPr>
          <a:xfrm>
            <a:off x="3505220" y="1983844"/>
            <a:ext cx="5638800" cy="533400"/>
          </a:xfrm>
          <a:prstGeom prst="roundRect">
            <a:avLst/>
          </a:prstGeom>
          <a:effectLst>
            <a:outerShdw blurRad="63500" sx="102000" sy="102000" algn="ctr"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rtl="1"/>
            <a:r>
              <a:rPr lang="ar-SA" sz="2800" b="1" dirty="0" smtClean="0">
                <a:latin typeface="Simplified Arabic" pitchFamily="18" charset="-78"/>
                <a:cs typeface="Simplified Arabic" pitchFamily="18" charset="-78"/>
              </a:rPr>
              <a:t>املإ الفراغات فى الجمل الاتية بكلمة مناسبة:</a:t>
            </a:r>
            <a:endParaRPr lang="ar-MA" sz="2800" b="1" dirty="0">
              <a:latin typeface="Simplified Arabic" pitchFamily="18" charset="-78"/>
              <a:cs typeface="Simplified Arabic" pitchFamily="18" charset="-78"/>
            </a:endParaRPr>
          </a:p>
        </p:txBody>
      </p:sp>
      <p:sp>
        <p:nvSpPr>
          <p:cNvPr id="14" name="Rounded Rectangle 13"/>
          <p:cNvSpPr/>
          <p:nvPr/>
        </p:nvSpPr>
        <p:spPr>
          <a:xfrm>
            <a:off x="2708548" y="4366849"/>
            <a:ext cx="7349837" cy="457200"/>
          </a:xfrm>
          <a:prstGeom prst="roundRect">
            <a:avLst/>
          </a:prstGeom>
          <a:solidFill>
            <a:schemeClr val="bg1">
              <a:lumMod val="95000"/>
            </a:schemeClr>
          </a:solidFill>
          <a:effectLst>
            <a:outerShdw blurRad="63500" sx="102000" sy="102000" algn="c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SA" sz="2800" b="1" dirty="0" smtClean="0">
                <a:latin typeface="Simplified Arabic" pitchFamily="18" charset="-78"/>
                <a:cs typeface="Simplified Arabic" pitchFamily="18" charset="-78"/>
              </a:rPr>
              <a:t>اسست المدينة المنورة ................ باكثر من 1500 عام</a:t>
            </a:r>
            <a:endParaRPr lang="ar-MA" sz="2800" b="1" dirty="0">
              <a:latin typeface="Simplified Arabic" pitchFamily="18" charset="-78"/>
              <a:cs typeface="Simplified Arabic" pitchFamily="18" charset="-78"/>
            </a:endParaRPr>
          </a:p>
        </p:txBody>
      </p:sp>
      <p:sp>
        <p:nvSpPr>
          <p:cNvPr id="15" name="Rounded Rectangle 14"/>
          <p:cNvSpPr/>
          <p:nvPr/>
        </p:nvSpPr>
        <p:spPr>
          <a:xfrm>
            <a:off x="3153116" y="5876994"/>
            <a:ext cx="6705600" cy="533400"/>
          </a:xfrm>
          <a:prstGeom prst="roundRect">
            <a:avLst/>
          </a:prstGeom>
          <a:solidFill>
            <a:schemeClr val="bg1"/>
          </a:solidFill>
          <a:effectLst>
            <a:outerShdw blurRad="63500" sx="102000" sy="102000" algn="c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SA" sz="2800" b="1" dirty="0" smtClean="0">
                <a:latin typeface="Simplified Arabic" pitchFamily="18" charset="-78"/>
                <a:cs typeface="Simplified Arabic" pitchFamily="18" charset="-78"/>
              </a:rPr>
              <a:t>............... </a:t>
            </a:r>
            <a:r>
              <a:rPr lang="ar-SA" sz="2800" b="1" dirty="0" smtClean="0">
                <a:latin typeface="Simplified Arabic" pitchFamily="18" charset="-78"/>
                <a:cs typeface="Simplified Arabic" pitchFamily="18" charset="-78"/>
              </a:rPr>
              <a:t>اول مسجد فى الاسلام. </a:t>
            </a:r>
            <a:r>
              <a:rPr lang="ar-SA" sz="2800" b="1" dirty="0" smtClean="0">
                <a:latin typeface="Simplified Arabic" pitchFamily="18" charset="-78"/>
                <a:cs typeface="Simplified Arabic" pitchFamily="18" charset="-78"/>
              </a:rPr>
              <a:t>الجنة</a:t>
            </a:r>
            <a:endParaRPr lang="ar-MA" sz="2800" b="1" dirty="0">
              <a:latin typeface="Simplified Arabic" pitchFamily="18" charset="-78"/>
              <a:cs typeface="Simplified Arabic" pitchFamily="18" charset="-78"/>
            </a:endParaRPr>
          </a:p>
        </p:txBody>
      </p:sp>
      <p:sp>
        <p:nvSpPr>
          <p:cNvPr id="16" name="Rectangle 15"/>
          <p:cNvSpPr/>
          <p:nvPr/>
        </p:nvSpPr>
        <p:spPr>
          <a:xfrm>
            <a:off x="2687749" y="3535579"/>
            <a:ext cx="7398360" cy="6096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SA" sz="2800" b="1" dirty="0" smtClean="0">
                <a:latin typeface="Simplified Arabic" pitchFamily="18" charset="-78"/>
                <a:cs typeface="Simplified Arabic" pitchFamily="18" charset="-78"/>
              </a:rPr>
              <a:t>تبعد المدينة المنورة حوالى .................. عن مكة</a:t>
            </a:r>
            <a:endParaRPr lang="en-US" sz="2800" b="1" dirty="0">
              <a:latin typeface="Simplified Arabic" pitchFamily="18" charset="-78"/>
              <a:cs typeface="Simplified Arabic" pitchFamily="18" charset="-78"/>
            </a:endParaRPr>
          </a:p>
        </p:txBody>
      </p:sp>
      <p:sp>
        <p:nvSpPr>
          <p:cNvPr id="17" name="Rounded Rectangle 16"/>
          <p:cNvSpPr/>
          <p:nvPr/>
        </p:nvSpPr>
        <p:spPr>
          <a:xfrm>
            <a:off x="2921876" y="5023028"/>
            <a:ext cx="7010400" cy="533400"/>
          </a:xfrm>
          <a:prstGeom prst="roundRect">
            <a:avLst/>
          </a:prstGeom>
          <a:solidFill>
            <a:schemeClr val="bg2"/>
          </a:solidFill>
          <a:effectLst>
            <a:outerShdw blurRad="63500" sx="102000" sy="102000" algn="c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SA" sz="2800" b="1" dirty="0" smtClean="0">
                <a:latin typeface="Simplified Arabic" pitchFamily="18" charset="-78"/>
                <a:cs typeface="Simplified Arabic" pitchFamily="18" charset="-78"/>
              </a:rPr>
              <a:t>كانت المدينة معروفة ............. قبل الاسلام</a:t>
            </a:r>
            <a:endParaRPr lang="ar-MA" sz="2800" b="1" dirty="0">
              <a:latin typeface="Simplified Arabic" pitchFamily="18" charset="-78"/>
              <a:cs typeface="Simplified Arabic" pitchFamily="18" charset="-78"/>
            </a:endParaRPr>
          </a:p>
        </p:txBody>
      </p:sp>
      <p:sp>
        <p:nvSpPr>
          <p:cNvPr id="18" name="Rounded Rectangle 17"/>
          <p:cNvSpPr/>
          <p:nvPr/>
        </p:nvSpPr>
        <p:spPr>
          <a:xfrm>
            <a:off x="2990464" y="2760915"/>
            <a:ext cx="6638463" cy="533400"/>
          </a:xfrm>
          <a:prstGeom prst="roundRect">
            <a:avLst/>
          </a:prstGeom>
          <a:solidFill>
            <a:schemeClr val="tx2">
              <a:lumMod val="20000"/>
              <a:lumOff val="80000"/>
            </a:schemeClr>
          </a:solidFill>
          <a:effectLst>
            <a:outerShdw blurRad="63500" sx="102000" sy="102000" algn="c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SA" sz="2800" b="1" dirty="0" smtClean="0">
                <a:latin typeface="Simplified Arabic" pitchFamily="18" charset="-78"/>
                <a:cs typeface="Simplified Arabic" pitchFamily="18" charset="-78"/>
              </a:rPr>
              <a:t>المدينة اول .............. فى تاريخ الاسلام</a:t>
            </a:r>
            <a:endParaRPr lang="ar-MA" sz="2800" b="1" dirty="0"/>
          </a:p>
        </p:txBody>
      </p:sp>
      <p:sp>
        <p:nvSpPr>
          <p:cNvPr id="19" name="Rounded Rectangle 18"/>
          <p:cNvSpPr/>
          <p:nvPr/>
        </p:nvSpPr>
        <p:spPr>
          <a:xfrm>
            <a:off x="4436802" y="3413994"/>
            <a:ext cx="186702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rgbClr val="FF0000"/>
                </a:solidFill>
                <a:latin typeface="Simplified Arabic" pitchFamily="18" charset="-78"/>
                <a:cs typeface="Simplified Arabic" pitchFamily="18" charset="-78"/>
              </a:rPr>
              <a:t>400 كيلومتر</a:t>
            </a:r>
            <a:endParaRPr lang="en-US" sz="2800" b="1" dirty="0">
              <a:solidFill>
                <a:srgbClr val="FF0000"/>
              </a:solidFill>
              <a:latin typeface="Simplified Arabic" pitchFamily="18" charset="-78"/>
              <a:cs typeface="Simplified Arabic" pitchFamily="18" charset="-78"/>
            </a:endParaRPr>
          </a:p>
        </p:txBody>
      </p:sp>
      <p:sp>
        <p:nvSpPr>
          <p:cNvPr id="20" name="Rounded Rectangle 19"/>
          <p:cNvSpPr/>
          <p:nvPr/>
        </p:nvSpPr>
        <p:spPr>
          <a:xfrm>
            <a:off x="5605830" y="4184828"/>
            <a:ext cx="1543104"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rgbClr val="FF0000"/>
                </a:solidFill>
                <a:latin typeface="Simplified Arabic" pitchFamily="18" charset="-78"/>
                <a:cs typeface="Simplified Arabic" pitchFamily="18" charset="-78"/>
              </a:rPr>
              <a:t>قبل الهجرة</a:t>
            </a:r>
            <a:endParaRPr lang="en-US" sz="2800" b="1" dirty="0">
              <a:solidFill>
                <a:srgbClr val="FF0000"/>
              </a:solidFill>
              <a:latin typeface="Simplified Arabic" pitchFamily="18" charset="-78"/>
              <a:cs typeface="Simplified Arabic" pitchFamily="18" charset="-78"/>
            </a:endParaRPr>
          </a:p>
        </p:txBody>
      </p:sp>
      <p:sp>
        <p:nvSpPr>
          <p:cNvPr id="21" name="Rounded Rectangle 20"/>
          <p:cNvSpPr/>
          <p:nvPr/>
        </p:nvSpPr>
        <p:spPr>
          <a:xfrm>
            <a:off x="5238238" y="4857966"/>
            <a:ext cx="1287279"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rgbClr val="FF0000"/>
                </a:solidFill>
                <a:latin typeface="Simplified Arabic" pitchFamily="18" charset="-78"/>
                <a:cs typeface="Simplified Arabic" pitchFamily="18" charset="-78"/>
              </a:rPr>
              <a:t>بيثرب</a:t>
            </a:r>
            <a:endParaRPr lang="en-US" sz="2800" b="1" dirty="0">
              <a:solidFill>
                <a:srgbClr val="FF0000"/>
              </a:solidFill>
              <a:latin typeface="Simplified Arabic" pitchFamily="18" charset="-78"/>
              <a:cs typeface="Simplified Arabic" pitchFamily="18" charset="-78"/>
            </a:endParaRPr>
          </a:p>
        </p:txBody>
      </p:sp>
      <p:sp>
        <p:nvSpPr>
          <p:cNvPr id="22" name="Rounded Rectangle 21"/>
          <p:cNvSpPr/>
          <p:nvPr/>
        </p:nvSpPr>
        <p:spPr>
          <a:xfrm>
            <a:off x="7567448" y="5791954"/>
            <a:ext cx="1340069"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rgbClr val="FF0000"/>
                </a:solidFill>
                <a:latin typeface="Simplified Arabic" pitchFamily="18" charset="-78"/>
                <a:cs typeface="Simplified Arabic" pitchFamily="18" charset="-78"/>
              </a:rPr>
              <a:t>مسجد قبا</a:t>
            </a:r>
            <a:endParaRPr lang="en-US" sz="2800" b="1" dirty="0">
              <a:solidFill>
                <a:srgbClr val="FF0000"/>
              </a:solidFill>
              <a:latin typeface="Simplified Arabic" pitchFamily="18" charset="-78"/>
              <a:cs typeface="Simplified Arabic" pitchFamily="18" charset="-78"/>
            </a:endParaRPr>
          </a:p>
        </p:txBody>
      </p:sp>
      <p:sp>
        <p:nvSpPr>
          <p:cNvPr id="23" name="Rounded Rectangle 22"/>
          <p:cNvSpPr/>
          <p:nvPr/>
        </p:nvSpPr>
        <p:spPr>
          <a:xfrm>
            <a:off x="5955530" y="2677786"/>
            <a:ext cx="1329559"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rgbClr val="FF0000"/>
                </a:solidFill>
                <a:latin typeface="Simplified Arabic" pitchFamily="18" charset="-78"/>
                <a:cs typeface="Simplified Arabic" pitchFamily="18" charset="-78"/>
              </a:rPr>
              <a:t>عاصمة</a:t>
            </a:r>
            <a:endParaRPr lang="en-US" sz="2800" b="1" dirty="0">
              <a:solidFill>
                <a:srgbClr val="FF0000"/>
              </a:solidFill>
              <a:latin typeface="Simplified Arabic" pitchFamily="18" charset="-78"/>
              <a:cs typeface="Simplified Arabic" pitchFamily="18" charset="-78"/>
            </a:endParaRPr>
          </a:p>
        </p:txBody>
      </p:sp>
    </p:spTree>
    <p:extLst>
      <p:ext uri="{BB962C8B-B14F-4D97-AF65-F5344CB8AC3E}">
        <p14:creationId xmlns="" xmlns:p14="http://schemas.microsoft.com/office/powerpoint/2010/main" val="120160895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20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7" presetClass="entr" presetSubtype="1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1000" fill="hold"/>
                                        <p:tgtEl>
                                          <p:spTgt spid="13"/>
                                        </p:tgtEl>
                                        <p:attrNameLst>
                                          <p:attrName>ppt_w</p:attrName>
                                        </p:attrNameLst>
                                      </p:cBhvr>
                                      <p:tavLst>
                                        <p:tav tm="0">
                                          <p:val>
                                            <p:fltVal val="0"/>
                                          </p:val>
                                        </p:tav>
                                        <p:tav tm="100000">
                                          <p:val>
                                            <p:strVal val="#ppt_w"/>
                                          </p:val>
                                        </p:tav>
                                      </p:tavLst>
                                    </p:anim>
                                    <p:anim calcmode="lin" valueType="num">
                                      <p:cBhvr>
                                        <p:cTn id="16" dur="10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000"/>
                                        <p:tgtEl>
                                          <p:spTgt spid="18"/>
                                        </p:tgtEl>
                                      </p:cBhvr>
                                    </p:animEffect>
                                    <p:anim calcmode="lin" valueType="num">
                                      <p:cBhvr>
                                        <p:cTn id="22" dur="1000" fill="hold"/>
                                        <p:tgtEl>
                                          <p:spTgt spid="18"/>
                                        </p:tgtEl>
                                        <p:attrNameLst>
                                          <p:attrName>ppt_x</p:attrName>
                                        </p:attrNameLst>
                                      </p:cBhvr>
                                      <p:tavLst>
                                        <p:tav tm="0">
                                          <p:val>
                                            <p:strVal val="#ppt_x"/>
                                          </p:val>
                                        </p:tav>
                                        <p:tav tm="100000">
                                          <p:val>
                                            <p:strVal val="#ppt_x"/>
                                          </p:val>
                                        </p:tav>
                                      </p:tavLst>
                                    </p:anim>
                                    <p:anim calcmode="lin" valueType="num">
                                      <p:cBhvr>
                                        <p:cTn id="2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1000"/>
                                        <p:tgtEl>
                                          <p:spTgt spid="16"/>
                                        </p:tgtEl>
                                      </p:cBhvr>
                                    </p:animEffect>
                                    <p:anim calcmode="lin" valueType="num">
                                      <p:cBhvr>
                                        <p:cTn id="29" dur="1000" fill="hold"/>
                                        <p:tgtEl>
                                          <p:spTgt spid="16"/>
                                        </p:tgtEl>
                                        <p:attrNameLst>
                                          <p:attrName>ppt_x</p:attrName>
                                        </p:attrNameLst>
                                      </p:cBhvr>
                                      <p:tavLst>
                                        <p:tav tm="0">
                                          <p:val>
                                            <p:strVal val="#ppt_x"/>
                                          </p:val>
                                        </p:tav>
                                        <p:tav tm="100000">
                                          <p:val>
                                            <p:strVal val="#ppt_x"/>
                                          </p:val>
                                        </p:tav>
                                      </p:tavLst>
                                    </p:anim>
                                    <p:anim calcmode="lin" valueType="num">
                                      <p:cBhvr>
                                        <p:cTn id="3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4" presetClass="entr" presetSubtype="0" accel="10000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1000" fill="hold"/>
                                        <p:tgtEl>
                                          <p:spTgt spid="14"/>
                                        </p:tgtEl>
                                        <p:attrNameLst>
                                          <p:attrName>ppt_w</p:attrName>
                                        </p:attrNameLst>
                                      </p:cBhvr>
                                      <p:tavLst>
                                        <p:tav tm="0">
                                          <p:val>
                                            <p:strVal val="#ppt_w*0.05"/>
                                          </p:val>
                                        </p:tav>
                                        <p:tav tm="100000">
                                          <p:val>
                                            <p:strVal val="#ppt_w"/>
                                          </p:val>
                                        </p:tav>
                                      </p:tavLst>
                                    </p:anim>
                                    <p:anim calcmode="lin" valueType="num">
                                      <p:cBhvr>
                                        <p:cTn id="36" dur="1000" fill="hold"/>
                                        <p:tgtEl>
                                          <p:spTgt spid="14"/>
                                        </p:tgtEl>
                                        <p:attrNameLst>
                                          <p:attrName>ppt_h</p:attrName>
                                        </p:attrNameLst>
                                      </p:cBhvr>
                                      <p:tavLst>
                                        <p:tav tm="0">
                                          <p:val>
                                            <p:strVal val="#ppt_h"/>
                                          </p:val>
                                        </p:tav>
                                        <p:tav tm="100000">
                                          <p:val>
                                            <p:strVal val="#ppt_h"/>
                                          </p:val>
                                        </p:tav>
                                      </p:tavLst>
                                    </p:anim>
                                    <p:anim calcmode="lin" valueType="num">
                                      <p:cBhvr>
                                        <p:cTn id="37" dur="1000" fill="hold"/>
                                        <p:tgtEl>
                                          <p:spTgt spid="14"/>
                                        </p:tgtEl>
                                        <p:attrNameLst>
                                          <p:attrName>ppt_x</p:attrName>
                                        </p:attrNameLst>
                                      </p:cBhvr>
                                      <p:tavLst>
                                        <p:tav tm="0">
                                          <p:val>
                                            <p:strVal val="#ppt_x-.2"/>
                                          </p:val>
                                        </p:tav>
                                        <p:tav tm="100000">
                                          <p:val>
                                            <p:strVal val="#ppt_x"/>
                                          </p:val>
                                        </p:tav>
                                      </p:tavLst>
                                    </p:anim>
                                    <p:anim calcmode="lin" valueType="num">
                                      <p:cBhvr>
                                        <p:cTn id="38" dur="1000" fill="hold"/>
                                        <p:tgtEl>
                                          <p:spTgt spid="14"/>
                                        </p:tgtEl>
                                        <p:attrNameLst>
                                          <p:attrName>ppt_y</p:attrName>
                                        </p:attrNameLst>
                                      </p:cBhvr>
                                      <p:tavLst>
                                        <p:tav tm="0">
                                          <p:val>
                                            <p:strVal val="#ppt_y"/>
                                          </p:val>
                                        </p:tav>
                                        <p:tav tm="100000">
                                          <p:val>
                                            <p:strVal val="#ppt_y"/>
                                          </p:val>
                                        </p:tav>
                                      </p:tavLst>
                                    </p:anim>
                                    <p:animEffect transition="in" filter="fade">
                                      <p:cBhvr>
                                        <p:cTn id="39" dur="1000"/>
                                        <p:tgtEl>
                                          <p:spTgt spid="14"/>
                                        </p:tgtEl>
                                      </p:cBhvr>
                                    </p:animEffect>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1000"/>
                                        <p:tgtEl>
                                          <p:spTgt spid="17"/>
                                        </p:tgtEl>
                                      </p:cBhvr>
                                    </p:animEffect>
                                    <p:anim calcmode="lin" valueType="num">
                                      <p:cBhvr>
                                        <p:cTn id="45" dur="1000" fill="hold"/>
                                        <p:tgtEl>
                                          <p:spTgt spid="17"/>
                                        </p:tgtEl>
                                        <p:attrNameLst>
                                          <p:attrName>ppt_x</p:attrName>
                                        </p:attrNameLst>
                                      </p:cBhvr>
                                      <p:tavLst>
                                        <p:tav tm="0">
                                          <p:val>
                                            <p:strVal val="#ppt_x"/>
                                          </p:val>
                                        </p:tav>
                                        <p:tav tm="100000">
                                          <p:val>
                                            <p:strVal val="#ppt_x"/>
                                          </p:val>
                                        </p:tav>
                                      </p:tavLst>
                                    </p:anim>
                                    <p:anim calcmode="lin" valueType="num">
                                      <p:cBhvr>
                                        <p:cTn id="4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1000"/>
                                        <p:tgtEl>
                                          <p:spTgt spid="15"/>
                                        </p:tgtEl>
                                      </p:cBhvr>
                                    </p:animEffect>
                                    <p:anim calcmode="lin" valueType="num">
                                      <p:cBhvr>
                                        <p:cTn id="52" dur="1000" fill="hold"/>
                                        <p:tgtEl>
                                          <p:spTgt spid="15"/>
                                        </p:tgtEl>
                                        <p:attrNameLst>
                                          <p:attrName>ppt_x</p:attrName>
                                        </p:attrNameLst>
                                      </p:cBhvr>
                                      <p:tavLst>
                                        <p:tav tm="0">
                                          <p:val>
                                            <p:strVal val="#ppt_x"/>
                                          </p:val>
                                        </p:tav>
                                        <p:tav tm="100000">
                                          <p:val>
                                            <p:strVal val="#ppt_x"/>
                                          </p:val>
                                        </p:tav>
                                      </p:tavLst>
                                    </p:anim>
                                    <p:anim calcmode="lin" valueType="num">
                                      <p:cBhvr>
                                        <p:cTn id="53" dur="900" decel="100000" fill="hold"/>
                                        <p:tgtEl>
                                          <p:spTgt spid="15"/>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fade">
                                      <p:cBhvr>
                                        <p:cTn id="59" dur="2000"/>
                                        <p:tgtEl>
                                          <p:spTgt spid="23"/>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2000"/>
                                        <p:tgtEl>
                                          <p:spTgt spid="19"/>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fade">
                                      <p:cBhvr>
                                        <p:cTn id="69" dur="2000"/>
                                        <p:tgtEl>
                                          <p:spTgt spid="20"/>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21"/>
                                        </p:tgtEl>
                                        <p:attrNameLst>
                                          <p:attrName>style.visibility</p:attrName>
                                        </p:attrNameLst>
                                      </p:cBhvr>
                                      <p:to>
                                        <p:strVal val="visible"/>
                                      </p:to>
                                    </p:set>
                                    <p:animEffect transition="in" filter="fade">
                                      <p:cBhvr>
                                        <p:cTn id="74" dur="2000"/>
                                        <p:tgtEl>
                                          <p:spTgt spid="21"/>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animEffect transition="in" filter="fade">
                                      <p:cBhvr>
                                        <p:cTn id="79"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2107</TotalTime>
  <Words>454</Words>
  <Application>Microsoft Office PowerPoint</Application>
  <PresentationFormat>Custom</PresentationFormat>
  <Paragraphs>110</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Equity</vt:lpstr>
      <vt:lpstr>Slide 1</vt:lpstr>
      <vt:lpstr>Slide 2</vt:lpstr>
      <vt:lpstr>Slide 3</vt:lpstr>
      <vt:lpstr>Slide 4</vt:lpstr>
      <vt:lpstr>أنظروا الى الصور </vt:lpstr>
      <vt:lpstr>Slide 6</vt:lpstr>
      <vt:lpstr>Slide 7</vt:lpstr>
      <vt:lpstr>Slide 8</vt:lpstr>
      <vt:lpstr>Slide 9</vt:lpstr>
      <vt:lpstr>الجمع الهام مع المفرد و استخدامه في الجمل</vt:lpstr>
      <vt:lpstr>الكلمات المتضادة</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اهلا و سهلا ومرحبا بكم</dc:title>
  <dc:creator>Nurul haque</dc:creator>
  <cp:lastModifiedBy>wdrruyeu43ip</cp:lastModifiedBy>
  <cp:revision>324</cp:revision>
  <dcterms:created xsi:type="dcterms:W3CDTF">2017-11-02T18:36:48Z</dcterms:created>
  <dcterms:modified xsi:type="dcterms:W3CDTF">2020-11-23T16:55:10Z</dcterms:modified>
</cp:coreProperties>
</file>