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75" r:id="rId3"/>
    <p:sldId id="258" r:id="rId4"/>
    <p:sldId id="274" r:id="rId5"/>
    <p:sldId id="281" r:id="rId6"/>
    <p:sldId id="266" r:id="rId7"/>
    <p:sldId id="267" r:id="rId8"/>
    <p:sldId id="269" r:id="rId9"/>
    <p:sldId id="271" r:id="rId10"/>
    <p:sldId id="282" r:id="rId11"/>
    <p:sldId id="272" r:id="rId12"/>
    <p:sldId id="279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054E-5DB7-4A49-A149-57D1494974E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D6E0-EB4E-400F-8696-508A359D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5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054E-5DB7-4A49-A149-57D1494974E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D6E0-EB4E-400F-8696-508A359D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0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054E-5DB7-4A49-A149-57D1494974E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D6E0-EB4E-400F-8696-508A359D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054E-5DB7-4A49-A149-57D1494974E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D6E0-EB4E-400F-8696-508A359D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3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054E-5DB7-4A49-A149-57D1494974E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D6E0-EB4E-400F-8696-508A359D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2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054E-5DB7-4A49-A149-57D1494974E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D6E0-EB4E-400F-8696-508A359D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2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054E-5DB7-4A49-A149-57D1494974E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D6E0-EB4E-400F-8696-508A359D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8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054E-5DB7-4A49-A149-57D1494974E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D6E0-EB4E-400F-8696-508A359D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054E-5DB7-4A49-A149-57D1494974E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D6E0-EB4E-400F-8696-508A359D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4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054E-5DB7-4A49-A149-57D1494974E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D6E0-EB4E-400F-8696-508A359D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2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054E-5DB7-4A49-A149-57D1494974E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D6E0-EB4E-400F-8696-508A359D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9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7054E-5DB7-4A49-A149-57D1494974E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8D6E0-EB4E-400F-8696-508A359D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3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61061" y="0"/>
            <a:ext cx="3430939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080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14 September,2020</a:t>
            </a:r>
            <a:endParaRPr lang="en-US" sz="3200" dirty="0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206975" cy="6858000"/>
            <a:chOff x="0" y="0"/>
            <a:chExt cx="12206975" cy="68580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286000"/>
              <a:ext cx="12192000" cy="45720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206975" cy="3070746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5248090" y="6088559"/>
            <a:ext cx="4659865" cy="7694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18 </a:t>
            </a:r>
            <a:r>
              <a:rPr lang="en-US" sz="4400" dirty="0" smtClean="0">
                <a:solidFill>
                  <a:srgbClr val="FF0000"/>
                </a:solidFill>
              </a:rPr>
              <a:t>November, 2020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0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4423" y="2193423"/>
            <a:ext cx="10167581" cy="3474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most other/few other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থাকলে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adjective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এর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আগে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one of the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বসে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Dhaka is bigger than most other cities in Bangladesh.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Dhaka is one of the biggest cities in Bangladesh.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‘Arabian Nights’ is better than most other story books.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‘Arabian Nights’ is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of the best story books.</a:t>
            </a:r>
          </a:p>
        </p:txBody>
      </p:sp>
      <p:sp>
        <p:nvSpPr>
          <p:cNvPr id="2" name="Rectangle 1"/>
          <p:cNvSpPr/>
          <p:nvPr/>
        </p:nvSpPr>
        <p:spPr>
          <a:xfrm>
            <a:off x="706116" y="321193"/>
            <a:ext cx="947907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Rules of changing </a:t>
            </a:r>
            <a:r>
              <a:rPr lang="en-US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Comparative to Superlative </a:t>
            </a:r>
            <a:r>
              <a:rPr lang="en-US" sz="32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degrees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66634" y="1180363"/>
            <a:ext cx="4484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Superlative degree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এর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ক্ষেত্রে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than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উঠে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যাবে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10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34649" y="105350"/>
            <a:ext cx="245932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Evaluation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706012" y="1265410"/>
            <a:ext cx="11088100" cy="48544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1. Chittagong is the biggest port in Bangladesh.(Comparative)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Chittagong </a:t>
            </a:r>
            <a:r>
              <a:rPr lang="en-US" sz="3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bigger than any other port in Bangladesh.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2. He is better than any other boy in the class. (Superlative)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en-US" sz="3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 best boy in the class.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dirty="0"/>
          </a:p>
          <a:p>
            <a:r>
              <a:rPr lang="en-US" sz="32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3200" dirty="0" smtClean="0">
                <a:solidFill>
                  <a:srgbClr val="00B0F0"/>
                </a:solidFill>
              </a:rPr>
              <a:t>Australia </a:t>
            </a:r>
            <a:r>
              <a:rPr lang="en-US" sz="3200" dirty="0">
                <a:solidFill>
                  <a:srgbClr val="00B0F0"/>
                </a:solidFill>
              </a:rPr>
              <a:t>is the largest of all islands in the world</a:t>
            </a:r>
            <a:r>
              <a:rPr lang="en-US" sz="3200" dirty="0" smtClean="0">
                <a:solidFill>
                  <a:srgbClr val="00B0F0"/>
                </a:solidFill>
              </a:rPr>
              <a:t>.</a:t>
            </a:r>
            <a:r>
              <a:rPr lang="en-US" sz="32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(Comparative)</a:t>
            </a:r>
            <a:endParaRPr lang="en-US" sz="3200" dirty="0">
              <a:solidFill>
                <a:srgbClr val="00B0F0"/>
              </a:solidFill>
            </a:endParaRPr>
          </a:p>
          <a:p>
            <a:r>
              <a:rPr lang="en-US" sz="3200" dirty="0" smtClean="0">
                <a:solidFill>
                  <a:srgbClr val="00B050"/>
                </a:solidFill>
              </a:rPr>
              <a:t>Australia </a:t>
            </a:r>
            <a:r>
              <a:rPr lang="en-US" sz="3200" dirty="0">
                <a:solidFill>
                  <a:srgbClr val="00B050"/>
                </a:solidFill>
              </a:rPr>
              <a:t>is larger than all other islands in the world</a:t>
            </a:r>
            <a:endParaRPr lang="en-US" sz="32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77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93972" y="499245"/>
            <a:ext cx="280878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Home Work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50150" y="2016037"/>
            <a:ext cx="12141850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Beef was cheaper than any other dish on the menu.(Superlative)</a:t>
            </a:r>
          </a:p>
          <a:p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The Everest is the highest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 all peaks in the world. </a:t>
            </a:r>
            <a:r>
              <a:rPr lang="en-US" sz="3200" dirty="0" smtClean="0"/>
              <a:t>(Comparative).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She is worse than any other girl. </a:t>
            </a:r>
            <a:r>
              <a:rPr lang="en-US" sz="3200" dirty="0"/>
              <a:t>(Superlative).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3200" dirty="0" smtClean="0"/>
              <a:t>He is the best boy</a:t>
            </a:r>
            <a:r>
              <a:rPr lang="en-US" sz="3200" dirty="0"/>
              <a:t>. (Comparative)</a:t>
            </a:r>
            <a:endParaRPr lang="en-US" sz="3200" dirty="0" smtClean="0"/>
          </a:p>
          <a:p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He was the most humorous of all men in the company. </a:t>
            </a:r>
            <a:r>
              <a:rPr lang="en-US" sz="3200" dirty="0"/>
              <a:t>(Comparative)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4337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277" y="3599638"/>
            <a:ext cx="3954653" cy="3124829"/>
          </a:xfrm>
          <a:prstGeom prst="rect">
            <a:avLst/>
          </a:prstGeom>
        </p:spPr>
      </p:pic>
      <p:pic>
        <p:nvPicPr>
          <p:cNvPr id="3" name="Picture 2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0156" y="3539363"/>
            <a:ext cx="3810000" cy="3010529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 rot="21313272">
            <a:off x="1515737" y="730706"/>
            <a:ext cx="8647750" cy="3821139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rgbClr val="00B050"/>
                </a:solidFill>
                <a:latin typeface="NikoshBAN"/>
              </a:rPr>
              <a:t>Thank you</a:t>
            </a:r>
          </a:p>
        </p:txBody>
      </p:sp>
      <p:pic>
        <p:nvPicPr>
          <p:cNvPr id="6" name="Picture 5" descr="han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457200"/>
            <a:ext cx="2819400" cy="13716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 rot="1291499">
            <a:off x="1925962" y="4108331"/>
            <a:ext cx="6505755" cy="175432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Bodoni MT Black" pitchFamily="18" charset="0"/>
              </a:rPr>
              <a:t>Nice to continue with me</a:t>
            </a:r>
            <a:endParaRPr lang="en-US" sz="5400" dirty="0">
              <a:solidFill>
                <a:srgbClr val="FF0000"/>
              </a:solidFill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2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3882047" y="397970"/>
            <a:ext cx="4367283" cy="32459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  <p:sp>
        <p:nvSpPr>
          <p:cNvPr id="17" name="Rounded Rectangle 6">
            <a:extLst>
              <a:ext uri="{FF2B5EF4-FFF2-40B4-BE49-F238E27FC236}">
                <a16:creationId xmlns:a16="http://schemas.microsoft.com/office/drawing/2014/main" xmlns="" id="{72428DC3-CA8E-47EA-87B5-02B96E269CB6}"/>
              </a:ext>
            </a:extLst>
          </p:cNvPr>
          <p:cNvSpPr/>
          <p:nvPr/>
        </p:nvSpPr>
        <p:spPr bwMode="auto">
          <a:xfrm>
            <a:off x="6337495" y="3330054"/>
            <a:ext cx="5715000" cy="3260002"/>
          </a:xfrm>
          <a:prstGeom prst="roundRect">
            <a:avLst/>
          </a:prstGeom>
          <a:noFill/>
          <a:ln w="66675" cap="sq" cmpd="sng">
            <a:solidFill>
              <a:srgbClr val="00B050"/>
            </a:solidFill>
            <a:rou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649687" y="4271390"/>
            <a:ext cx="50906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Class	: IX-X</a:t>
            </a:r>
          </a:p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Subject: English 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86342" y="383949"/>
            <a:ext cx="17586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Identity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38C61817-8E77-4403-81E3-36373ECFFAAD}"/>
              </a:ext>
            </a:extLst>
          </p:cNvPr>
          <p:cNvSpPr/>
          <p:nvPr/>
        </p:nvSpPr>
        <p:spPr bwMode="auto">
          <a:xfrm>
            <a:off x="884794" y="4055174"/>
            <a:ext cx="4456993" cy="2123659"/>
          </a:xfrm>
          <a:prstGeom prst="rect">
            <a:avLst/>
          </a:prstGeom>
          <a:ln w="66675" cmpd="sng"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Md. Rafi Uddin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Shamim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Lecturer (English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Mohammadpur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Anowar Ali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Islamia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Alim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Madeasah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Mohammadpur,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Chatkhil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Noakhali.</a:t>
            </a:r>
          </a:p>
          <a:p>
            <a:pPr algn="ctr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Cell: 01837526799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idbshamim@gmail.com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" descr="C:\Users\Rafi\Pictures\renderProfile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41787" y="1025409"/>
            <a:ext cx="1447800" cy="1880432"/>
          </a:xfrm>
          <a:prstGeom prst="rect">
            <a:avLst/>
          </a:prstGeom>
          <a:noFill/>
        </p:spPr>
      </p:pic>
      <p:sp>
        <p:nvSpPr>
          <p:cNvPr id="23" name="Rounded Rectangle 6">
            <a:extLst>
              <a:ext uri="{FF2B5EF4-FFF2-40B4-BE49-F238E27FC236}">
                <a16:creationId xmlns:a16="http://schemas.microsoft.com/office/drawing/2014/main" xmlns="" id="{72428DC3-CA8E-47EA-87B5-02B96E269CB6}"/>
              </a:ext>
            </a:extLst>
          </p:cNvPr>
          <p:cNvSpPr/>
          <p:nvPr/>
        </p:nvSpPr>
        <p:spPr bwMode="auto">
          <a:xfrm>
            <a:off x="153811" y="3330054"/>
            <a:ext cx="5715000" cy="3260002"/>
          </a:xfrm>
          <a:prstGeom prst="roundRect">
            <a:avLst/>
          </a:prstGeom>
          <a:noFill/>
          <a:ln w="66675" cap="sq" cmpd="sng">
            <a:solidFill>
              <a:srgbClr val="00B050"/>
            </a:solidFill>
            <a:rou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5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56598" y="1179014"/>
            <a:ext cx="17255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Active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32126" y="497761"/>
            <a:ext cx="32290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More Active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19367" y="2786417"/>
            <a:ext cx="1289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7030A0"/>
                </a:solidFill>
              </a:rPr>
              <a:t>Ugly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57619" y="4042010"/>
            <a:ext cx="3156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Most Active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97301" y="2370917"/>
            <a:ext cx="18977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7030A0"/>
                </a:solidFill>
              </a:rPr>
              <a:t>Ugliest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420803" y="5286232"/>
            <a:ext cx="16722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7030A0"/>
                </a:solidFill>
              </a:rPr>
              <a:t>Uglier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32829" y="348017"/>
            <a:ext cx="12731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Thin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9030" y="4678148"/>
            <a:ext cx="21178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Thinner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04027" y="2345897"/>
            <a:ext cx="23433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Thinnest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83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ntagon 9"/>
          <p:cNvSpPr/>
          <p:nvPr/>
        </p:nvSpPr>
        <p:spPr>
          <a:xfrm>
            <a:off x="1302819" y="3987420"/>
            <a:ext cx="7049612" cy="1376150"/>
          </a:xfrm>
          <a:prstGeom prst="homePlate">
            <a:avLst/>
          </a:prstGeom>
          <a:solidFill>
            <a:srgbClr val="002060">
              <a:alpha val="75000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Comparison of </a:t>
            </a:r>
            <a:r>
              <a:rPr lang="en-US" sz="4400" b="1" dirty="0" smtClean="0">
                <a:solidFill>
                  <a:srgbClr val="FF0000"/>
                </a:solidFill>
              </a:rPr>
              <a:t>Adjective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Session-3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1889078" y="2184210"/>
            <a:ext cx="6705600" cy="838200"/>
          </a:xfrm>
          <a:prstGeom prst="wedgeEllipseCallout">
            <a:avLst/>
          </a:prstGeom>
          <a:solidFill>
            <a:schemeClr val="bg2">
              <a:lumMod val="50000"/>
              <a:alpha val="5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B050"/>
                </a:solidFill>
              </a:rPr>
              <a:t>Our today’s topic is…</a:t>
            </a:r>
          </a:p>
        </p:txBody>
      </p:sp>
      <p:sp>
        <p:nvSpPr>
          <p:cNvPr id="13" name="Flowchart: Document 12"/>
          <p:cNvSpPr/>
          <p:nvPr/>
        </p:nvSpPr>
        <p:spPr>
          <a:xfrm>
            <a:off x="2666999" y="723900"/>
            <a:ext cx="6705600" cy="990600"/>
          </a:xfrm>
          <a:prstGeom prst="flowChartDocument">
            <a:avLst/>
          </a:prstGeom>
          <a:solidFill>
            <a:schemeClr val="accent6">
              <a:alpha val="50000"/>
            </a:schemeClr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7030A0"/>
                </a:solidFill>
              </a:rPr>
              <a:t>What is our today’s topic?</a:t>
            </a:r>
          </a:p>
        </p:txBody>
      </p:sp>
    </p:spTree>
    <p:extLst>
      <p:ext uri="{BB962C8B-B14F-4D97-AF65-F5344CB8AC3E}">
        <p14:creationId xmlns:p14="http://schemas.microsoft.com/office/powerpoint/2010/main" val="389229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6416" y="173588"/>
            <a:ext cx="63514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Review of the previous Class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585501" y="2043333"/>
            <a:ext cx="9639562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January is the coldest month in Bangladesh (Positive).</a:t>
            </a:r>
          </a:p>
          <a:p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A lion is not braver than he. </a:t>
            </a:r>
            <a:r>
              <a:rPr lang="en-US" sz="3200" dirty="0"/>
              <a:t>(Positive).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He is faster than all other boys. </a:t>
            </a:r>
            <a:r>
              <a:rPr lang="en-US" sz="3200" dirty="0"/>
              <a:t>(Positive).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3200" dirty="0" smtClean="0"/>
              <a:t>You are older than I</a:t>
            </a:r>
            <a:r>
              <a:rPr lang="en-US" sz="3200" dirty="0"/>
              <a:t>. (Positive)</a:t>
            </a:r>
            <a:endParaRPr lang="en-US" sz="3200" dirty="0" smtClean="0"/>
          </a:p>
          <a:p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The rose is the finest of all flowers. </a:t>
            </a:r>
            <a:r>
              <a:rPr lang="en-US" sz="3200" dirty="0"/>
              <a:t>(Positive</a:t>
            </a:r>
            <a:r>
              <a:rPr lang="en-US" sz="3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7540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5517" y="206546"/>
            <a:ext cx="910518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Rules of changing from 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Superlative to Comparative </a:t>
            </a:r>
            <a:r>
              <a:rPr lang="en-US" sz="28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degrees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2471" y="1788629"/>
            <a:ext cx="10708943" cy="4427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all </a:t>
            </a:r>
            <a:r>
              <a:rPr lang="bn-BD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honar Bangla" panose="020B0502040204020203" pitchFamily="34" charset="0"/>
              </a:rPr>
              <a:t>change to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honar Bangla" panose="020B0502040204020203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 all other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Akbar was the greatest </a:t>
            </a:r>
            <a:r>
              <a:rPr lang="en-US" sz="2400" dirty="0">
                <a:solidFill>
                  <a:srgbClr val="00B050"/>
                </a:solidFill>
              </a:rPr>
              <a:t>of all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kings in India.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</a:t>
            </a:r>
            <a:r>
              <a:rPr lang="en-US" sz="2400" dirty="0" smtClean="0"/>
              <a:t>Akbar was greater </a:t>
            </a:r>
            <a:r>
              <a:rPr lang="en-US" sz="2400" dirty="0" smtClean="0">
                <a:solidFill>
                  <a:srgbClr val="00B050"/>
                </a:solidFill>
              </a:rPr>
              <a:t>than all other</a:t>
            </a:r>
            <a:r>
              <a:rPr lang="en-US" sz="2400" dirty="0" smtClean="0"/>
              <a:t> kings in India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Mr. Rahman is the noblest </a:t>
            </a:r>
            <a:r>
              <a:rPr lang="en-US" sz="2400" dirty="0">
                <a:solidFill>
                  <a:srgbClr val="00B050"/>
                </a:solidFill>
              </a:rPr>
              <a:t>of all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C&gt; Mr. Rahman is nobler </a:t>
            </a:r>
            <a:r>
              <a:rPr lang="en-US" sz="2400" dirty="0">
                <a:solidFill>
                  <a:srgbClr val="00B050"/>
                </a:solidFill>
              </a:rPr>
              <a:t>than all other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men.</a:t>
            </a:r>
          </a:p>
          <a:p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&gt; </a:t>
            </a:r>
            <a:r>
              <a:rPr lang="en-US" sz="2400" dirty="0" smtClean="0"/>
              <a:t>Australia is the largest </a:t>
            </a:r>
            <a:r>
              <a:rPr lang="en-US" sz="2400" dirty="0">
                <a:solidFill>
                  <a:srgbClr val="00B050"/>
                </a:solidFill>
              </a:rPr>
              <a:t>of all </a:t>
            </a:r>
            <a:r>
              <a:rPr lang="en-US" sz="2400" dirty="0" smtClean="0"/>
              <a:t>islands in the world.</a:t>
            </a:r>
          </a:p>
          <a:p>
            <a:r>
              <a:rPr lang="en-US" sz="2400" dirty="0" smtClean="0"/>
              <a:t>C&gt; Australia is larger </a:t>
            </a:r>
            <a:r>
              <a:rPr lang="en-US" sz="2400" dirty="0">
                <a:solidFill>
                  <a:srgbClr val="00B050"/>
                </a:solidFill>
              </a:rPr>
              <a:t>than all other </a:t>
            </a:r>
            <a:r>
              <a:rPr lang="en-US" sz="2400" dirty="0" smtClean="0"/>
              <a:t>islands in the world.</a:t>
            </a:r>
          </a:p>
        </p:txBody>
      </p:sp>
    </p:spTree>
    <p:extLst>
      <p:ext uri="{BB962C8B-B14F-4D97-AF65-F5344CB8AC3E}">
        <p14:creationId xmlns:p14="http://schemas.microsoft.com/office/powerpoint/2010/main" val="32694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9893" y="1053079"/>
            <a:ext cx="10244919" cy="54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of any </a:t>
            </a:r>
            <a:r>
              <a:rPr lang="bn-BD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honar Bangla" panose="020B0502040204020203" pitchFamily="34" charset="0"/>
              </a:rPr>
              <a:t>change to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honar Bangla" panose="020B0502040204020203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other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**( of all or of any)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থাকলেও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than any other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বসে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It burns the prettiest 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any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wood.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C&gt;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burns prettier </a:t>
            </a:r>
            <a:r>
              <a:rPr lang="en-US" sz="24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 any other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wood.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Chittagong is the biggest port in Bangladesh.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C&gt; Chittagong is bigger </a:t>
            </a: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 any other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 in Bangladesh.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/>
              <a:t>s</a:t>
            </a:r>
            <a:r>
              <a:rPr lang="en-US" sz="2400" dirty="0" smtClean="0"/>
              <a:t>&gt; She was the best homemaker.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/>
              <a:t>C&gt; She was better </a:t>
            </a: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 any other </a:t>
            </a:r>
            <a:r>
              <a:rPr lang="en-US" sz="2400" dirty="0" smtClean="0"/>
              <a:t>homemaker.</a:t>
            </a:r>
          </a:p>
        </p:txBody>
      </p:sp>
      <p:sp>
        <p:nvSpPr>
          <p:cNvPr id="5" name="Rectangle 4"/>
          <p:cNvSpPr/>
          <p:nvPr/>
        </p:nvSpPr>
        <p:spPr>
          <a:xfrm>
            <a:off x="1415517" y="206546"/>
            <a:ext cx="910518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Rules of changing from 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Superlative to Comparative </a:t>
            </a:r>
            <a:r>
              <a:rPr lang="en-US" sz="28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degrees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9752" y="1202862"/>
            <a:ext cx="8484499" cy="5259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One of the</a:t>
            </a:r>
            <a:r>
              <a:rPr lang="bn-BD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honar Bangla" panose="020B0502040204020203" pitchFamily="34" charset="0"/>
              </a:rPr>
              <a:t>change </a:t>
            </a:r>
            <a:r>
              <a:rPr lang="bn-BD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honar Bangla" panose="020B0502040204020203" pitchFamily="34" charset="0"/>
              </a:rPr>
              <a:t>to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honar Bangla" panose="020B0502040204020203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Suadi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Arabia is one of the hottest countries in the world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C&gt;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Suadi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Arabia is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hotter than most other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countries in the world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</a:t>
            </a:r>
            <a:r>
              <a:rPr lang="en-US" sz="2400" dirty="0" smtClean="0"/>
              <a:t>This is one of the greatest pictures of the world.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C&gt; </a:t>
            </a:r>
            <a:r>
              <a:rPr lang="en-US" sz="2400" dirty="0" smtClean="0"/>
              <a:t>This is greater than most other pictures in the world.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He is one of the wisest men in the village.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C&gt;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is wiser than most other men in the village.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1619" y="233842"/>
            <a:ext cx="910518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Rules of changing from 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Superlative to Comparative </a:t>
            </a:r>
            <a:r>
              <a:rPr lang="en-US" sz="28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degrees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12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4423" y="2193423"/>
            <a:ext cx="10167581" cy="3474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Any other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থাকলে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থাকলেও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adjective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এর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আগে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বসে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He is better than any other boy in the class.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He is the best boy in the class.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Iron is more useful than any other metal.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Iron is the most useful metal.</a:t>
            </a:r>
          </a:p>
        </p:txBody>
      </p:sp>
      <p:sp>
        <p:nvSpPr>
          <p:cNvPr id="2" name="Rectangle 1"/>
          <p:cNvSpPr/>
          <p:nvPr/>
        </p:nvSpPr>
        <p:spPr>
          <a:xfrm>
            <a:off x="706116" y="321193"/>
            <a:ext cx="947907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Rules of changing </a:t>
            </a:r>
            <a:r>
              <a:rPr lang="en-US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Comparative to Superlative </a:t>
            </a:r>
            <a:r>
              <a:rPr lang="en-US" sz="32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degrees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66634" y="1180363"/>
            <a:ext cx="4484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Superlative degree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এর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ক্ষেত্রে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than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উঠে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যাবে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35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407</TotalTime>
  <Words>718</Words>
  <Application>Microsoft Office PowerPoint</Application>
  <PresentationFormat>Widescreen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Bodoni MT Black</vt:lpstr>
      <vt:lpstr>Calibri</vt:lpstr>
      <vt:lpstr>Calibri Light</vt:lpstr>
      <vt:lpstr>NikoshBAN</vt:lpstr>
      <vt:lpstr>Shonar Bangla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rafi</dc:creator>
  <cp:lastModifiedBy>rafi</cp:lastModifiedBy>
  <cp:revision>287</cp:revision>
  <dcterms:created xsi:type="dcterms:W3CDTF">2020-07-24T17:54:36Z</dcterms:created>
  <dcterms:modified xsi:type="dcterms:W3CDTF">2020-11-17T16:58:18Z</dcterms:modified>
</cp:coreProperties>
</file>