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77" r:id="rId2"/>
    <p:sldId id="278" r:id="rId3"/>
    <p:sldId id="281" r:id="rId4"/>
    <p:sldId id="279" r:id="rId5"/>
    <p:sldId id="280" r:id="rId6"/>
    <p:sldId id="256" r:id="rId7"/>
    <p:sldId id="275" r:id="rId8"/>
    <p:sldId id="276" r:id="rId9"/>
    <p:sldId id="257" r:id="rId10"/>
    <p:sldId id="258" r:id="rId11"/>
    <p:sldId id="259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4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10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image" Target="../media/image16.wmf"/><Relationship Id="rId1" Type="http://schemas.openxmlformats.org/officeDocument/2006/relationships/image" Target="../media/image15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4" Type="http://schemas.openxmlformats.org/officeDocument/2006/relationships/image" Target="../media/image2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image" Target="../media/image22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23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image" Target="../media/image26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image" Target="../media/image31.wmf"/><Relationship Id="rId1" Type="http://schemas.openxmlformats.org/officeDocument/2006/relationships/image" Target="../media/image30.wmf"/><Relationship Id="rId6" Type="http://schemas.openxmlformats.org/officeDocument/2006/relationships/image" Target="../media/image35.wmf"/><Relationship Id="rId5" Type="http://schemas.openxmlformats.org/officeDocument/2006/relationships/image" Target="../media/image34.wmf"/><Relationship Id="rId4" Type="http://schemas.openxmlformats.org/officeDocument/2006/relationships/image" Target="../media/image33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4/15/2008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4/15/2008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4/15/2008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4/15/2008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4/15/2008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8BD707-D9CF-40AE-B4C6-C98DA3205C09}" type="datetimeFigureOut">
              <a:rPr lang="en-US" smtClean="0"/>
              <a:pPr/>
              <a:t>4/15/2008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1D8BD707-D9CF-40AE-B4C6-C98DA3205C09}" type="datetimeFigureOut">
              <a:rPr lang="en-US" smtClean="0"/>
              <a:pPr/>
              <a:t>4/15/2008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3" Type="http://schemas.openxmlformats.org/officeDocument/2006/relationships/oleObject" Target="../embeddings/oleObject3.bin"/><Relationship Id="rId7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6.wmf"/><Relationship Id="rId5" Type="http://schemas.openxmlformats.org/officeDocument/2006/relationships/oleObject" Target="../embeddings/oleObject4.bin"/><Relationship Id="rId10" Type="http://schemas.openxmlformats.org/officeDocument/2006/relationships/oleObject" Target="../embeddings/oleObject7.bin"/><Relationship Id="rId4" Type="http://schemas.openxmlformats.org/officeDocument/2006/relationships/image" Target="../media/image15.wmf"/><Relationship Id="rId9" Type="http://schemas.openxmlformats.org/officeDocument/2006/relationships/oleObject" Target="../embeddings/oleObject6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21.wmf"/><Relationship Id="rId3" Type="http://schemas.openxmlformats.org/officeDocument/2006/relationships/oleObject" Target="../embeddings/oleObject8.bin"/><Relationship Id="rId7" Type="http://schemas.openxmlformats.org/officeDocument/2006/relationships/oleObject" Target="../embeddings/oleObject10.bin"/><Relationship Id="rId12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9.wmf"/><Relationship Id="rId11" Type="http://schemas.openxmlformats.org/officeDocument/2006/relationships/image" Target="../media/image20.wmf"/><Relationship Id="rId5" Type="http://schemas.openxmlformats.org/officeDocument/2006/relationships/oleObject" Target="../embeddings/oleObject9.bin"/><Relationship Id="rId15" Type="http://schemas.openxmlformats.org/officeDocument/2006/relationships/oleObject" Target="../embeddings/oleObject16.bin"/><Relationship Id="rId10" Type="http://schemas.openxmlformats.org/officeDocument/2006/relationships/oleObject" Target="../embeddings/oleObject13.bin"/><Relationship Id="rId4" Type="http://schemas.openxmlformats.org/officeDocument/2006/relationships/image" Target="../media/image18.wmf"/><Relationship Id="rId9" Type="http://schemas.openxmlformats.org/officeDocument/2006/relationships/oleObject" Target="../embeddings/oleObject12.bin"/><Relationship Id="rId14" Type="http://schemas.openxmlformats.org/officeDocument/2006/relationships/oleObject" Target="../embeddings/oleObject15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wmf"/><Relationship Id="rId13" Type="http://schemas.openxmlformats.org/officeDocument/2006/relationships/image" Target="../media/image23.wmf"/><Relationship Id="rId18" Type="http://schemas.openxmlformats.org/officeDocument/2006/relationships/oleObject" Target="../embeddings/oleObject26.bin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oleObject" Target="../embeddings/oleObject23.bin"/><Relationship Id="rId17" Type="http://schemas.openxmlformats.org/officeDocument/2006/relationships/image" Target="../media/image21.wmf"/><Relationship Id="rId2" Type="http://schemas.openxmlformats.org/officeDocument/2006/relationships/slideLayout" Target="../slideLayouts/slideLayout7.xml"/><Relationship Id="rId16" Type="http://schemas.openxmlformats.org/officeDocument/2006/relationships/oleObject" Target="../embeddings/oleObject25.bin"/><Relationship Id="rId1" Type="http://schemas.openxmlformats.org/officeDocument/2006/relationships/vmlDrawing" Target="../drawings/vmlDrawing5.vml"/><Relationship Id="rId6" Type="http://schemas.openxmlformats.org/officeDocument/2006/relationships/image" Target="../media/image18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8.bin"/><Relationship Id="rId15" Type="http://schemas.openxmlformats.org/officeDocument/2006/relationships/image" Target="../media/image20.wmf"/><Relationship Id="rId10" Type="http://schemas.openxmlformats.org/officeDocument/2006/relationships/oleObject" Target="../embeddings/oleObject21.bin"/><Relationship Id="rId19" Type="http://schemas.openxmlformats.org/officeDocument/2006/relationships/oleObject" Target="../embeddings/oleObject27.bin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4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24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7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26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33.bin"/><Relationship Id="rId4" Type="http://schemas.openxmlformats.org/officeDocument/2006/relationships/image" Target="../media/image28.wm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13" Type="http://schemas.openxmlformats.org/officeDocument/2006/relationships/oleObject" Target="../embeddings/oleObject39.bin"/><Relationship Id="rId3" Type="http://schemas.openxmlformats.org/officeDocument/2006/relationships/oleObject" Target="../embeddings/oleObject34.bin"/><Relationship Id="rId7" Type="http://schemas.openxmlformats.org/officeDocument/2006/relationships/oleObject" Target="../embeddings/oleObject36.bin"/><Relationship Id="rId12" Type="http://schemas.openxmlformats.org/officeDocument/2006/relationships/image" Target="../media/image34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1.wmf"/><Relationship Id="rId11" Type="http://schemas.openxmlformats.org/officeDocument/2006/relationships/oleObject" Target="../embeddings/oleObject38.bin"/><Relationship Id="rId5" Type="http://schemas.openxmlformats.org/officeDocument/2006/relationships/oleObject" Target="../embeddings/oleObject35.bin"/><Relationship Id="rId10" Type="http://schemas.openxmlformats.org/officeDocument/2006/relationships/image" Target="../media/image33.wmf"/><Relationship Id="rId4" Type="http://schemas.openxmlformats.org/officeDocument/2006/relationships/image" Target="../media/image30.wmf"/><Relationship Id="rId9" Type="http://schemas.openxmlformats.org/officeDocument/2006/relationships/oleObject" Target="../embeddings/oleObject37.bin"/><Relationship Id="rId14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wmf"/><Relationship Id="rId4" Type="http://schemas.openxmlformats.org/officeDocument/2006/relationships/oleObject" Target="../embeddings/oleObject2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1587062" y="1981200"/>
            <a:ext cx="6046076" cy="2971800"/>
            <a:chOff x="1587062" y="1981200"/>
            <a:chExt cx="6046076" cy="2971800"/>
          </a:xfrm>
        </p:grpSpPr>
        <p:pic>
          <p:nvPicPr>
            <p:cNvPr id="7" name="Picture 6" descr="fr3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587062" y="1981200"/>
              <a:ext cx="6046076" cy="2971800"/>
            </a:xfrm>
            <a:prstGeom prst="rect">
              <a:avLst/>
            </a:prstGeom>
          </p:spPr>
        </p:pic>
        <p:pic>
          <p:nvPicPr>
            <p:cNvPr id="8" name="Picture 7" descr="sa2.jpg"/>
            <p:cNvPicPr>
              <a:picLocks noChangeAspect="1"/>
            </p:cNvPicPr>
            <p:nvPr/>
          </p:nvPicPr>
          <p:blipFill>
            <a:blip r:embed="rId3"/>
            <a:srcRect l="13265" t="18992" r="11224" b="18992"/>
            <a:stretch>
              <a:fillRect/>
            </a:stretch>
          </p:blipFill>
          <p:spPr>
            <a:xfrm>
              <a:off x="2819400" y="2667000"/>
              <a:ext cx="3581400" cy="16002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381000" y="3733800"/>
          <a:ext cx="8382000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94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94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7" name="Table 16"/>
          <p:cNvGraphicFramePr>
            <a:graphicFrameLocks noGrp="1"/>
          </p:cNvGraphicFramePr>
          <p:nvPr/>
        </p:nvGraphicFramePr>
        <p:xfrm>
          <a:off x="381000" y="838200"/>
          <a:ext cx="8458200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91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2672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pSp>
        <p:nvGrpSpPr>
          <p:cNvPr id="20" name="Group 19"/>
          <p:cNvGrpSpPr/>
          <p:nvPr/>
        </p:nvGrpSpPr>
        <p:grpSpPr>
          <a:xfrm>
            <a:off x="990600" y="0"/>
            <a:ext cx="7010400" cy="3618131"/>
            <a:chOff x="990600" y="0"/>
            <a:chExt cx="7010400" cy="3618131"/>
          </a:xfrm>
        </p:grpSpPr>
        <p:sp>
          <p:nvSpPr>
            <p:cNvPr id="7" name="TextBox 6"/>
            <p:cNvSpPr txBox="1"/>
            <p:nvPr/>
          </p:nvSpPr>
          <p:spPr>
            <a:xfrm>
              <a:off x="990600" y="0"/>
              <a:ext cx="7010400" cy="646331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একটি লম্বা ফিতাকে বিভিন্ন অংশে ভাগ করি 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Down Arrow 13"/>
            <p:cNvSpPr/>
            <p:nvPr/>
          </p:nvSpPr>
          <p:spPr>
            <a:xfrm>
              <a:off x="2362200" y="1600200"/>
              <a:ext cx="484632" cy="533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Down Arrow 15"/>
            <p:cNvSpPr/>
            <p:nvPr/>
          </p:nvSpPr>
          <p:spPr>
            <a:xfrm>
              <a:off x="6705600" y="1600200"/>
              <a:ext cx="484632" cy="533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3" name="Object 22"/>
            <p:cNvGraphicFramePr>
              <a:graphicFrameLocks noChangeAspect="1"/>
            </p:cNvGraphicFramePr>
            <p:nvPr/>
          </p:nvGraphicFramePr>
          <p:xfrm>
            <a:off x="6705600" y="2133600"/>
            <a:ext cx="685800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1" name="Equation" r:id="rId3" imgW="3352800" imgH="9753600" progId="Equation.3">
                    <p:embed/>
                  </p:oleObj>
                </mc:Choice>
                <mc:Fallback>
                  <p:oleObj name="Equation" r:id="rId3" imgW="3352800" imgH="9753600" progId="Equation.3">
                    <p:embed/>
                    <p:pic>
                      <p:nvPicPr>
                        <p:cNvPr id="0" name="Picture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705600" y="2133600"/>
                          <a:ext cx="685800" cy="914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24"/>
            <p:cNvGraphicFramePr>
              <a:graphicFrameLocks noChangeAspect="1"/>
            </p:cNvGraphicFramePr>
            <p:nvPr/>
          </p:nvGraphicFramePr>
          <p:xfrm>
            <a:off x="2209800" y="2057400"/>
            <a:ext cx="838200" cy="914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2" name="Equation" r:id="rId5" imgW="3352800" imgH="9753600" progId="Equation.3">
                    <p:embed/>
                  </p:oleObj>
                </mc:Choice>
                <mc:Fallback>
                  <p:oleObj name="Equation" r:id="rId5" imgW="3352800" imgH="9753600" progId="Equation.3">
                    <p:embed/>
                    <p:pic>
                      <p:nvPicPr>
                        <p:cNvPr id="0" name="Picture 4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09800" y="2057400"/>
                          <a:ext cx="838200" cy="914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1" name="TextBox 30"/>
            <p:cNvSpPr txBox="1"/>
            <p:nvPr/>
          </p:nvSpPr>
          <p:spPr>
            <a:xfrm>
              <a:off x="1981200" y="2971800"/>
              <a:ext cx="5638800" cy="646331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প্রতিটি অংশ ২ ভাগের ১, অর্থাৎ অর্ধেক।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1232569" y="4648200"/>
            <a:ext cx="7225631" cy="1941731"/>
            <a:chOff x="1295400" y="4648200"/>
            <a:chExt cx="7162800" cy="1941731"/>
          </a:xfrm>
        </p:grpSpPr>
        <p:sp>
          <p:nvSpPr>
            <p:cNvPr id="15" name="Down Arrow 14"/>
            <p:cNvSpPr/>
            <p:nvPr/>
          </p:nvSpPr>
          <p:spPr>
            <a:xfrm>
              <a:off x="4267200" y="4648200"/>
              <a:ext cx="484632" cy="533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Down Arrow 17"/>
            <p:cNvSpPr/>
            <p:nvPr/>
          </p:nvSpPr>
          <p:spPr>
            <a:xfrm>
              <a:off x="1447800" y="4648200"/>
              <a:ext cx="484632" cy="6096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Down Arrow 18"/>
            <p:cNvSpPr/>
            <p:nvPr/>
          </p:nvSpPr>
          <p:spPr>
            <a:xfrm>
              <a:off x="7239000" y="4648200"/>
              <a:ext cx="484632" cy="533400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27" name="Object 26"/>
            <p:cNvGraphicFramePr>
              <a:graphicFrameLocks noChangeAspect="1"/>
            </p:cNvGraphicFramePr>
            <p:nvPr/>
          </p:nvGraphicFramePr>
          <p:xfrm>
            <a:off x="1447800" y="5257800"/>
            <a:ext cx="609600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3" name="Equation" r:id="rId7" imgW="3657600" imgH="9448800" progId="Equation.3">
                    <p:embed/>
                  </p:oleObj>
                </mc:Choice>
                <mc:Fallback>
                  <p:oleObj name="Equation" r:id="rId7" imgW="3657600" imgH="9448800" progId="Equation.3">
                    <p:embed/>
                    <p:pic>
                      <p:nvPicPr>
                        <p:cNvPr id="0" name="Picture 4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47800" y="5257800"/>
                          <a:ext cx="609600" cy="787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4267200" y="5181600"/>
            <a:ext cx="609600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4" name="Equation" r:id="rId9" imgW="3657600" imgH="9448800" progId="Equation.3">
                    <p:embed/>
                  </p:oleObj>
                </mc:Choice>
                <mc:Fallback>
                  <p:oleObj name="Equation" r:id="rId9" imgW="3657600" imgH="9448800" progId="Equation.3">
                    <p:embed/>
                    <p:pic>
                      <p:nvPicPr>
                        <p:cNvPr id="0" name="Picture 4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267200" y="5181600"/>
                          <a:ext cx="609600" cy="787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7315200" y="5105400"/>
            <a:ext cx="609600" cy="7874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145" name="Equation" r:id="rId10" imgW="3657600" imgH="9448800" progId="Equation.3">
                    <p:embed/>
                  </p:oleObj>
                </mc:Choice>
                <mc:Fallback>
                  <p:oleObj name="Equation" r:id="rId10" imgW="3657600" imgH="9448800" progId="Equation.3">
                    <p:embed/>
                    <p:pic>
                      <p:nvPicPr>
                        <p:cNvPr id="0" name="Picture 4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315200" y="5105400"/>
                          <a:ext cx="609600" cy="7874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2" name="TextBox 31"/>
            <p:cNvSpPr txBox="1"/>
            <p:nvPr/>
          </p:nvSpPr>
          <p:spPr>
            <a:xfrm>
              <a:off x="1295400" y="5943600"/>
              <a:ext cx="7162800" cy="646331"/>
            </a:xfrm>
            <a:prstGeom prst="rect">
              <a:avLst/>
            </a:prstGeom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IN" sz="3600" dirty="0">
                  <a:latin typeface="NikoshBAN" pitchFamily="2" charset="0"/>
                  <a:cs typeface="NikoshBAN" pitchFamily="2" charset="0"/>
                </a:rPr>
                <a:t>প্রতিটি অংশ ৩ ভাগের ১, অর্থাৎ এক তৃতীয়াংশ </a:t>
              </a:r>
              <a:endParaRPr lang="en-US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838200" y="1066800"/>
          <a:ext cx="762000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r>
                        <a:rPr lang="bn-IN" dirty="0"/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62000" y="3962400"/>
          <a:ext cx="7696200" cy="67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92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5392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6756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Down Arrow 7"/>
          <p:cNvSpPr/>
          <p:nvPr/>
        </p:nvSpPr>
        <p:spPr>
          <a:xfrm flipH="1">
            <a:off x="1447800" y="48006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2895600" y="47244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495800" y="4724400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943600" y="4724400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467600" y="4724400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1447800" y="5181600"/>
          <a:ext cx="381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7" name="Equation" r:id="rId3" imgW="3657600" imgH="9448800" progId="Equation.3">
                  <p:embed/>
                </p:oleObj>
              </mc:Choice>
              <mc:Fallback>
                <p:oleObj name="Equation" r:id="rId3" imgW="3657600" imgH="9448800" progId="Equation.3">
                  <p:embed/>
                  <p:pic>
                    <p:nvPicPr>
                      <p:cNvPr id="0" name="Picture 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5181600"/>
                        <a:ext cx="3810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2895600" y="5181600"/>
          <a:ext cx="381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8" name="Equation" r:id="rId5" imgW="3657600" imgH="9448800" progId="Equation.3">
                  <p:embed/>
                </p:oleObj>
              </mc:Choice>
              <mc:Fallback>
                <p:oleObj name="Equation" r:id="rId5" imgW="3657600" imgH="9448800" progId="Equation.3">
                  <p:embed/>
                  <p:pic>
                    <p:nvPicPr>
                      <p:cNvPr id="0" name="Picture 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5600" y="5181600"/>
                        <a:ext cx="3810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4495800" y="5181600"/>
          <a:ext cx="533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9" name="Equation" r:id="rId7" imgW="3657600" imgH="9448800" progId="Equation.3">
                  <p:embed/>
                </p:oleObj>
              </mc:Choice>
              <mc:Fallback>
                <p:oleObj name="Equation" r:id="rId7" imgW="3657600" imgH="9448800" progId="Equation.3">
                  <p:embed/>
                  <p:pic>
                    <p:nvPicPr>
                      <p:cNvPr id="0" name="Picture 8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5800" y="5181600"/>
                        <a:ext cx="5334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5943600" y="5181600"/>
          <a:ext cx="533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0" name="Equation" r:id="rId8" imgW="3657600" imgH="9448800" progId="Equation.3">
                  <p:embed/>
                </p:oleObj>
              </mc:Choice>
              <mc:Fallback>
                <p:oleObj name="Equation" r:id="rId8" imgW="3657600" imgH="9448800" progId="Equation.3">
                  <p:embed/>
                  <p:pic>
                    <p:nvPicPr>
                      <p:cNvPr id="0" name="Picture 8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181600"/>
                        <a:ext cx="5334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7467600" y="5181600"/>
          <a:ext cx="533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1" name="Equation" r:id="rId9" imgW="3657600" imgH="9448800" progId="Equation.3">
                  <p:embed/>
                </p:oleObj>
              </mc:Choice>
              <mc:Fallback>
                <p:oleObj name="Equation" r:id="rId9" imgW="3657600" imgH="9448800" progId="Equation.3">
                  <p:embed/>
                  <p:pic>
                    <p:nvPicPr>
                      <p:cNvPr id="0" name="Picture 8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67600" y="5181600"/>
                        <a:ext cx="5334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" name="TextBox 28"/>
          <p:cNvSpPr txBox="1"/>
          <p:nvPr/>
        </p:nvSpPr>
        <p:spPr>
          <a:xfrm>
            <a:off x="990600" y="6019800"/>
            <a:ext cx="70104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প্রতিটি ভাগ ৫ ভাগের ১, অর্থাৎ এক পঞ্চমাংশ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Down Arrow 2"/>
          <p:cNvSpPr/>
          <p:nvPr/>
        </p:nvSpPr>
        <p:spPr>
          <a:xfrm>
            <a:off x="1600200" y="1752600"/>
            <a:ext cx="533400" cy="533400"/>
          </a:xfrm>
          <a:prstGeom prst="downArrow">
            <a:avLst>
              <a:gd name="adj1" fmla="val 37532"/>
              <a:gd name="adj2" fmla="val 531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429000" y="18288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257800" y="18288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7162800" y="1828800"/>
            <a:ext cx="533400" cy="53340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600200" y="2209800"/>
          <a:ext cx="6032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2" name="Equation" r:id="rId10" imgW="3352800" imgH="9448800" progId="Equation.3">
                  <p:embed/>
                </p:oleObj>
              </mc:Choice>
              <mc:Fallback>
                <p:oleObj name="Equation" r:id="rId10" imgW="3352800" imgH="9448800" progId="Equation.3">
                  <p:embed/>
                  <p:pic>
                    <p:nvPicPr>
                      <p:cNvPr id="0" name="Picture 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2209800"/>
                        <a:ext cx="60325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429000" y="2286000"/>
          <a:ext cx="6032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" name="Equation" r:id="rId12" imgW="3352800" imgH="9448800" progId="Equation.3">
                  <p:embed/>
                </p:oleObj>
              </mc:Choice>
              <mc:Fallback>
                <p:oleObj name="Equation" r:id="rId12" imgW="3352800" imgH="9448800" progId="Equation.3">
                  <p:embed/>
                  <p:pic>
                    <p:nvPicPr>
                      <p:cNvPr id="0" name="Picture 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286000"/>
                        <a:ext cx="60325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257800" y="2286000"/>
          <a:ext cx="6032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4" name="Equation" r:id="rId14" imgW="3352800" imgH="9448800" progId="Equation.3">
                  <p:embed/>
                </p:oleObj>
              </mc:Choice>
              <mc:Fallback>
                <p:oleObj name="Equation" r:id="rId14" imgW="3352800" imgH="9448800" progId="Equation.3">
                  <p:embed/>
                  <p:pic>
                    <p:nvPicPr>
                      <p:cNvPr id="0" name="Picture 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57800" y="2286000"/>
                        <a:ext cx="60325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7162800" y="2286000"/>
          <a:ext cx="6032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" name="Equation" r:id="rId15" imgW="3352800" imgH="9448800" progId="Equation.3">
                  <p:embed/>
                </p:oleObj>
              </mc:Choice>
              <mc:Fallback>
                <p:oleObj name="Equation" r:id="rId15" imgW="3352800" imgH="9448800" progId="Equation.3">
                  <p:embed/>
                  <p:pic>
                    <p:nvPicPr>
                      <p:cNvPr id="0" name="Picture 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162800" y="2286000"/>
                        <a:ext cx="60325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8" name="TextBox 27"/>
          <p:cNvSpPr txBox="1"/>
          <p:nvPr/>
        </p:nvSpPr>
        <p:spPr>
          <a:xfrm>
            <a:off x="1219200" y="3124200"/>
            <a:ext cx="68580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প্রতিটি ভাগ ৪ ভাগের ১, অর্থাৎ এক চতুর্থাংশ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00400" y="228600"/>
            <a:ext cx="23622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ছবি দেখে বল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decel="100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9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29" grpId="0" animBg="1"/>
      <p:bldP spid="3" grpId="0" animBg="1"/>
      <p:bldP spid="4" grpId="0" animBg="1"/>
      <p:bldP spid="5" grpId="0" animBg="1"/>
      <p:bldP spid="6" grpId="0" animBg="1"/>
      <p:bldP spid="28" grpId="0" animBg="1"/>
      <p:bldP spid="3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762000" y="1143000"/>
          <a:ext cx="7620000" cy="762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05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762000">
                <a:tc>
                  <a:txBody>
                    <a:bodyPr/>
                    <a:lstStyle/>
                    <a:p>
                      <a:r>
                        <a:rPr lang="bn-IN" dirty="0"/>
                        <a:t> </a:t>
                      </a:r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914400" y="3962400"/>
          <a:ext cx="7391400" cy="599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782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630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49352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47828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599440"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24" name="Object 23"/>
          <p:cNvGraphicFramePr>
            <a:graphicFrameLocks noChangeAspect="1"/>
          </p:cNvGraphicFramePr>
          <p:nvPr/>
        </p:nvGraphicFramePr>
        <p:xfrm>
          <a:off x="7543800" y="3124200"/>
          <a:ext cx="609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7" name="Equation" r:id="rId3" imgW="3352800" imgH="9448800" progId="Equation.3">
                  <p:embed/>
                </p:oleObj>
              </mc:Choice>
              <mc:Fallback>
                <p:oleObj name="Equation" r:id="rId3" imgW="3352800" imgH="9448800" progId="Equation.3">
                  <p:embed/>
                  <p:pic>
                    <p:nvPicPr>
                      <p:cNvPr id="0" name="Picture 9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124200"/>
                        <a:ext cx="6096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Down Arrow 7"/>
          <p:cNvSpPr/>
          <p:nvPr/>
        </p:nvSpPr>
        <p:spPr>
          <a:xfrm flipH="1">
            <a:off x="1219200" y="45720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own Arrow 9"/>
          <p:cNvSpPr/>
          <p:nvPr/>
        </p:nvSpPr>
        <p:spPr>
          <a:xfrm>
            <a:off x="2819400" y="4648200"/>
            <a:ext cx="381000" cy="4572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own Arrow 10"/>
          <p:cNvSpPr/>
          <p:nvPr/>
        </p:nvSpPr>
        <p:spPr>
          <a:xfrm>
            <a:off x="4191000" y="4648200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Down Arrow 11"/>
          <p:cNvSpPr/>
          <p:nvPr/>
        </p:nvSpPr>
        <p:spPr>
          <a:xfrm>
            <a:off x="5791200" y="4648200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Down Arrow 12"/>
          <p:cNvSpPr/>
          <p:nvPr/>
        </p:nvSpPr>
        <p:spPr>
          <a:xfrm>
            <a:off x="7315200" y="4648200"/>
            <a:ext cx="457200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/>
        </p:nvGraphicFramePr>
        <p:xfrm>
          <a:off x="1295400" y="5029200"/>
          <a:ext cx="381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8" name="Equation" r:id="rId5" imgW="3657600" imgH="9448800" progId="Equation.3">
                  <p:embed/>
                </p:oleObj>
              </mc:Choice>
              <mc:Fallback>
                <p:oleObj name="Equation" r:id="rId5" imgW="3657600" imgH="9448800" progId="Equation.3">
                  <p:embed/>
                  <p:pic>
                    <p:nvPicPr>
                      <p:cNvPr id="0" name="Picture 9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029200"/>
                        <a:ext cx="3810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7"/>
          <p:cNvGraphicFramePr>
            <a:graphicFrameLocks noChangeAspect="1"/>
          </p:cNvGraphicFramePr>
          <p:nvPr/>
        </p:nvGraphicFramePr>
        <p:xfrm>
          <a:off x="2819400" y="5029200"/>
          <a:ext cx="381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29" name="Equation" r:id="rId7" imgW="3657600" imgH="9448800" progId="Equation.3">
                  <p:embed/>
                </p:oleObj>
              </mc:Choice>
              <mc:Fallback>
                <p:oleObj name="Equation" r:id="rId7" imgW="3657600" imgH="9448800" progId="Equation.3">
                  <p:embed/>
                  <p:pic>
                    <p:nvPicPr>
                      <p:cNvPr id="0" name="Picture 9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5029200"/>
                        <a:ext cx="3810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8"/>
          <p:cNvGraphicFramePr>
            <a:graphicFrameLocks noChangeAspect="1"/>
          </p:cNvGraphicFramePr>
          <p:nvPr/>
        </p:nvGraphicFramePr>
        <p:xfrm>
          <a:off x="4191000" y="5105400"/>
          <a:ext cx="533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0" name="Equation" r:id="rId9" imgW="3657600" imgH="9448800" progId="Equation.3">
                  <p:embed/>
                </p:oleObj>
              </mc:Choice>
              <mc:Fallback>
                <p:oleObj name="Equation" r:id="rId9" imgW="3657600" imgH="9448800" progId="Equation.3">
                  <p:embed/>
                  <p:pic>
                    <p:nvPicPr>
                      <p:cNvPr id="0" name="Picture 9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91000" y="5105400"/>
                        <a:ext cx="5334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5791200" y="5105400"/>
          <a:ext cx="533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1" name="Equation" r:id="rId10" imgW="3657600" imgH="9448800" progId="Equation.3">
                  <p:embed/>
                </p:oleObj>
              </mc:Choice>
              <mc:Fallback>
                <p:oleObj name="Equation" r:id="rId10" imgW="3657600" imgH="9448800" progId="Equation.3">
                  <p:embed/>
                  <p:pic>
                    <p:nvPicPr>
                      <p:cNvPr id="0" name="Picture 9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5105400"/>
                        <a:ext cx="5334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7315200" y="5105400"/>
          <a:ext cx="5334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2" name="Equation" r:id="rId11" imgW="3657600" imgH="9448800" progId="Equation.3">
                  <p:embed/>
                </p:oleObj>
              </mc:Choice>
              <mc:Fallback>
                <p:oleObj name="Equation" r:id="rId11" imgW="3657600" imgH="9448800" progId="Equation.3">
                  <p:embed/>
                  <p:pic>
                    <p:nvPicPr>
                      <p:cNvPr id="0" name="Picture 9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5105400"/>
                        <a:ext cx="5334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1066800" y="5867400"/>
            <a:ext cx="7162800" cy="646331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লাল রং করা হয়েছে ৫ ভাগের ৩, অর্থাৎ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7543800" y="5867400"/>
          <a:ext cx="5334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3" name="Equation" r:id="rId12" imgW="3657600" imgH="9448800" progId="Equation.3">
                  <p:embed/>
                </p:oleObj>
              </mc:Choice>
              <mc:Fallback>
                <p:oleObj name="Equation" r:id="rId12" imgW="3657600" imgH="9448800" progId="Equation.3">
                  <p:embed/>
                  <p:pic>
                    <p:nvPicPr>
                      <p:cNvPr id="0" name="Picture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5867400"/>
                        <a:ext cx="5334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Down Arrow 2"/>
          <p:cNvSpPr/>
          <p:nvPr/>
        </p:nvSpPr>
        <p:spPr>
          <a:xfrm>
            <a:off x="1447800" y="1981200"/>
            <a:ext cx="533400" cy="533400"/>
          </a:xfrm>
          <a:prstGeom prst="downArrow">
            <a:avLst>
              <a:gd name="adj1" fmla="val 37532"/>
              <a:gd name="adj2" fmla="val 5311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3429000" y="19812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own Arrow 4"/>
          <p:cNvSpPr/>
          <p:nvPr/>
        </p:nvSpPr>
        <p:spPr>
          <a:xfrm>
            <a:off x="5334000" y="1981200"/>
            <a:ext cx="484632" cy="5334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>
            <a:off x="7239000" y="1905000"/>
            <a:ext cx="533400" cy="533400"/>
          </a:xfrm>
          <a:prstGeom prst="down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/>
        </p:nvGraphicFramePr>
        <p:xfrm>
          <a:off x="1447800" y="2438400"/>
          <a:ext cx="6032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4" name="Equation" r:id="rId14" imgW="3352800" imgH="9448800" progId="Equation.3">
                  <p:embed/>
                </p:oleObj>
              </mc:Choice>
              <mc:Fallback>
                <p:oleObj name="Equation" r:id="rId14" imgW="3352800" imgH="9448800" progId="Equation.3">
                  <p:embed/>
                  <p:pic>
                    <p:nvPicPr>
                      <p:cNvPr id="0" name="Picture 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47800" y="2438400"/>
                        <a:ext cx="60325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1" name="Object 3"/>
          <p:cNvGraphicFramePr>
            <a:graphicFrameLocks noChangeAspect="1"/>
          </p:cNvGraphicFramePr>
          <p:nvPr/>
        </p:nvGraphicFramePr>
        <p:xfrm>
          <a:off x="3429000" y="2438400"/>
          <a:ext cx="6032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5" name="Equation" r:id="rId16" imgW="3352800" imgH="9448800" progId="Equation.3">
                  <p:embed/>
                </p:oleObj>
              </mc:Choice>
              <mc:Fallback>
                <p:oleObj name="Equation" r:id="rId16" imgW="3352800" imgH="9448800" progId="Equation.3">
                  <p:embed/>
                  <p:pic>
                    <p:nvPicPr>
                      <p:cNvPr id="0" name="Picture 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2438400"/>
                        <a:ext cx="60325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5334000" y="2438400"/>
          <a:ext cx="6032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6" name="Equation" r:id="rId18" imgW="3352800" imgH="9448800" progId="Equation.3">
                  <p:embed/>
                </p:oleObj>
              </mc:Choice>
              <mc:Fallback>
                <p:oleObj name="Equation" r:id="rId18" imgW="3352800" imgH="9448800" progId="Equation.3">
                  <p:embed/>
                  <p:pic>
                    <p:nvPicPr>
                      <p:cNvPr id="0" name="Picture 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0" y="2438400"/>
                        <a:ext cx="60325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3" name="Object 5"/>
          <p:cNvGraphicFramePr>
            <a:graphicFrameLocks noChangeAspect="1"/>
          </p:cNvGraphicFramePr>
          <p:nvPr/>
        </p:nvGraphicFramePr>
        <p:xfrm>
          <a:off x="7315200" y="2438400"/>
          <a:ext cx="603250" cy="73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37" name="Equation" r:id="rId19" imgW="3352800" imgH="9448800" progId="Equation.3">
                  <p:embed/>
                </p:oleObj>
              </mc:Choice>
              <mc:Fallback>
                <p:oleObj name="Equation" r:id="rId19" imgW="3352800" imgH="9448800" progId="Equation.3">
                  <p:embed/>
                  <p:pic>
                    <p:nvPicPr>
                      <p:cNvPr id="0" name="Picture 9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2438400"/>
                        <a:ext cx="603250" cy="7302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295400" y="3200400"/>
            <a:ext cx="6934200" cy="646331"/>
          </a:xfrm>
          <a:prstGeom prst="rect">
            <a:avLst/>
          </a:prstGeom>
          <a:noFill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লাল রং করা হয়েছে ৪ ভাগের ২, অর্থাৎ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429000" y="304800"/>
            <a:ext cx="23622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ছবি দেখে বল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9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9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decel="10000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5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decel="10000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decel="100000" fill="hold"/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9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1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900" decel="100000" fill="hold"/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11" grpId="0" animBg="1"/>
      <p:bldP spid="12" grpId="0" animBg="1"/>
      <p:bldP spid="13" grpId="0" animBg="1"/>
      <p:bldP spid="25" grpId="0" animBg="1"/>
      <p:bldP spid="3" grpId="0" animBg="1"/>
      <p:bldP spid="4" grpId="0" animBg="1"/>
      <p:bldP spid="5" grpId="0" animBg="1"/>
      <p:bldP spid="6" grpId="0" animBg="1"/>
      <p:bldP spid="22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09600" y="1981200"/>
          <a:ext cx="807720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914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52800" y="609600"/>
            <a:ext cx="2286000" cy="6463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ছবি দেখে বল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0" y="3505200"/>
            <a:ext cx="8001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বেগুনী রং ৫ ভাগের মধ্যে ৫ ভাগই করা হয়েছে, অর্থাৎ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8229600" y="3429000"/>
          <a:ext cx="3048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Equation" r:id="rId3" imgW="3657600" imgH="9448800" progId="Equation.3">
                  <p:embed/>
                </p:oleObj>
              </mc:Choice>
              <mc:Fallback>
                <p:oleObj name="Equation" r:id="rId3" imgW="3657600" imgH="94488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29600" y="3429000"/>
                        <a:ext cx="3048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524000" y="4876800"/>
          <a:ext cx="3048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5" name="Equation" r:id="rId5" imgW="3657600" imgH="9448800" progId="Equation.3">
                  <p:embed/>
                </p:oleObj>
              </mc:Choice>
              <mc:Fallback>
                <p:oleObj name="Equation" r:id="rId5" imgW="3657600" imgH="94488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4876800"/>
                        <a:ext cx="3048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143000" y="5029200"/>
            <a:ext cx="6400800" cy="830997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     হচ্ছে ১ এর সমতুল্য ভগ্নাংশ  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990600"/>
          <a:ext cx="8153400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178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717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352800" y="152400"/>
            <a:ext cx="28194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ছবি দেখে বল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38200" y="2133600"/>
            <a:ext cx="75438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 ছবিতে কত ভাগের মধ্যে কত ভাগ সবুজ রং করা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895600" y="2971800"/>
            <a:ext cx="2743200" cy="646331"/>
          </a:xfrm>
          <a:prstGeom prst="rect">
            <a:avLst/>
          </a:prstGeom>
          <a:noFill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সবুজ রংকরা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5029200" y="2895600"/>
          <a:ext cx="381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8" name="Equation" r:id="rId3" imgW="3657600" imgH="9448800" progId="Equation.3">
                  <p:embed/>
                </p:oleObj>
              </mc:Choice>
              <mc:Fallback>
                <p:oleObj name="Equation" r:id="rId3" imgW="3657600" imgH="94488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2895600"/>
                        <a:ext cx="3810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609600" y="3962400"/>
          <a:ext cx="8077200" cy="838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544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61544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8382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38200" y="5029200"/>
            <a:ext cx="72390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ছবিতে কত ভাগের মধ্যে কত ভাগ নীল রং করা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19400" y="5791200"/>
            <a:ext cx="2971800" cy="646331"/>
          </a:xfrm>
          <a:prstGeom prst="rect">
            <a:avLst/>
          </a:prstGeom>
          <a:noFill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নীল রং করা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5105400" y="5715000"/>
          <a:ext cx="3810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9" name="Equation" r:id="rId5" imgW="3657600" imgH="9448800" progId="Equation.3">
                  <p:embed/>
                </p:oleObj>
              </mc:Choice>
              <mc:Fallback>
                <p:oleObj name="Equation" r:id="rId5" imgW="3657600" imgH="94488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715000"/>
                        <a:ext cx="3810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8" grpId="0" animBg="1"/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457200"/>
            <a:ext cx="5943600" cy="830997"/>
          </a:xfrm>
          <a:prstGeom prst="rect">
            <a:avLst/>
          </a:prstGeom>
          <a:ln w="57150"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      ও      কে ভগ্নাংশ বলা হয়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/>
        </p:nvGraphicFramePr>
        <p:xfrm>
          <a:off x="2438400" y="381000"/>
          <a:ext cx="3048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2" name="Equation" r:id="rId3" imgW="3657600" imgH="9448800" progId="Equation.3">
                  <p:embed/>
                </p:oleObj>
              </mc:Choice>
              <mc:Fallback>
                <p:oleObj name="Equation" r:id="rId3" imgW="3657600" imgH="9448800" progId="Equation.3">
                  <p:embed/>
                  <p:pic>
                    <p:nvPicPr>
                      <p:cNvPr id="0" name="Picture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381000"/>
                        <a:ext cx="304800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Object 3"/>
          <p:cNvGraphicFramePr>
            <a:graphicFrameLocks noChangeAspect="1"/>
          </p:cNvGraphicFramePr>
          <p:nvPr/>
        </p:nvGraphicFramePr>
        <p:xfrm>
          <a:off x="3581400" y="381000"/>
          <a:ext cx="3810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93" name="Equation" r:id="rId5" imgW="3657600" imgH="9448800" progId="Equation.3">
                  <p:embed/>
                </p:oleObj>
              </mc:Choice>
              <mc:Fallback>
                <p:oleObj name="Equation" r:id="rId5" imgW="3657600" imgH="9448800" progId="Equation.3">
                  <p:embed/>
                  <p:pic>
                    <p:nvPicPr>
                      <p:cNvPr id="0" name="Picture 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381000"/>
                        <a:ext cx="3810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981200" y="2362200"/>
            <a:ext cx="5943600" cy="1569660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এখানে, ৩ ও ৫ কে হর বলে।</a:t>
            </a:r>
          </a:p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এবং ২ ও ৩ কে লব বলে।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914400" y="4419600"/>
            <a:ext cx="1371600" cy="1962329"/>
            <a:chOff x="914400" y="4419600"/>
            <a:chExt cx="1371600" cy="1962329"/>
          </a:xfrm>
        </p:grpSpPr>
        <p:sp>
          <p:nvSpPr>
            <p:cNvPr id="6" name="TextBox 5"/>
            <p:cNvSpPr txBox="1"/>
            <p:nvPr/>
          </p:nvSpPr>
          <p:spPr>
            <a:xfrm>
              <a:off x="1066800" y="4419600"/>
              <a:ext cx="1219200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লব</a:t>
              </a:r>
              <a:endParaRPr lang="en-US" sz="6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8" name="Straight Connector 7"/>
            <p:cNvCxnSpPr/>
            <p:nvPr/>
          </p:nvCxnSpPr>
          <p:spPr>
            <a:xfrm>
              <a:off x="914400" y="5334000"/>
              <a:ext cx="1371600" cy="1588"/>
            </a:xfrm>
            <a:prstGeom prst="line">
              <a:avLst/>
            </a:prstGeom>
            <a:ln w="7620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TextBox 9"/>
            <p:cNvSpPr txBox="1"/>
            <p:nvPr/>
          </p:nvSpPr>
          <p:spPr>
            <a:xfrm>
              <a:off x="1066800" y="5181600"/>
              <a:ext cx="106680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66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হর</a:t>
              </a:r>
              <a:r>
                <a:rPr lang="bn-IN" sz="7200" dirty="0">
                  <a:solidFill>
                    <a:srgbClr val="FF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72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3886200" y="4495800"/>
            <a:ext cx="46482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উপরের সংখ্যা হচ্ছে 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লব</a:t>
            </a:r>
          </a:p>
          <a:p>
            <a:r>
              <a:rPr lang="bn-IN" sz="4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নিচের সংখ্যা হচ্ছে 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হর । </a:t>
            </a:r>
            <a:endParaRPr lang="en-US" sz="48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2743200" y="5029200"/>
            <a:ext cx="762000" cy="533400"/>
          </a:xfrm>
          <a:prstGeom prst="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2" grpId="0" animBg="1"/>
      <p:bldP spid="1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609600" y="1397000"/>
          <a:ext cx="8077200" cy="1041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5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2971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609600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</a:tblGrid>
              <a:tr h="104140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3124200" y="304800"/>
            <a:ext cx="274320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400" dirty="0">
                <a:latin typeface="NikoshBAN" pitchFamily="2" charset="0"/>
                <a:cs typeface="NikoshBAN" pitchFamily="2" charset="0"/>
              </a:rPr>
              <a:t>ছবি দেখে বল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295400" y="2743200"/>
            <a:ext cx="624840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latin typeface="NikoshBAN" pitchFamily="2" charset="0"/>
                <a:cs typeface="NikoshBAN" pitchFamily="2" charset="0"/>
              </a:rPr>
              <a:t>উপরের ছবিতে ৫ টি বিভিন্ন রঙে </a:t>
            </a:r>
            <a:r>
              <a:rPr lang="bn-IN" sz="48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অসমান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 ভাবে ভাগ করা হয়েছে।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6200" y="4953000"/>
            <a:ext cx="7848600" cy="64633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এখানে, </a:t>
            </a:r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লাল</a:t>
            </a:r>
            <a:r>
              <a:rPr lang="bn-IN" sz="3600" dirty="0">
                <a:latin typeface="NikoshBAN" pitchFamily="2" charset="0"/>
                <a:cs typeface="NikoshBAN" pitchFamily="2" charset="0"/>
              </a:rPr>
              <a:t> রঙের অংশকে কি ৫ ভাগের ১,বলা যাবে 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382000" y="4953000"/>
            <a:ext cx="609600" cy="646331"/>
          </a:xfrm>
          <a:prstGeom prst="rect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না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8001000" y="5029200"/>
            <a:ext cx="381000" cy="484632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3400" y="5867400"/>
            <a:ext cx="1295400" cy="64633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কারণ ? </a:t>
            </a:r>
            <a:endParaRPr lang="en-US" sz="36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981200" y="5943600"/>
            <a:ext cx="6781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বিভিন্ন অংশকে অসমান ভাবে ভাগ করা হয়েছে।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04800" y="0"/>
            <a:ext cx="8534400" cy="64770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62000" y="762000"/>
            <a:ext cx="75438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তাহলে আমরা জানতে পারলাম,অসমান ভাগে ভাগ করা হলে ভগ্নাংশ হবে না ।ভগ্নাংশের ক্ষেত্রে অবশ্যই সমান ভাগে ভাগ করতে হবে।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A1AA75A3-709D-4F28-8CE8-19E9DE036B9D}"/>
              </a:ext>
            </a:extLst>
          </p:cNvPr>
          <p:cNvSpPr txBox="1"/>
          <p:nvPr/>
        </p:nvSpPr>
        <p:spPr>
          <a:xfrm>
            <a:off x="1333500" y="1295400"/>
            <a:ext cx="6400800" cy="3046988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আম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া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আ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র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ও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জ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া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পারলাম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,</a:t>
            </a:r>
          </a:p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ভাগে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হবে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-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হর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এব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ং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4800" dirty="0" err="1">
                <a:latin typeface="NikoshBAN" pitchFamily="2" charset="0"/>
                <a:cs typeface="NikoshBAN" pitchFamily="2" charset="0"/>
              </a:rPr>
              <a:t>যত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/ </a:t>
            </a:r>
            <a:r>
              <a:rPr lang="bn-IN" sz="4800" dirty="0">
                <a:latin typeface="NikoshBAN" pitchFamily="2" charset="0"/>
                <a:cs typeface="NikoshBAN" pitchFamily="2" charset="0"/>
              </a:rPr>
              <a:t>অ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ংশ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নেয়া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latin typeface="NikoshBAN" pitchFamily="2" charset="0"/>
                <a:cs typeface="NikoshBAN" pitchFamily="2" charset="0"/>
              </a:rPr>
              <a:t>হবে-তা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লব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84681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A53A44AB-4E23-45C9-97EA-3FAB7BFF5696}"/>
              </a:ext>
            </a:extLst>
          </p:cNvPr>
          <p:cNvSpPr txBox="1"/>
          <p:nvPr/>
        </p:nvSpPr>
        <p:spPr>
          <a:xfrm>
            <a:off x="1676400" y="457200"/>
            <a:ext cx="6096000" cy="646331"/>
          </a:xfrm>
          <a:prstGeom prst="rect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আমরা আরও কয়েকটি ভগ্নাংশ দেখব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xmlns="" id="{1C609386-9FFC-40DF-BAD2-D951183E1F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11289535"/>
              </p:ext>
            </p:extLst>
          </p:nvPr>
        </p:nvGraphicFramePr>
        <p:xfrm>
          <a:off x="228600" y="1904999"/>
          <a:ext cx="6476998" cy="64633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400">
                  <a:extLst>
                    <a:ext uri="{9D8B030D-6E8A-4147-A177-3AD203B41FA5}">
                      <a16:colId xmlns:a16="http://schemas.microsoft.com/office/drawing/2014/main" xmlns="" val="2526705340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xmlns="" val="1732903000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3529859715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4163429773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145111292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xmlns="" val="2128708359"/>
                    </a:ext>
                  </a:extLst>
                </a:gridCol>
                <a:gridCol w="914398">
                  <a:extLst>
                    <a:ext uri="{9D8B030D-6E8A-4147-A177-3AD203B41FA5}">
                      <a16:colId xmlns:a16="http://schemas.microsoft.com/office/drawing/2014/main" xmlns="" val="1094719024"/>
                    </a:ext>
                  </a:extLst>
                </a:gridCol>
              </a:tblGrid>
              <a:tr h="64633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07380676"/>
                  </a:ext>
                </a:extLst>
              </a:tr>
            </a:tbl>
          </a:graphicData>
        </a:graphic>
      </p:graphicFrame>
      <p:graphicFrame>
        <p:nvGraphicFramePr>
          <p:cNvPr id="7" name="Table 7">
            <a:extLst>
              <a:ext uri="{FF2B5EF4-FFF2-40B4-BE49-F238E27FC236}">
                <a16:creationId xmlns:a16="http://schemas.microsoft.com/office/drawing/2014/main" xmlns="" id="{6E50A149-0875-42F9-8D22-FE4ED576C4A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5956978"/>
              </p:ext>
            </p:extLst>
          </p:nvPr>
        </p:nvGraphicFramePr>
        <p:xfrm>
          <a:off x="228600" y="3276599"/>
          <a:ext cx="6477000" cy="114300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95400">
                  <a:extLst>
                    <a:ext uri="{9D8B030D-6E8A-4147-A177-3AD203B41FA5}">
                      <a16:colId xmlns:a16="http://schemas.microsoft.com/office/drawing/2014/main" xmlns="" val="628484854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3827021115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58698960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280393948"/>
                    </a:ext>
                  </a:extLst>
                </a:gridCol>
                <a:gridCol w="1295400">
                  <a:extLst>
                    <a:ext uri="{9D8B030D-6E8A-4147-A177-3AD203B41FA5}">
                      <a16:colId xmlns:a16="http://schemas.microsoft.com/office/drawing/2014/main" xmlns="" val="1536081977"/>
                    </a:ext>
                  </a:extLst>
                </a:gridCol>
              </a:tblGrid>
              <a:tr h="581511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169405125"/>
                  </a:ext>
                </a:extLst>
              </a:tr>
              <a:tr h="56149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8574418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A03E6966-A0A2-470D-A95A-03BA3E023E11}"/>
              </a:ext>
            </a:extLst>
          </p:cNvPr>
          <p:cNvSpPr txBox="1"/>
          <p:nvPr/>
        </p:nvSpPr>
        <p:spPr>
          <a:xfrm>
            <a:off x="533400" y="5173222"/>
            <a:ext cx="1600200" cy="646331"/>
          </a:xfrm>
          <a:prstGeom prst="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এ ছাড়াও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/>
        </p:nvGraphicFramePr>
        <p:xfrm>
          <a:off x="7391400" y="1600200"/>
          <a:ext cx="838200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6" name="Equation" r:id="rId3" imgW="139680" imgH="393480" progId="Equation.3">
                  <p:embed/>
                </p:oleObj>
              </mc:Choice>
              <mc:Fallback>
                <p:oleObj name="Equation" r:id="rId3" imgW="1396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1400" y="1600200"/>
                        <a:ext cx="838200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620000" y="3352800"/>
          <a:ext cx="4572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7" name="Equation" r:id="rId5" imgW="203040" imgH="393480" progId="Equation.3">
                  <p:embed/>
                </p:oleObj>
              </mc:Choice>
              <mc:Fallback>
                <p:oleObj name="Equation" r:id="rId5" imgW="203040" imgH="39348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0" y="3352800"/>
                        <a:ext cx="4572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/>
        </p:nvGraphicFramePr>
        <p:xfrm>
          <a:off x="2743200" y="5029200"/>
          <a:ext cx="609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8" name="Equation" r:id="rId7" imgW="139680" imgH="393480" progId="Equation.3">
                  <p:embed/>
                </p:oleObj>
              </mc:Choice>
              <mc:Fallback>
                <p:oleObj name="Equation" r:id="rId7" imgW="1396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5029200"/>
                        <a:ext cx="6096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/>
        </p:nvGraphicFramePr>
        <p:xfrm>
          <a:off x="3810000" y="5029200"/>
          <a:ext cx="685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99" name="Equation" r:id="rId9" imgW="190440" imgH="393480" progId="Equation.3">
                  <p:embed/>
                </p:oleObj>
              </mc:Choice>
              <mc:Fallback>
                <p:oleObj name="Equation" r:id="rId9" imgW="19044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0" y="5029200"/>
                        <a:ext cx="6858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/>
        </p:nvGraphicFramePr>
        <p:xfrm>
          <a:off x="5029200" y="5029200"/>
          <a:ext cx="609600" cy="990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0" name="Equation" r:id="rId11" imgW="215640" imgH="393480" progId="Equation.3">
                  <p:embed/>
                </p:oleObj>
              </mc:Choice>
              <mc:Fallback>
                <p:oleObj name="Equation" r:id="rId11" imgW="215640" imgH="39348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5029200"/>
                        <a:ext cx="609600" cy="990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/>
        </p:nvGraphicFramePr>
        <p:xfrm>
          <a:off x="6248400" y="5029200"/>
          <a:ext cx="685800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1" name="Equation" r:id="rId13" imgW="203040" imgH="393480" progId="Equation.3">
                  <p:embed/>
                </p:oleObj>
              </mc:Choice>
              <mc:Fallback>
                <p:oleObj name="Equation" r:id="rId13" imgW="20304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5029200"/>
                        <a:ext cx="685800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7391400" y="5257800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0872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3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9" grpId="0" animBg="1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066800" y="525720"/>
            <a:ext cx="6972300" cy="236988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মো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.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মাসুদ</a:t>
            </a:r>
            <a:r>
              <a:rPr lang="en-US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রানা</a:t>
            </a:r>
            <a:endParaRPr lang="bn-IN" sz="40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তেতুলিয়া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মডেল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সরকারি প্রাথমিক </a:t>
            </a:r>
            <a:r>
              <a:rPr lang="bn-IN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বিদ্যলয়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en-US" sz="3600" dirty="0" err="1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পঞ্চগড়</a:t>
            </a:r>
            <a:r>
              <a:rPr lang="en-US" sz="3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1100" y="2917371"/>
            <a:ext cx="6858000" cy="3457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F98DE3AA-7004-4CF8-9291-E9A4273607A9}"/>
              </a:ext>
            </a:extLst>
          </p:cNvPr>
          <p:cNvSpPr txBox="1"/>
          <p:nvPr/>
        </p:nvSpPr>
        <p:spPr>
          <a:xfrm>
            <a:off x="3581400" y="609600"/>
            <a:ext cx="220980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B25B9EB-65C6-41BD-A654-8DB61EAE77DE}"/>
              </a:ext>
            </a:extLst>
          </p:cNvPr>
          <p:cNvSpPr txBox="1"/>
          <p:nvPr/>
        </p:nvSpPr>
        <p:spPr>
          <a:xfrm>
            <a:off x="1219200" y="2209800"/>
            <a:ext cx="6858000" cy="378565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পদ্মা, মেঘনা, যমুনা-৩ টি দলে বিভক্ত করে প্রতিটি দলকে ৫টি করে ভগ্নাংশ লিখতে দিব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411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D80FF6B1-DF25-4611-90A0-DA9AB95F03D2}"/>
              </a:ext>
            </a:extLst>
          </p:cNvPr>
          <p:cNvSpPr txBox="1"/>
          <p:nvPr/>
        </p:nvSpPr>
        <p:spPr>
          <a:xfrm>
            <a:off x="1714500" y="1981200"/>
            <a:ext cx="5715000" cy="1938992"/>
          </a:xfrm>
          <a:prstGeom prst="rect">
            <a:avLst/>
          </a:prstGeom>
          <a:ln w="76200">
            <a:solidFill>
              <a:srgbClr val="FFFF00"/>
            </a:solidFill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তোমার পাঠ্য বইয়ের ৮২ নং পৃষ্ঠা বের কর।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2451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E25A389B-E938-4704-8676-CDCD9EFFF1C5}"/>
              </a:ext>
            </a:extLst>
          </p:cNvPr>
          <p:cNvSpPr txBox="1"/>
          <p:nvPr/>
        </p:nvSpPr>
        <p:spPr>
          <a:xfrm>
            <a:off x="3124200" y="609600"/>
            <a:ext cx="2209800" cy="646331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06C7563-357A-47C5-AC40-25EBB209B3FD}"/>
              </a:ext>
            </a:extLst>
          </p:cNvPr>
          <p:cNvSpPr txBox="1"/>
          <p:nvPr/>
        </p:nvSpPr>
        <p:spPr>
          <a:xfrm>
            <a:off x="1143000" y="2209800"/>
            <a:ext cx="6858000" cy="3416320"/>
          </a:xfrm>
          <a:prstGeom prst="rect">
            <a:avLst/>
          </a:prstGeom>
          <a:ln w="762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>
                <a:latin typeface="NikoshBAN" pitchFamily="2" charset="0"/>
                <a:cs typeface="NikoshBAN" pitchFamily="2" charset="0"/>
              </a:rPr>
              <a:t>সকল শিক্ষার্থীকে পাঠ্য বইয়ের ৮৪ নং পৃষ্ঠায় ৫ নং গাণিতিক সমস্যার সমাধান খাতায় করতে দিব।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670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2A50AC5A-8C5B-477D-84E9-A8EDB5E8879B}"/>
              </a:ext>
            </a:extLst>
          </p:cNvPr>
          <p:cNvSpPr txBox="1"/>
          <p:nvPr/>
        </p:nvSpPr>
        <p:spPr>
          <a:xfrm>
            <a:off x="3276600" y="835967"/>
            <a:ext cx="2362200" cy="646331"/>
          </a:xfrm>
          <a:prstGeom prst="rect">
            <a:avLst/>
          </a:prstGeom>
          <a:ln w="57150">
            <a:solidFill>
              <a:srgbClr val="0070C0"/>
            </a:solidFill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70F956D9-37EC-4E00-BF1C-DBCCD0A82480}"/>
              </a:ext>
            </a:extLst>
          </p:cNvPr>
          <p:cNvSpPr txBox="1"/>
          <p:nvPr/>
        </p:nvSpPr>
        <p:spPr>
          <a:xfrm>
            <a:off x="1219200" y="2209800"/>
            <a:ext cx="6705600" cy="37856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6000" dirty="0">
                <a:latin typeface="NikoshBAN" pitchFamily="2" charset="0"/>
                <a:cs typeface="NikoshBAN" pitchFamily="2" charset="0"/>
              </a:rPr>
              <a:t>পাঠ্য বইয়ের ৮৪ নং পৃষ্ঠায় ৬ ও ৭ নং গাণিতিক সমস্যার সমাধান বাড়িতে করতে </a:t>
            </a:r>
            <a:r>
              <a:rPr lang="bn-IN" sz="6000" dirty="0" smtClean="0">
                <a:latin typeface="NikoshBAN" pitchFamily="2" charset="0"/>
                <a:cs typeface="NikoshBAN" pitchFamily="2" charset="0"/>
              </a:rPr>
              <a:t>বলব। 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010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524000" y="2340428"/>
            <a:ext cx="6096000" cy="1752600"/>
          </a:xfrm>
          <a:prstGeom prst="round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/>
              <a:t>ধন্যবাদ</a:t>
            </a:r>
            <a:r>
              <a:rPr lang="en-US" sz="6000" dirty="0" smtClean="0"/>
              <a:t> </a:t>
            </a:r>
            <a:r>
              <a:rPr lang="en-US" sz="6000" dirty="0" err="1" smtClean="0"/>
              <a:t>সকলকে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2775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844852"/>
            <a:ext cx="5943599" cy="830997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        </a:t>
            </a:r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 </a:t>
            </a:r>
            <a:r>
              <a:rPr lang="bn-IN" sz="48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8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14400" y="2438400"/>
            <a:ext cx="7239000" cy="2862322"/>
          </a:xfrm>
          <a:prstGeom prst="rect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শ্রেণিঃ তৃতীয়।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বিষয়ঃ প্রাথমিক গণিত।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পাঠঃ ভগ্নাংশ।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পাঠ্যাংশঃ৮.১- ভগ্নাংশ।</a:t>
            </a:r>
          </a:p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সময়ঃ ৪৫ মিনিট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36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362200" y="914400"/>
            <a:ext cx="4038600" cy="1107996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  </a:t>
            </a:r>
            <a:r>
              <a:rPr lang="bn-IN" sz="6600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66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0600" y="2895600"/>
            <a:ext cx="7086600" cy="2971800"/>
          </a:xfrm>
          <a:prstGeom prst="rect">
            <a:avLst/>
          </a:prstGeom>
          <a:ln w="76200">
            <a:solidFill>
              <a:srgbClr val="FFC00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১৯.১.৩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-ছবি দেখে এর কতটুকু অংশ রং করা হয়েছে,তা বলতে ও অংকে লিখতে পারবে।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১৯.২.১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-ভগ্নাংশের হর ও লব শনাক্ত করতে পারবে </a:t>
            </a:r>
          </a:p>
          <a:p>
            <a:r>
              <a:rPr lang="bn-IN" sz="36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১৯.২.২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- নির্দিস্ট হর ও লব বিশিষ্ট ভগ্নাংশ লিখতে পারবে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0400" y="990600"/>
            <a:ext cx="2819400" cy="4524315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8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বাস্তব উপকরণঃ যেমন-আপেল, পেয়ারা দিয়ে ভগ্নাংশের ধারণা দিব।</a:t>
            </a:r>
            <a:endParaRPr lang="en-US" sz="48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457200" y="457200"/>
            <a:ext cx="8153400" cy="5410200"/>
            <a:chOff x="457200" y="457200"/>
            <a:chExt cx="8153400" cy="5410200"/>
          </a:xfrm>
        </p:grpSpPr>
        <p:pic>
          <p:nvPicPr>
            <p:cNvPr id="2" name="Picture 1" descr="v1.jpg"/>
            <p:cNvPicPr>
              <a:picLocks noChangeAspect="1"/>
            </p:cNvPicPr>
            <p:nvPr/>
          </p:nvPicPr>
          <p:blipFill>
            <a:blip r:embed="rId2"/>
            <a:srcRect t="14286" b="9524"/>
            <a:stretch>
              <a:fillRect/>
            </a:stretch>
          </p:blipFill>
          <p:spPr>
            <a:xfrm>
              <a:off x="457200" y="457200"/>
              <a:ext cx="3657600" cy="2438400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3" name="Picture 2" descr="v4.jpg"/>
            <p:cNvPicPr>
              <a:picLocks noChangeAspect="1"/>
            </p:cNvPicPr>
            <p:nvPr/>
          </p:nvPicPr>
          <p:blipFill>
            <a:blip r:embed="rId3"/>
            <a:srcRect b="28796"/>
            <a:stretch>
              <a:fillRect/>
            </a:stretch>
          </p:blipFill>
          <p:spPr>
            <a:xfrm>
              <a:off x="4800600" y="457200"/>
              <a:ext cx="3810000" cy="2438400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4" name="Picture 3" descr="v2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57200" y="3505200"/>
              <a:ext cx="3657600" cy="2362200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5" name="Picture 4" descr="v5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800600" y="3505200"/>
              <a:ext cx="3810000" cy="2362200"/>
            </a:xfrm>
            <a:prstGeom prst="rect">
              <a:avLst/>
            </a:prstGeom>
            <a:ln w="127000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1828800" y="60960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latin typeface="NikoshBAN" pitchFamily="2" charset="0"/>
                <a:cs typeface="NikoshBAN" pitchFamily="2" charset="0"/>
              </a:rPr>
              <a:t>পাচ্ছ</a:t>
            </a:r>
            <a:r>
              <a:rPr lang="en-US" sz="3600" dirty="0">
                <a:latin typeface="NikoshBAN" pitchFamily="2" charset="0"/>
                <a:cs typeface="NikoshBAN" pitchFamily="2" charset="0"/>
              </a:rPr>
              <a:t>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urepng.com-red-appleapplemalus-domesticafruitdeliciousred-apple-1701527165613fnvrx.png"/>
          <p:cNvPicPr>
            <a:picLocks noChangeAspect="1"/>
          </p:cNvPicPr>
          <p:nvPr/>
        </p:nvPicPr>
        <p:blipFill>
          <a:blip r:embed="rId3" cstate="print"/>
          <a:srcRect r="45274"/>
          <a:stretch>
            <a:fillRect/>
          </a:stretch>
        </p:blipFill>
        <p:spPr>
          <a:xfrm>
            <a:off x="3276600" y="838200"/>
            <a:ext cx="1371600" cy="2758141"/>
          </a:xfrm>
          <a:prstGeom prst="rect">
            <a:avLst/>
          </a:prstGeom>
        </p:spPr>
      </p:pic>
      <p:pic>
        <p:nvPicPr>
          <p:cNvPr id="5" name="Picture 4" descr="purepng.com-red-appleapplemalus-domesticafruitdeliciousred-apple-1701527165613fnvrx.png"/>
          <p:cNvPicPr>
            <a:picLocks noChangeAspect="1"/>
          </p:cNvPicPr>
          <p:nvPr/>
        </p:nvPicPr>
        <p:blipFill>
          <a:blip r:embed="rId4" cstate="print"/>
          <a:srcRect l="54726"/>
          <a:stretch>
            <a:fillRect/>
          </a:stretch>
        </p:blipFill>
        <p:spPr>
          <a:xfrm>
            <a:off x="4648200" y="838200"/>
            <a:ext cx="1134684" cy="275814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47800" y="4953000"/>
            <a:ext cx="67818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1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আপেলকে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২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অর্ধেক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7086600" y="4876800"/>
          <a:ext cx="457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7" name="Equation" r:id="rId5" imgW="139680" imgH="406080" progId="Equation.3">
                  <p:embed/>
                </p:oleObj>
              </mc:Choice>
              <mc:Fallback>
                <p:oleObj name="Equation" r:id="rId5" imgW="139680" imgH="4060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86600" y="4876800"/>
                        <a:ext cx="457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733800" y="76200"/>
            <a:ext cx="2362200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ছবি দেখে বল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7.86309E-7 L -0.15833 -0.0009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9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7.86309E-7 L 0.16302 -0.00093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urepng.com-red-appleapplemalus-domesticafruitdeliciousred-apple-1701527165613fnvrx.png"/>
          <p:cNvPicPr>
            <a:picLocks noChangeAspect="1"/>
          </p:cNvPicPr>
          <p:nvPr/>
        </p:nvPicPr>
        <p:blipFill>
          <a:blip r:embed="rId3" cstate="print"/>
          <a:srcRect r="46610" b="41356"/>
          <a:stretch>
            <a:fillRect/>
          </a:stretch>
        </p:blipFill>
        <p:spPr>
          <a:xfrm>
            <a:off x="3200400" y="762000"/>
            <a:ext cx="1476857" cy="1595034"/>
          </a:xfrm>
          <a:prstGeom prst="rect">
            <a:avLst/>
          </a:prstGeom>
        </p:spPr>
      </p:pic>
      <p:pic>
        <p:nvPicPr>
          <p:cNvPr id="3" name="Picture 2" descr="purepng.com-red-appleapplemalus-domesticafruitdeliciousred-apple-1701527165613fnvrx.png"/>
          <p:cNvPicPr>
            <a:picLocks noChangeAspect="1"/>
          </p:cNvPicPr>
          <p:nvPr/>
        </p:nvPicPr>
        <p:blipFill>
          <a:blip r:embed="rId3" cstate="print"/>
          <a:srcRect l="53781" b="41356"/>
          <a:stretch>
            <a:fillRect/>
          </a:stretch>
        </p:blipFill>
        <p:spPr>
          <a:xfrm>
            <a:off x="4588902" y="762000"/>
            <a:ext cx="1278498" cy="1595034"/>
          </a:xfrm>
          <a:prstGeom prst="rect">
            <a:avLst/>
          </a:prstGeom>
        </p:spPr>
      </p:pic>
      <p:pic>
        <p:nvPicPr>
          <p:cNvPr id="4" name="Picture 3" descr="purepng.com-red-appleapplemalus-domesticafruitdeliciousred-apple-1701527165613fnvrx.png"/>
          <p:cNvPicPr>
            <a:picLocks noChangeAspect="1"/>
          </p:cNvPicPr>
          <p:nvPr/>
        </p:nvPicPr>
        <p:blipFill>
          <a:blip r:embed="rId3" cstate="print"/>
          <a:srcRect t="58644" r="46219"/>
          <a:stretch>
            <a:fillRect/>
          </a:stretch>
        </p:blipFill>
        <p:spPr>
          <a:xfrm>
            <a:off x="3200400" y="2357034"/>
            <a:ext cx="1487681" cy="1124820"/>
          </a:xfrm>
          <a:prstGeom prst="rect">
            <a:avLst/>
          </a:prstGeom>
        </p:spPr>
      </p:pic>
      <p:pic>
        <p:nvPicPr>
          <p:cNvPr id="5" name="Picture 4" descr="purepng.com-red-appleapplemalus-domesticafruitdeliciousred-apple-1701527165613fnvrx.png"/>
          <p:cNvPicPr>
            <a:picLocks noChangeAspect="1"/>
          </p:cNvPicPr>
          <p:nvPr/>
        </p:nvPicPr>
        <p:blipFill>
          <a:blip r:embed="rId3" cstate="print"/>
          <a:srcRect l="57366" t="58644"/>
          <a:stretch>
            <a:fillRect/>
          </a:stretch>
        </p:blipFill>
        <p:spPr>
          <a:xfrm>
            <a:off x="4688081" y="2357034"/>
            <a:ext cx="1179319" cy="112482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14400" y="5410200"/>
            <a:ext cx="7543800" cy="646331"/>
          </a:xfrm>
          <a:prstGeom prst="rect">
            <a:avLst/>
          </a:prstGeom>
          <a:ln w="38100"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১টি আপেল ৪ ভাগ করলে এক চতুর্থাংশ বা      হয়।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/>
        </p:nvGraphicFramePr>
        <p:xfrm>
          <a:off x="6934200" y="5334000"/>
          <a:ext cx="4572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1" name="Equation" r:id="rId4" imgW="139680" imgH="393480" progId="Equation.3">
                  <p:embed/>
                </p:oleObj>
              </mc:Choice>
              <mc:Fallback>
                <p:oleObj name="Equation" r:id="rId4" imgW="139680" imgH="3934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334000"/>
                        <a:ext cx="457200" cy="838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352800" y="152400"/>
            <a:ext cx="2133600" cy="64633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ছবি দেখে বল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4.53284E-6 L -0.13906 0.00602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0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38889E-6 -4.53284E-6 L 0.18663 0.0060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00" y="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1.63737E-6 L -0.15 0.1443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00" y="72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6.47549E-7 L 0.14792 0.1741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400" y="87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304800"/>
            <a:ext cx="7239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4800" dirty="0">
                <a:latin typeface="NikoshBAN" pitchFamily="2" charset="0"/>
                <a:cs typeface="NikoshBAN" pitchFamily="2" charset="0"/>
              </a:rPr>
              <a:t>আমরা আজকে ভগ্নাংশ সম্পর্কে জানব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14400" y="1828800"/>
            <a:ext cx="1981200" cy="646331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ভগ্নাংশ কি?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81000" y="2590800"/>
            <a:ext cx="8305800" cy="64633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3600" dirty="0">
                <a:latin typeface="NikoshBAN" pitchFamily="2" charset="0"/>
                <a:cs typeface="NikoshBAN" pitchFamily="2" charset="0"/>
              </a:rPr>
              <a:t>ভগ্নাংশ অর্থ- ভগ্ন বা ভাঙ্গা অংশ যা সমান ভাগে ভাগ করা। 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v3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3733800"/>
            <a:ext cx="7772400" cy="2819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934</TotalTime>
  <Words>437</Words>
  <Application>Microsoft Office PowerPoint</Application>
  <PresentationFormat>On-screen Show (4:3)</PresentationFormat>
  <Paragraphs>71</Paragraphs>
  <Slides>24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6" baseType="lpstr">
      <vt:lpstr>Aspect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ASUS</dc:creator>
  <cp:lastModifiedBy>Rufaida</cp:lastModifiedBy>
  <cp:revision>118</cp:revision>
  <dcterms:created xsi:type="dcterms:W3CDTF">2006-08-16T00:00:00Z</dcterms:created>
  <dcterms:modified xsi:type="dcterms:W3CDTF">2008-04-14T18:54:04Z</dcterms:modified>
</cp:coreProperties>
</file>