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1" r:id="rId5"/>
    <p:sldId id="260" r:id="rId6"/>
    <p:sldId id="262" r:id="rId7"/>
    <p:sldId id="263" r:id="rId8"/>
    <p:sldId id="261"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FA6FB3-5249-45F3-B231-58DE418CD635}" type="datetimeFigureOut">
              <a:rPr lang="en-US" smtClean="0"/>
              <a:t>24-Nov-20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292699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A6FB3-5249-45F3-B231-58DE418CD635}" type="datetimeFigureOut">
              <a:rPr lang="en-US" smtClean="0"/>
              <a:t>24-Nov-20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1394895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A6FB3-5249-45F3-B231-58DE418CD635}" type="datetimeFigureOut">
              <a:rPr lang="en-US" smtClean="0"/>
              <a:t>24-Nov-20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35527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FA6FB3-5249-45F3-B231-58DE418CD635}" type="datetimeFigureOut">
              <a:rPr lang="en-US" smtClean="0"/>
              <a:t>24-Nov-20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63711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FA6FB3-5249-45F3-B231-58DE418CD635}" type="datetimeFigureOut">
              <a:rPr lang="en-US" smtClean="0"/>
              <a:t>24-Nov-20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334434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FA6FB3-5249-45F3-B231-58DE418CD635}" type="datetimeFigureOut">
              <a:rPr lang="en-US" smtClean="0"/>
              <a:t>24-Nov-20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298897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FA6FB3-5249-45F3-B231-58DE418CD635}" type="datetimeFigureOut">
              <a:rPr lang="en-US" smtClean="0"/>
              <a:t>24-Nov-20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280290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FA6FB3-5249-45F3-B231-58DE418CD635}" type="datetimeFigureOut">
              <a:rPr lang="en-US" smtClean="0"/>
              <a:t>24-Nov-20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140317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A6FB3-5249-45F3-B231-58DE418CD635}" type="datetimeFigureOut">
              <a:rPr lang="en-US" smtClean="0"/>
              <a:t>24-Nov-20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66194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A6FB3-5249-45F3-B231-58DE418CD635}" type="datetimeFigureOut">
              <a:rPr lang="en-US" smtClean="0"/>
              <a:t>24-Nov-20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149211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FA6FB3-5249-45F3-B231-58DE418CD635}" type="datetimeFigureOut">
              <a:rPr lang="en-US" smtClean="0"/>
              <a:t>24-Nov-20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14701-2E24-42F2-944A-80F34A44EC7E}" type="slidenum">
              <a:rPr lang="en-US" smtClean="0"/>
              <a:t>‹#›</a:t>
            </a:fld>
            <a:endParaRPr lang="en-US"/>
          </a:p>
        </p:txBody>
      </p:sp>
    </p:spTree>
    <p:extLst>
      <p:ext uri="{BB962C8B-B14F-4D97-AF65-F5344CB8AC3E}">
        <p14:creationId xmlns:p14="http://schemas.microsoft.com/office/powerpoint/2010/main" val="22588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A6FB3-5249-45F3-B231-58DE418CD635}" type="datetimeFigureOut">
              <a:rPr lang="en-US" smtClean="0"/>
              <a:t>24-Nov-20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14701-2E24-42F2-944A-80F34A44EC7E}" type="slidenum">
              <a:rPr lang="en-US" smtClean="0"/>
              <a:t>‹#›</a:t>
            </a:fld>
            <a:endParaRPr lang="en-US"/>
          </a:p>
        </p:txBody>
      </p:sp>
    </p:spTree>
    <p:extLst>
      <p:ext uri="{BB962C8B-B14F-4D97-AF65-F5344CB8AC3E}">
        <p14:creationId xmlns:p14="http://schemas.microsoft.com/office/powerpoint/2010/main" val="2264744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irebd.com/article/2092" TargetMode="External"/><Relationship Id="rId2" Type="http://schemas.openxmlformats.org/officeDocument/2006/relationships/hyperlink" Target="https://wirebd.com/article/3341"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845120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7166" y="799898"/>
            <a:ext cx="4391696" cy="5355312"/>
          </a:xfrm>
          <a:prstGeom prst="rect">
            <a:avLst/>
          </a:prstGeom>
        </p:spPr>
        <p:txBody>
          <a:bodyPr wrap="square">
            <a:spAutoFit/>
          </a:bodyPr>
          <a:lstStyle/>
          <a:p>
            <a:pPr algn="just" fontAlgn="base"/>
            <a:r>
              <a:rPr lang="bn-BD" b="0" i="0" dirty="0" smtClean="0">
                <a:solidFill>
                  <a:srgbClr val="FF6600"/>
                </a:solidFill>
                <a:effectLst/>
                <a:latin typeface="inherit"/>
              </a:rPr>
              <a:t>রাউটার:</a:t>
            </a:r>
            <a:endParaRPr lang="bn-BD" b="0" i="0" dirty="0" smtClean="0">
              <a:solidFill>
                <a:srgbClr val="555555"/>
              </a:solidFill>
              <a:effectLst/>
              <a:latin typeface="Raleway" pitchFamily="2" charset="0"/>
            </a:endParaRPr>
          </a:p>
          <a:p>
            <a:pPr fontAlgn="base"/>
            <a:r>
              <a:rPr lang="bn-BD" b="0" i="0" dirty="0" smtClean="0">
                <a:solidFill>
                  <a:srgbClr val="444444"/>
                </a:solidFill>
                <a:effectLst/>
                <a:latin typeface="Open Sans" panose="020B0606030504020204" pitchFamily="34" charset="0"/>
              </a:rPr>
              <a:t>রাউটার একটি নেটওয়ার্ক ডিভাইস এবং একে </a:t>
            </a:r>
            <a:r>
              <a:rPr lang="en-US" b="0" i="0" dirty="0" smtClean="0">
                <a:solidFill>
                  <a:srgbClr val="444444"/>
                </a:solidFill>
                <a:effectLst/>
                <a:latin typeface="Open Sans" panose="020B0606030504020204" pitchFamily="34" charset="0"/>
              </a:rPr>
              <a:t>WAN </a:t>
            </a:r>
            <a:r>
              <a:rPr lang="bn-BD" b="0" i="0" dirty="0" smtClean="0">
                <a:solidFill>
                  <a:srgbClr val="444444"/>
                </a:solidFill>
                <a:effectLst/>
                <a:latin typeface="Open Sans" panose="020B0606030504020204" pitchFamily="34" charset="0"/>
              </a:rPr>
              <a:t>ডিভাইসও বলা হয়। এটি একটি বুদ্ধিমান ডিভাইস যা একই প্রটোকল বিশিষ্ট দুই বা ততোধিক নেটওয়ার্ককে(</a:t>
            </a:r>
            <a:r>
              <a:rPr lang="en-US" b="0" i="0" dirty="0" smtClean="0">
                <a:solidFill>
                  <a:srgbClr val="444444"/>
                </a:solidFill>
                <a:effectLst/>
                <a:latin typeface="Open Sans" panose="020B0606030504020204" pitchFamily="34" charset="0"/>
              </a:rPr>
              <a:t>LAN,MAN,WAN) </a:t>
            </a:r>
            <a:r>
              <a:rPr lang="bn-BD" b="0" i="0" dirty="0" smtClean="0">
                <a:solidFill>
                  <a:srgbClr val="444444"/>
                </a:solidFill>
                <a:effectLst/>
                <a:latin typeface="Open Sans" panose="020B0606030504020204" pitchFamily="34" charset="0"/>
              </a:rPr>
              <a:t>সংযুক্ত করে </a:t>
            </a:r>
            <a:r>
              <a:rPr lang="en-US" b="0" i="0" dirty="0" smtClean="0">
                <a:solidFill>
                  <a:srgbClr val="444444"/>
                </a:solidFill>
                <a:effectLst/>
                <a:latin typeface="Open Sans" panose="020B0606030504020204" pitchFamily="34" charset="0"/>
              </a:rPr>
              <a:t>WAN </a:t>
            </a:r>
            <a:r>
              <a:rPr lang="bn-BD" b="0" i="0" dirty="0" smtClean="0">
                <a:solidFill>
                  <a:srgbClr val="444444"/>
                </a:solidFill>
                <a:effectLst/>
                <a:latin typeface="Open Sans" panose="020B0606030504020204" pitchFamily="34" charset="0"/>
              </a:rPr>
              <a:t>তৈরি করে।</a:t>
            </a:r>
          </a:p>
          <a:p>
            <a:pPr algn="just" fontAlgn="base"/>
            <a:r>
              <a:rPr lang="bn-BD" b="0" i="0" dirty="0" smtClean="0">
                <a:solidFill>
                  <a:srgbClr val="444444"/>
                </a:solidFill>
                <a:effectLst/>
                <a:latin typeface="Open Sans" panose="020B0606030504020204" pitchFamily="34" charset="0"/>
              </a:rPr>
              <a:t>রাউটার রাউটিং টেবিল ব্যবহার করে উৎস থেকে গন্তব্যে ডেটা স্থানান্তরের জন্য সহজ, নিরাপদ ও কম দূরত্বের পথটি বেছে নেয়। রাউটার ডেটা আদান-প্রদানের সময় স্বয়ংক্রিয়ভাবে রাউটিং টেবিল তৈরি করে, যেখানে নেটওয়ার্কের সকল নোডের অ্যাড্রেস এবং পাথ থাকে। রাউটিং টেবিলটি রাউটারের মেমোরিতে সংরক্ষিত থাকে। এক নেটওয়ার্ক থেকে অন্য নেটওয়ার্কে ডেটা পাঠানোর পদ্ধতিকে রাউটিং বলে। এটি একাধিক </a:t>
            </a:r>
            <a:r>
              <a:rPr lang="en-US" b="0" i="0" dirty="0" smtClean="0">
                <a:solidFill>
                  <a:srgbClr val="444444"/>
                </a:solidFill>
                <a:effectLst/>
                <a:latin typeface="Open Sans" panose="020B0606030504020204" pitchFamily="34" charset="0"/>
              </a:rPr>
              <a:t>LAN, MAN </a:t>
            </a:r>
            <a:r>
              <a:rPr lang="bn-BD" b="0" i="0" dirty="0" smtClean="0">
                <a:solidFill>
                  <a:srgbClr val="444444"/>
                </a:solidFill>
                <a:effectLst/>
                <a:latin typeface="Open Sans" panose="020B0606030504020204" pitchFamily="34" charset="0"/>
              </a:rPr>
              <a:t>এবং </a:t>
            </a:r>
            <a:r>
              <a:rPr lang="en-US" b="0" i="0" dirty="0" smtClean="0">
                <a:solidFill>
                  <a:srgbClr val="444444"/>
                </a:solidFill>
                <a:effectLst/>
                <a:latin typeface="Open Sans" panose="020B0606030504020204" pitchFamily="34" charset="0"/>
              </a:rPr>
              <a:t>WAN </a:t>
            </a:r>
            <a:r>
              <a:rPr lang="bn-BD" b="0" i="0" dirty="0" smtClean="0">
                <a:solidFill>
                  <a:srgbClr val="444444"/>
                </a:solidFill>
                <a:effectLst/>
                <a:latin typeface="Open Sans" panose="020B0606030504020204" pitchFamily="34" charset="0"/>
              </a:rPr>
              <a:t>কে যুক্ত করে </a:t>
            </a:r>
            <a:r>
              <a:rPr lang="en-US" b="0" i="0" dirty="0" smtClean="0">
                <a:solidFill>
                  <a:srgbClr val="444444"/>
                </a:solidFill>
                <a:effectLst/>
                <a:latin typeface="Open Sans" panose="020B0606030504020204" pitchFamily="34" charset="0"/>
              </a:rPr>
              <a:t>WAN </a:t>
            </a:r>
            <a:r>
              <a:rPr lang="bn-BD" b="0" i="0" dirty="0" smtClean="0">
                <a:solidFill>
                  <a:srgbClr val="444444"/>
                </a:solidFill>
                <a:effectLst/>
                <a:latin typeface="Open Sans" panose="020B0606030504020204" pitchFamily="34" charset="0"/>
              </a:rPr>
              <a:t>গঠন করতে পারে।</a:t>
            </a:r>
            <a:endParaRPr lang="bn-BD" b="0" i="0" dirty="0">
              <a:solidFill>
                <a:srgbClr val="444444"/>
              </a:solidFill>
              <a:effectLst/>
              <a:latin typeface="Open Sans" panose="020B0606030504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369" y="1541574"/>
            <a:ext cx="4803819" cy="4932144"/>
          </a:xfrm>
          <a:prstGeom prst="rect">
            <a:avLst/>
          </a:prstGeom>
        </p:spPr>
      </p:pic>
      <p:sp>
        <p:nvSpPr>
          <p:cNvPr id="4" name="Rounded Rectangle 3"/>
          <p:cNvSpPr/>
          <p:nvPr/>
        </p:nvSpPr>
        <p:spPr>
          <a:xfrm>
            <a:off x="1571591" y="386366"/>
            <a:ext cx="2820105" cy="592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000" b="1" dirty="0" smtClean="0">
                <a:solidFill>
                  <a:srgbClr val="333333"/>
                </a:solidFill>
                <a:latin typeface="bornomala"/>
              </a:rPr>
              <a:t>Router</a:t>
            </a:r>
            <a:endParaRPr lang="en-US" sz="2000" b="1" dirty="0"/>
          </a:p>
        </p:txBody>
      </p:sp>
    </p:spTree>
    <p:extLst>
      <p:ext uri="{BB962C8B-B14F-4D97-AF65-F5344CB8AC3E}">
        <p14:creationId xmlns:p14="http://schemas.microsoft.com/office/powerpoint/2010/main" val="2640073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4208993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428"/>
            <a:ext cx="9142857" cy="6857143"/>
          </a:xfrm>
          <a:prstGeom prst="rect">
            <a:avLst/>
          </a:prstGeom>
        </p:spPr>
      </p:pic>
    </p:spTree>
    <p:extLst>
      <p:ext uri="{BB962C8B-B14F-4D97-AF65-F5344CB8AC3E}">
        <p14:creationId xmlns:p14="http://schemas.microsoft.com/office/powerpoint/2010/main" val="254394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0" y="0"/>
            <a:ext cx="12191999" cy="6858000"/>
            <a:chOff x="1" y="0"/>
            <a:chExt cx="9144000" cy="6858000"/>
          </a:xfrm>
        </p:grpSpPr>
        <p:sp>
          <p:nvSpPr>
            <p:cNvPr id="46" name="Rectangle 45"/>
            <p:cNvSpPr/>
            <p:nvPr/>
          </p:nvSpPr>
          <p:spPr>
            <a:xfrm flipH="1">
              <a:off x="1" y="0"/>
              <a:ext cx="4411527" cy="68580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7" name="Oval 46"/>
            <p:cNvSpPr/>
            <p:nvPr/>
          </p:nvSpPr>
          <p:spPr>
            <a:xfrm flipH="1">
              <a:off x="4001196" y="372840"/>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4001196" y="866743"/>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4001196" y="1360647"/>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4001196" y="1854554"/>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flipH="1">
              <a:off x="4001196" y="2348457"/>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flipH="1">
              <a:off x="4001196" y="2842362"/>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flipH="1">
              <a:off x="4001196" y="3336267"/>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flipH="1">
              <a:off x="4001196" y="3830170"/>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flipH="1">
              <a:off x="4001196" y="4324075"/>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flipH="1">
              <a:off x="4001196" y="4817980"/>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flipH="1">
              <a:off x="4001196" y="5311885"/>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flipH="1">
              <a:off x="4001196" y="5805789"/>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4001196" y="6299694"/>
              <a:ext cx="216780" cy="293685"/>
            </a:xfrm>
            <a:prstGeom prst="ellipse">
              <a:avLst/>
            </a:prstGeom>
            <a:gradFill flip="none" rotWithShape="1">
              <a:gsLst>
                <a:gs pos="28000">
                  <a:schemeClr val="tx1">
                    <a:lumMod val="50000"/>
                    <a:lumOff val="50000"/>
                  </a:schemeClr>
                </a:gs>
                <a:gs pos="26000">
                  <a:schemeClr val="bg1">
                    <a:lumMod val="85000"/>
                  </a:schemeClr>
                </a:gs>
                <a:gs pos="12000">
                  <a:schemeClr val="tx1">
                    <a:lumMod val="65000"/>
                    <a:lumOff val="35000"/>
                  </a:schemeClr>
                </a:gs>
                <a:gs pos="100000">
                  <a:schemeClr val="accent5">
                    <a:lumMod val="30000"/>
                    <a:lumOff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411528" y="0"/>
              <a:ext cx="4732473" cy="68580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as-IN" sz="2800" b="1" dirty="0">
                <a:solidFill>
                  <a:schemeClr val="tx1"/>
                </a:solidFill>
                <a:latin typeface="NikoshBAN" panose="02000000000000000000" pitchFamily="2" charset="0"/>
                <a:cs typeface="NikoshBAN" panose="02000000000000000000" pitchFamily="2" charset="0"/>
              </a:endParaRPr>
            </a:p>
          </p:txBody>
        </p:sp>
        <p:sp>
          <p:nvSpPr>
            <p:cNvPr id="61" name="Oval 60"/>
            <p:cNvSpPr/>
            <p:nvPr/>
          </p:nvSpPr>
          <p:spPr>
            <a:xfrm>
              <a:off x="4551526" y="375587"/>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51526" y="871112"/>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551526" y="1366637"/>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51526" y="1862163"/>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551526" y="2357687"/>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551526" y="2853211"/>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551526" y="3348737"/>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551526" y="3844261"/>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551526" y="4339785"/>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551526" y="4835309"/>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551526" y="5330835"/>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551526" y="5826361"/>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551526" y="6321885"/>
              <a:ext cx="220563" cy="294648"/>
            </a:xfrm>
            <a:prstGeom prst="ellipse">
              <a:avLst/>
            </a:prstGeom>
            <a:gradFill flip="none" rotWithShape="1">
              <a:gsLst>
                <a:gs pos="32000">
                  <a:schemeClr val="bg2">
                    <a:lumMod val="75000"/>
                  </a:schemeClr>
                </a:gs>
                <a:gs pos="49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109586" y="454374"/>
              <a:ext cx="574952"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4097274" y="950420"/>
              <a:ext cx="574952"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4097273" y="1445306"/>
              <a:ext cx="574952" cy="12633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7" name="Rounded Rectangle 76"/>
            <p:cNvSpPr/>
            <p:nvPr/>
          </p:nvSpPr>
          <p:spPr>
            <a:xfrm>
              <a:off x="4097273" y="1942942"/>
              <a:ext cx="574952" cy="1263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8" name="Rounded Rectangle 77"/>
            <p:cNvSpPr/>
            <p:nvPr/>
          </p:nvSpPr>
          <p:spPr>
            <a:xfrm>
              <a:off x="4097273" y="2437952"/>
              <a:ext cx="574952" cy="1263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9" name="Rounded Rectangle 78"/>
            <p:cNvSpPr/>
            <p:nvPr/>
          </p:nvSpPr>
          <p:spPr>
            <a:xfrm>
              <a:off x="4109585" y="2924905"/>
              <a:ext cx="574952" cy="12633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0" name="Rounded Rectangle 79"/>
            <p:cNvSpPr/>
            <p:nvPr/>
          </p:nvSpPr>
          <p:spPr>
            <a:xfrm>
              <a:off x="4097274" y="3429001"/>
              <a:ext cx="574952" cy="1263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1" name="Rounded Rectangle 80"/>
            <p:cNvSpPr/>
            <p:nvPr/>
          </p:nvSpPr>
          <p:spPr>
            <a:xfrm>
              <a:off x="4109585" y="3926285"/>
              <a:ext cx="574952" cy="12633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82" name="Rounded Rectangle 81"/>
            <p:cNvSpPr/>
            <p:nvPr/>
          </p:nvSpPr>
          <p:spPr>
            <a:xfrm>
              <a:off x="4109586" y="4422882"/>
              <a:ext cx="574952" cy="126330"/>
            </a:xfrm>
            <a:prstGeom prst="round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4109586" y="4918790"/>
              <a:ext cx="574952" cy="126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085653" y="5404619"/>
              <a:ext cx="574952" cy="12633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5" name="Rounded Rectangle 84"/>
            <p:cNvSpPr/>
            <p:nvPr/>
          </p:nvSpPr>
          <p:spPr>
            <a:xfrm>
              <a:off x="4097274" y="5890448"/>
              <a:ext cx="574952" cy="12633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6" name="Rounded Rectangle 85"/>
            <p:cNvSpPr/>
            <p:nvPr/>
          </p:nvSpPr>
          <p:spPr>
            <a:xfrm>
              <a:off x="4110116" y="6406025"/>
              <a:ext cx="574952" cy="12633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7" name="Rectangle 86"/>
            <p:cNvSpPr/>
            <p:nvPr/>
          </p:nvSpPr>
          <p:spPr>
            <a:xfrm>
              <a:off x="2116550" y="3862767"/>
              <a:ext cx="1479361" cy="740568"/>
            </a:xfrm>
            <a:prstGeom prst="rect">
              <a:avLst/>
            </a:prstGeom>
          </p:spPr>
          <p:txBody>
            <a:bodyPr wrap="square">
              <a:spAutoFit/>
            </a:bodyPr>
            <a:lstStyle/>
            <a:p>
              <a:pPr algn="ctr"/>
              <a:endParaRPr lang="as-IN" sz="4000" dirty="0">
                <a:latin typeface="NikoshBAN" panose="02000000000000000000" pitchFamily="2" charset="0"/>
                <a:cs typeface="NikoshBAN" panose="02000000000000000000" pitchFamily="2" charset="0"/>
              </a:endParaRPr>
            </a:p>
          </p:txBody>
        </p:sp>
      </p:grpSp>
      <p:sp>
        <p:nvSpPr>
          <p:cNvPr id="88" name="Content Placeholder 2"/>
          <p:cNvSpPr txBox="1">
            <a:spLocks/>
          </p:cNvSpPr>
          <p:nvPr/>
        </p:nvSpPr>
        <p:spPr>
          <a:xfrm>
            <a:off x="304799" y="2209800"/>
            <a:ext cx="4971565" cy="609600"/>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p>
            <a:pPr algn="ctr"/>
            <a:r>
              <a:rPr lang="bn-IN" b="1" dirty="0" smtClean="0">
                <a:latin typeface="NikoshBAN" pitchFamily="2" charset="0"/>
                <a:cs typeface="NikoshBAN" pitchFamily="2" charset="0"/>
              </a:rPr>
              <a:t>বিষয়ঃ </a:t>
            </a:r>
            <a:r>
              <a:rPr lang="en-US" b="1" dirty="0" err="1" smtClean="0">
                <a:latin typeface="NikoshBAN" pitchFamily="2" charset="0"/>
                <a:cs typeface="NikoshBAN" pitchFamily="2" charset="0"/>
              </a:rPr>
              <a:t>কম্পিউটার</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অফিস</a:t>
            </a:r>
            <a:r>
              <a:rPr lang="en-US" b="1" dirty="0" smtClean="0">
                <a:latin typeface="NikoshBAN" pitchFamily="2" charset="0"/>
                <a:cs typeface="NikoshBAN" pitchFamily="2" charset="0"/>
              </a:rPr>
              <a:t> </a:t>
            </a:r>
            <a:r>
              <a:rPr lang="en-US" b="1" dirty="0" err="1" smtClean="0">
                <a:latin typeface="NikoshBAN" pitchFamily="2" charset="0"/>
                <a:cs typeface="NikoshBAN" pitchFamily="2" charset="0"/>
              </a:rPr>
              <a:t>অ্যাপলিকেশন</a:t>
            </a:r>
            <a:r>
              <a:rPr lang="en-US" b="1" dirty="0" smtClean="0">
                <a:latin typeface="NikoshBAN" pitchFamily="2" charset="0"/>
                <a:cs typeface="NikoshBAN" pitchFamily="2" charset="0"/>
              </a:rPr>
              <a:t> – ২</a:t>
            </a:r>
            <a:endParaRPr kumimoji="0" lang="en-US" b="1" i="0" u="none" strike="noStrike" kern="1200" cap="none" spc="0" normalizeH="0" baseline="0" noProof="0" dirty="0">
              <a:ln>
                <a:noFill/>
              </a:ln>
              <a:solidFill>
                <a:schemeClr val="tx1"/>
              </a:solidFill>
              <a:effectLst/>
              <a:uLnTx/>
              <a:uFillTx/>
              <a:latin typeface="Nikosh" pitchFamily="2" charset="0"/>
              <a:ea typeface="+mn-ea"/>
              <a:cs typeface="Nikosh" pitchFamily="2" charset="0"/>
            </a:endParaRPr>
          </a:p>
        </p:txBody>
      </p:sp>
      <p:sp>
        <p:nvSpPr>
          <p:cNvPr id="89" name="Title 1"/>
          <p:cNvSpPr txBox="1">
            <a:spLocks/>
          </p:cNvSpPr>
          <p:nvPr/>
        </p:nvSpPr>
        <p:spPr>
          <a:xfrm>
            <a:off x="3993256" y="0"/>
            <a:ext cx="3657600" cy="762000"/>
          </a:xfrm>
          <a:prstGeom prst="rect">
            <a:avLst/>
          </a:prstGeom>
        </p:spPr>
        <p:style>
          <a:lnRef idx="0">
            <a:schemeClr val="accent5"/>
          </a:lnRef>
          <a:fillRef idx="3">
            <a:schemeClr val="accent5"/>
          </a:fillRef>
          <a:effectRef idx="3">
            <a:schemeClr val="accent5"/>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BD" sz="4400" b="0" i="0" u="none" strike="noStrike" kern="1200" cap="none" spc="0" normalizeH="0" baseline="0" noProof="0" dirty="0" smtClean="0">
                <a:ln>
                  <a:noFill/>
                </a:ln>
                <a:solidFill>
                  <a:schemeClr val="dk1"/>
                </a:solidFill>
                <a:effectLst/>
                <a:uLnTx/>
                <a:uFillTx/>
                <a:latin typeface="Nikosh" pitchFamily="2" charset="0"/>
                <a:ea typeface="+mn-ea"/>
                <a:cs typeface="Nikosh" pitchFamily="2" charset="0"/>
              </a:rPr>
              <a:t>পাঠ পরিচিতি</a:t>
            </a:r>
            <a:endParaRPr kumimoji="0" lang="en-US" sz="4400" b="0" i="0" u="none" strike="noStrike" kern="1200" cap="none" spc="0" normalizeH="0" baseline="0" noProof="0" dirty="0">
              <a:ln>
                <a:noFill/>
              </a:ln>
              <a:solidFill>
                <a:schemeClr val="dk1"/>
              </a:solidFill>
              <a:effectLst/>
              <a:uLnTx/>
              <a:uFillTx/>
              <a:latin typeface="Nikosh" pitchFamily="2" charset="0"/>
              <a:ea typeface="+mn-ea"/>
              <a:cs typeface="Nikosh" pitchFamily="2" charset="0"/>
            </a:endParaRPr>
          </a:p>
        </p:txBody>
      </p:sp>
      <p:sp>
        <p:nvSpPr>
          <p:cNvPr id="90" name="TextBox 89"/>
          <p:cNvSpPr txBox="1"/>
          <p:nvPr/>
        </p:nvSpPr>
        <p:spPr>
          <a:xfrm>
            <a:off x="914399" y="1219200"/>
            <a:ext cx="3507054"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200" dirty="0" smtClean="0">
                <a:latin typeface="NikoshBAN" pitchFamily="2" charset="0"/>
                <a:cs typeface="NikoshBAN" pitchFamily="2" charset="0"/>
              </a:rPr>
              <a:t>শ্রেণীঃ দ্বাদশ</a:t>
            </a:r>
          </a:p>
        </p:txBody>
      </p:sp>
      <p:sp>
        <p:nvSpPr>
          <p:cNvPr id="91" name="Rounded Rectangle 90"/>
          <p:cNvSpPr/>
          <p:nvPr/>
        </p:nvSpPr>
        <p:spPr>
          <a:xfrm>
            <a:off x="304799" y="5181600"/>
            <a:ext cx="4850428" cy="990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bn-BD" sz="2800" dirty="0" smtClean="0">
                <a:latin typeface="Nikosh" pitchFamily="2" charset="0"/>
                <a:cs typeface="Nikosh" pitchFamily="2" charset="0"/>
              </a:rPr>
              <a:t>নেটওয়ার্ক </a:t>
            </a:r>
            <a:r>
              <a:rPr lang="en-US" sz="2800" dirty="0" smtClean="0">
                <a:latin typeface="Nikosh" pitchFamily="2" charset="0"/>
                <a:cs typeface="Nikosh" pitchFamily="2" charset="0"/>
              </a:rPr>
              <a:t>&amp; </a:t>
            </a:r>
            <a:r>
              <a:rPr lang="bn-BD" sz="2800" dirty="0" smtClean="0">
                <a:latin typeface="Nikosh" pitchFamily="2" charset="0"/>
                <a:cs typeface="Nikosh" pitchFamily="2" charset="0"/>
              </a:rPr>
              <a:t>ইন্টারনেটওয়ার্ক </a:t>
            </a:r>
            <a:endParaRPr lang="en-US" sz="2500" dirty="0"/>
          </a:p>
        </p:txBody>
      </p:sp>
      <p:sp>
        <p:nvSpPr>
          <p:cNvPr id="92" name="Oval 91"/>
          <p:cNvSpPr/>
          <p:nvPr/>
        </p:nvSpPr>
        <p:spPr>
          <a:xfrm>
            <a:off x="457200" y="3886200"/>
            <a:ext cx="4658158" cy="1066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US" sz="2000" b="1" dirty="0" smtClean="0">
              <a:solidFill>
                <a:schemeClr val="tx1"/>
              </a:solidFill>
              <a:latin typeface="Nikosh" pitchFamily="2" charset="0"/>
              <a:cs typeface="Nikosh" pitchFamily="2" charset="0"/>
            </a:endParaRPr>
          </a:p>
          <a:p>
            <a:pPr lvl="0" algn="ctr"/>
            <a:r>
              <a:rPr lang="bn-BD" sz="2000" b="1" dirty="0" smtClean="0">
                <a:solidFill>
                  <a:schemeClr val="tx1"/>
                </a:solidFill>
                <a:latin typeface="Nikosh" pitchFamily="2" charset="0"/>
                <a:cs typeface="Nikosh" pitchFamily="2" charset="0"/>
              </a:rPr>
              <a:t>সময়ঃ </a:t>
            </a:r>
            <a:r>
              <a:rPr lang="bn-BD" sz="2000" b="1" dirty="0">
                <a:solidFill>
                  <a:schemeClr val="tx1"/>
                </a:solidFill>
                <a:latin typeface="Nikosh" pitchFamily="2" charset="0"/>
                <a:cs typeface="Nikosh" pitchFamily="2" charset="0"/>
              </a:rPr>
              <a:t>৫</a:t>
            </a:r>
            <a:r>
              <a:rPr lang="en-US" sz="2000" b="1" dirty="0">
                <a:solidFill>
                  <a:schemeClr val="tx1"/>
                </a:solidFill>
                <a:latin typeface="Nikosh" pitchFamily="2" charset="0"/>
                <a:cs typeface="Nikosh" pitchFamily="2" charset="0"/>
              </a:rPr>
              <a:t>০</a:t>
            </a:r>
            <a:r>
              <a:rPr lang="bn-BD" sz="2000" b="1" dirty="0">
                <a:solidFill>
                  <a:schemeClr val="tx1"/>
                </a:solidFill>
                <a:latin typeface="Nikosh" pitchFamily="2" charset="0"/>
                <a:cs typeface="Nikosh" pitchFamily="2" charset="0"/>
              </a:rPr>
              <a:t> মিনিট </a:t>
            </a:r>
            <a:endParaRPr lang="en-US" sz="2000" b="1" dirty="0">
              <a:solidFill>
                <a:schemeClr val="tx1"/>
              </a:solidFill>
              <a:latin typeface="Nikosh" pitchFamily="2" charset="0"/>
              <a:cs typeface="Nikosh" pitchFamily="2" charset="0"/>
            </a:endParaRPr>
          </a:p>
          <a:p>
            <a:pPr algn="ctr"/>
            <a:endParaRPr lang="en-US" sz="2000" dirty="0"/>
          </a:p>
        </p:txBody>
      </p:sp>
      <p:sp>
        <p:nvSpPr>
          <p:cNvPr id="94" name="TextBox 93"/>
          <p:cNvSpPr txBox="1"/>
          <p:nvPr/>
        </p:nvSpPr>
        <p:spPr>
          <a:xfrm>
            <a:off x="872196" y="3076135"/>
            <a:ext cx="3777077"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3200" b="1" dirty="0" smtClean="0">
                <a:latin typeface="NikoshBAN" pitchFamily="2" charset="0"/>
                <a:cs typeface="NikoshBAN" pitchFamily="2" charset="0"/>
              </a:rPr>
              <a:t>অধ্যায়</a:t>
            </a:r>
            <a:r>
              <a:rPr lang="en-US" sz="3200" b="1" dirty="0" smtClean="0">
                <a:latin typeface="NikoshBAN" pitchFamily="2" charset="0"/>
                <a:cs typeface="NikoshBAN" pitchFamily="2" charset="0"/>
              </a:rPr>
              <a:t> : </a:t>
            </a:r>
            <a:r>
              <a:rPr lang="bn-BD" sz="3200" b="1" dirty="0" smtClean="0">
                <a:latin typeface="NikoshBAN" pitchFamily="2" charset="0"/>
                <a:cs typeface="NikoshBAN" pitchFamily="2" charset="0"/>
              </a:rPr>
              <a:t>৪</a:t>
            </a:r>
            <a:r>
              <a:rPr lang="en-US" sz="3200" b="1" dirty="0" smtClean="0">
                <a:latin typeface="NikoshBAN" pitchFamily="2" charset="0"/>
                <a:cs typeface="NikoshBAN" pitchFamily="2" charset="0"/>
              </a:rPr>
              <a:t> </a:t>
            </a:r>
            <a:endParaRPr lang="bn-IN" sz="3200" b="1" dirty="0" smtClean="0">
              <a:latin typeface="NikoshBAN" pitchFamily="2" charset="0"/>
              <a:cs typeface="NikoshBAN" pitchFamily="2" charset="0"/>
            </a:endParaRPr>
          </a:p>
        </p:txBody>
      </p:sp>
      <p:pic>
        <p:nvPicPr>
          <p:cNvPr id="95" name="Picture 9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2278" y="950419"/>
            <a:ext cx="5514975" cy="5455605"/>
          </a:xfrm>
          <a:prstGeom prst="rect">
            <a:avLst/>
          </a:prstGeom>
        </p:spPr>
      </p:pic>
    </p:spTree>
    <p:extLst>
      <p:ext uri="{BB962C8B-B14F-4D97-AF65-F5344CB8AC3E}">
        <p14:creationId xmlns:p14="http://schemas.microsoft.com/office/powerpoint/2010/main" val="87498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ppt_x"/>
                                          </p:val>
                                        </p:tav>
                                        <p:tav tm="100000">
                                          <p:val>
                                            <p:strVal val="#ppt_x"/>
                                          </p:val>
                                        </p:tav>
                                      </p:tavLst>
                                    </p:anim>
                                    <p:anim calcmode="lin" valueType="num">
                                      <p:cBhvr additive="base">
                                        <p:cTn id="8"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2" name="Rounded Rectangle 1"/>
          <p:cNvSpPr/>
          <p:nvPr/>
        </p:nvSpPr>
        <p:spPr>
          <a:xfrm>
            <a:off x="1326524" y="2743200"/>
            <a:ext cx="9852338" cy="9906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bn-BD" sz="2000" b="1" dirty="0" smtClean="0">
                <a:solidFill>
                  <a:schemeClr val="tx1"/>
                </a:solidFill>
                <a:latin typeface="Nikosh" pitchFamily="2" charset="0"/>
                <a:cs typeface="Nikosh" pitchFamily="2" charset="0"/>
              </a:rPr>
              <a:t>১। </a:t>
            </a:r>
            <a:r>
              <a:rPr lang="en-US" sz="2000" b="1" dirty="0">
                <a:solidFill>
                  <a:schemeClr val="tx1"/>
                </a:solidFill>
                <a:latin typeface="Open Sans" panose="020B0606030504020204" pitchFamily="34" charset="0"/>
              </a:rPr>
              <a:t>Network Interface Card</a:t>
            </a:r>
            <a:r>
              <a:rPr lang="bn-BD" sz="2000" b="1" dirty="0" smtClean="0">
                <a:solidFill>
                  <a:schemeClr val="tx1"/>
                </a:solidFill>
                <a:latin typeface="Nikosh" pitchFamily="2" charset="0"/>
                <a:cs typeface="Nikosh" pitchFamily="2" charset="0"/>
              </a:rPr>
              <a:t>  </a:t>
            </a:r>
            <a:r>
              <a:rPr lang="bn-BD" sz="2000" b="1" dirty="0" smtClean="0">
                <a:solidFill>
                  <a:schemeClr val="tx1"/>
                </a:solidFill>
                <a:latin typeface="Nikosh" pitchFamily="2" charset="0"/>
                <a:cs typeface="Nikosh" pitchFamily="2" charset="0"/>
              </a:rPr>
              <a:t>কি বলতে পারবে?                </a:t>
            </a:r>
          </a:p>
          <a:p>
            <a:endParaRPr lang="en-US" sz="2000" b="1" dirty="0"/>
          </a:p>
        </p:txBody>
      </p:sp>
      <p:sp>
        <p:nvSpPr>
          <p:cNvPr id="3" name="Rounded Rectangle 2"/>
          <p:cNvSpPr/>
          <p:nvPr/>
        </p:nvSpPr>
        <p:spPr>
          <a:xfrm>
            <a:off x="1219200" y="3810000"/>
            <a:ext cx="10035862"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bn-BD" sz="2000" b="1" dirty="0" smtClean="0">
                <a:latin typeface="Nikosh" pitchFamily="2" charset="0"/>
                <a:cs typeface="Nikosh" pitchFamily="2" charset="0"/>
              </a:rPr>
              <a:t>২। </a:t>
            </a:r>
            <a:r>
              <a:rPr lang="bn-BD" sz="2000" b="1" dirty="0">
                <a:solidFill>
                  <a:schemeClr val="tx1"/>
                </a:solidFill>
                <a:latin typeface="Open Sans" panose="020B0606030504020204" pitchFamily="34" charset="0"/>
              </a:rPr>
              <a:t>রাউটার </a:t>
            </a:r>
            <a:r>
              <a:rPr lang="bn-BD" sz="2000" b="1" dirty="0" smtClean="0">
                <a:solidFill>
                  <a:schemeClr val="tx1"/>
                </a:solidFill>
                <a:latin typeface="Nikosh" pitchFamily="2" charset="0"/>
                <a:cs typeface="Nikosh" pitchFamily="2" charset="0"/>
              </a:rPr>
              <a:t>কি  </a:t>
            </a:r>
            <a:r>
              <a:rPr lang="bn-BD" sz="2000" b="1" dirty="0" smtClean="0">
                <a:solidFill>
                  <a:schemeClr val="tx1"/>
                </a:solidFill>
                <a:latin typeface="Nikosh" pitchFamily="2" charset="0"/>
                <a:cs typeface="Nikosh" pitchFamily="2" charset="0"/>
              </a:rPr>
              <a:t>বলতে পারবে? </a:t>
            </a:r>
          </a:p>
        </p:txBody>
      </p:sp>
      <p:sp>
        <p:nvSpPr>
          <p:cNvPr id="4" name="Rounded Rectangle 3"/>
          <p:cNvSpPr/>
          <p:nvPr/>
        </p:nvSpPr>
        <p:spPr>
          <a:xfrm>
            <a:off x="1219199" y="4876800"/>
            <a:ext cx="9920507" cy="990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b="1" dirty="0" smtClean="0">
                <a:solidFill>
                  <a:schemeClr val="tx1"/>
                </a:solidFill>
                <a:latin typeface="Nikosh" pitchFamily="2" charset="0"/>
                <a:cs typeface="Nikosh" pitchFamily="2" charset="0"/>
              </a:rPr>
              <a:t>৩।  </a:t>
            </a:r>
            <a:r>
              <a:rPr lang="en-US" sz="2000" b="1" dirty="0">
                <a:solidFill>
                  <a:schemeClr val="tx1"/>
                </a:solidFill>
                <a:latin typeface="bornomala"/>
              </a:rPr>
              <a:t>Peripheral Component </a:t>
            </a:r>
            <a:r>
              <a:rPr lang="en-US" sz="2000" b="1" dirty="0" smtClean="0">
                <a:solidFill>
                  <a:schemeClr val="tx1"/>
                </a:solidFill>
                <a:latin typeface="bornomala"/>
              </a:rPr>
              <a:t>Interconnect</a:t>
            </a:r>
            <a:r>
              <a:rPr lang="bn-BD" sz="2000" b="1" dirty="0" smtClean="0">
                <a:solidFill>
                  <a:schemeClr val="tx1"/>
                </a:solidFill>
                <a:latin typeface="bornomala"/>
              </a:rPr>
              <a:t> </a:t>
            </a:r>
            <a:r>
              <a:rPr lang="en-US" sz="2000" b="1" dirty="0" smtClean="0">
                <a:solidFill>
                  <a:schemeClr val="tx1"/>
                </a:solidFill>
                <a:latin typeface="Nikosh" pitchFamily="2" charset="0"/>
                <a:cs typeface="Nikosh" pitchFamily="2" charset="0"/>
              </a:rPr>
              <a:t> </a:t>
            </a:r>
            <a:r>
              <a:rPr lang="bn-BD" sz="2000" b="1" dirty="0" smtClean="0">
                <a:solidFill>
                  <a:schemeClr val="tx1"/>
                </a:solidFill>
                <a:latin typeface="Nikosh" pitchFamily="2" charset="0"/>
                <a:cs typeface="Nikosh" pitchFamily="2" charset="0"/>
              </a:rPr>
              <a:t>কি বলতে </a:t>
            </a:r>
            <a:r>
              <a:rPr lang="bn-BD" sz="2000" b="1" dirty="0" smtClean="0">
                <a:solidFill>
                  <a:schemeClr val="tx1"/>
                </a:solidFill>
                <a:latin typeface="Nikosh" pitchFamily="2" charset="0"/>
                <a:cs typeface="Nikosh" pitchFamily="2" charset="0"/>
              </a:rPr>
              <a:t>পারবে?  </a:t>
            </a:r>
          </a:p>
          <a:p>
            <a:endParaRPr lang="en-US" sz="2000" b="1" dirty="0">
              <a:solidFill>
                <a:schemeClr val="tx1"/>
              </a:solidFill>
            </a:endParaRPr>
          </a:p>
        </p:txBody>
      </p:sp>
      <p:sp>
        <p:nvSpPr>
          <p:cNvPr id="5" name="Rounded Rectangular Callout 4"/>
          <p:cNvSpPr/>
          <p:nvPr/>
        </p:nvSpPr>
        <p:spPr>
          <a:xfrm>
            <a:off x="2590799" y="457200"/>
            <a:ext cx="5767737" cy="1447800"/>
          </a:xfrm>
          <a:prstGeom prst="wedgeRoundRect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4000" b="1" dirty="0" smtClean="0">
                <a:solidFill>
                  <a:schemeClr val="bg1"/>
                </a:solidFill>
                <a:latin typeface="Nikosh" pitchFamily="2" charset="0"/>
                <a:cs typeface="Nikosh" pitchFamily="2" charset="0"/>
              </a:rPr>
              <a:t>শিখন ফল</a:t>
            </a:r>
            <a:endParaRPr lang="en-US" sz="4000" b="1" dirty="0">
              <a:solidFill>
                <a:schemeClr val="bg1"/>
              </a:solidFill>
            </a:endParaRPr>
          </a:p>
        </p:txBody>
      </p:sp>
      <p:sp>
        <p:nvSpPr>
          <p:cNvPr id="6" name="TextBox 5"/>
          <p:cNvSpPr txBox="1"/>
          <p:nvPr/>
        </p:nvSpPr>
        <p:spPr>
          <a:xfrm>
            <a:off x="1600200" y="2057400"/>
            <a:ext cx="819018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200" dirty="0" smtClean="0"/>
              <a:t>এ পাঠ শেষে শিক্ষার্থীরা - -</a:t>
            </a:r>
            <a:endParaRPr lang="en-US" sz="3200" dirty="0"/>
          </a:p>
        </p:txBody>
      </p:sp>
    </p:spTree>
    <p:extLst>
      <p:ext uri="{BB962C8B-B14F-4D97-AF65-F5344CB8AC3E}">
        <p14:creationId xmlns:p14="http://schemas.microsoft.com/office/powerpoint/2010/main" val="215151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6406" y="925517"/>
            <a:ext cx="5357611" cy="5324535"/>
          </a:xfrm>
          <a:prstGeom prst="rect">
            <a:avLst/>
          </a:prstGeom>
        </p:spPr>
        <p:txBody>
          <a:bodyPr wrap="square">
            <a:spAutoFit/>
          </a:bodyPr>
          <a:lstStyle/>
          <a:p>
            <a:r>
              <a:rPr lang="en-US" sz="2000" b="1" i="0" dirty="0" smtClean="0">
                <a:solidFill>
                  <a:srgbClr val="444444"/>
                </a:solidFill>
                <a:effectLst/>
                <a:latin typeface="Open Sans" panose="020B0606030504020204" pitchFamily="34" charset="0"/>
              </a:rPr>
              <a:t>NIC </a:t>
            </a:r>
            <a:r>
              <a:rPr lang="bn-BD" sz="2000" b="1" i="0" dirty="0" smtClean="0">
                <a:solidFill>
                  <a:srgbClr val="444444"/>
                </a:solidFill>
                <a:effectLst/>
                <a:latin typeface="Open Sans" panose="020B0606030504020204" pitchFamily="34" charset="0"/>
              </a:rPr>
              <a:t>এর পূর্ণরূপ হচ্ছে </a:t>
            </a:r>
            <a:r>
              <a:rPr lang="en-US" sz="2000" b="1" i="0" dirty="0" smtClean="0">
                <a:solidFill>
                  <a:srgbClr val="444444"/>
                </a:solidFill>
                <a:effectLst/>
                <a:latin typeface="Open Sans" panose="020B0606030504020204" pitchFamily="34" charset="0"/>
              </a:rPr>
              <a:t>Network Interface Card । </a:t>
            </a:r>
            <a:r>
              <a:rPr lang="bn-BD" sz="2000" b="1" i="0" dirty="0" smtClean="0">
                <a:solidFill>
                  <a:srgbClr val="444444"/>
                </a:solidFill>
                <a:effectLst/>
                <a:latin typeface="Open Sans" panose="020B0606030504020204" pitchFamily="34" charset="0"/>
              </a:rPr>
              <a:t>কম্পিউটারকে নেটওয়ার্ক এর সাথে সংযুক্ত করার জন্য নেটওয়ার্ক ইন্টারফেস কার্ড ব্যবহার করা হয়। এ কার্ডকে ল্যান কার্ড বা নেটওয়ার্ক অ্যাডাপ্টারও বলে। ল্যান কার্ড মাদারবোর্ডের বিভিন্ন আকৃতির  স্লটের মধ্যে বসানো থাকে। অধিকাংশ </a:t>
            </a:r>
            <a:r>
              <a:rPr lang="en-US" sz="2000" b="1" i="0" dirty="0" smtClean="0">
                <a:solidFill>
                  <a:srgbClr val="444444"/>
                </a:solidFill>
                <a:effectLst/>
                <a:latin typeface="Open Sans" panose="020B0606030504020204" pitchFamily="34" charset="0"/>
              </a:rPr>
              <a:t>NIC </a:t>
            </a:r>
            <a:r>
              <a:rPr lang="bn-BD" sz="2000" b="1" i="0" dirty="0" smtClean="0">
                <a:solidFill>
                  <a:srgbClr val="444444"/>
                </a:solidFill>
                <a:effectLst/>
                <a:latin typeface="Open Sans" panose="020B0606030504020204" pitchFamily="34" charset="0"/>
              </a:rPr>
              <a:t>কম্পিউটারের সাথে বিল্ট-ইন থাকে। ল্যান কার্ডে ৪৮ বিটের একটি অদ্বিতীয় কোড থাকে। এই অদ্বিতীয় কোডকে ম্যাক (</a:t>
            </a:r>
            <a:r>
              <a:rPr lang="en-US" sz="2000" b="1" i="0" dirty="0" smtClean="0">
                <a:solidFill>
                  <a:srgbClr val="444444"/>
                </a:solidFill>
                <a:effectLst/>
                <a:latin typeface="Open Sans" panose="020B0606030504020204" pitchFamily="34" charset="0"/>
              </a:rPr>
              <a:t>MAC- Media Access Control) </a:t>
            </a:r>
            <a:r>
              <a:rPr lang="bn-BD" sz="2000" b="1" i="0" dirty="0" smtClean="0">
                <a:solidFill>
                  <a:srgbClr val="444444"/>
                </a:solidFill>
                <a:effectLst/>
                <a:latin typeface="Open Sans" panose="020B0606030504020204" pitchFamily="34" charset="0"/>
              </a:rPr>
              <a:t>অ্যাড্রেস বলে। এই ম্যাক অ্যাড্রেস কার্ডের রমে সংরক্ষিত  থাকে। নেটওয়ার্ক ইন্টারফেস কার্ড ডিভাইস এবং ডেটা কেবলের মধ্যে সিগন্যাল আদান-প্রদানের কাজটি সমন্বয় করে থাকে। </a:t>
            </a:r>
            <a:r>
              <a:rPr lang="en-US" sz="2000" b="1" i="0" dirty="0" smtClean="0">
                <a:solidFill>
                  <a:srgbClr val="444444"/>
                </a:solidFill>
                <a:effectLst/>
                <a:latin typeface="Open Sans" panose="020B0606030504020204" pitchFamily="34" charset="0"/>
              </a:rPr>
              <a:t>NIC </a:t>
            </a:r>
            <a:r>
              <a:rPr lang="bn-BD" sz="2000" b="1" i="0" dirty="0" smtClean="0">
                <a:solidFill>
                  <a:srgbClr val="444444"/>
                </a:solidFill>
                <a:effectLst/>
                <a:latin typeface="Open Sans" panose="020B0606030504020204" pitchFamily="34" charset="0"/>
              </a:rPr>
              <a:t>এ </a:t>
            </a:r>
            <a:r>
              <a:rPr lang="en-US" sz="2000" b="1" i="0" dirty="0" smtClean="0">
                <a:solidFill>
                  <a:srgbClr val="444444"/>
                </a:solidFill>
                <a:effectLst/>
                <a:latin typeface="Open Sans" panose="020B0606030504020204" pitchFamily="34" charset="0"/>
              </a:rPr>
              <a:t>RJ45 </a:t>
            </a:r>
            <a:r>
              <a:rPr lang="bn-BD" sz="2000" b="1" i="0" dirty="0" smtClean="0">
                <a:solidFill>
                  <a:srgbClr val="444444"/>
                </a:solidFill>
                <a:effectLst/>
                <a:latin typeface="Open Sans" panose="020B0606030504020204" pitchFamily="34" charset="0"/>
              </a:rPr>
              <a:t>সকেট থাকে যেখানে নেটওয়ার্ক ক্যাবলটি প্লাগ ইন করা হয়।</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84" y="1459111"/>
            <a:ext cx="5080000" cy="4790941"/>
          </a:xfrm>
          <a:prstGeom prst="rect">
            <a:avLst/>
          </a:prstGeom>
        </p:spPr>
      </p:pic>
      <p:sp>
        <p:nvSpPr>
          <p:cNvPr id="5" name="Rounded Rectangle 4"/>
          <p:cNvSpPr/>
          <p:nvPr/>
        </p:nvSpPr>
        <p:spPr>
          <a:xfrm>
            <a:off x="1165537" y="191420"/>
            <a:ext cx="4271493" cy="592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800" b="1" dirty="0"/>
              <a:t>Network Interface </a:t>
            </a:r>
            <a:r>
              <a:rPr lang="bn-BD" sz="2800" b="1" dirty="0" smtClean="0"/>
              <a:t>Card</a:t>
            </a:r>
            <a:endParaRPr lang="en-US" sz="2800" dirty="0"/>
          </a:p>
        </p:txBody>
      </p:sp>
    </p:spTree>
    <p:extLst>
      <p:ext uri="{BB962C8B-B14F-4D97-AF65-F5344CB8AC3E}">
        <p14:creationId xmlns:p14="http://schemas.microsoft.com/office/powerpoint/2010/main" val="98996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2315" y="217180"/>
            <a:ext cx="4739425" cy="5940088"/>
          </a:xfrm>
          <a:prstGeom prst="rect">
            <a:avLst/>
          </a:prstGeom>
        </p:spPr>
        <p:txBody>
          <a:bodyPr wrap="square">
            <a:spAutoFit/>
          </a:bodyPr>
          <a:lstStyle/>
          <a:p>
            <a:r>
              <a:rPr lang="bn-BD" sz="2000" i="0" dirty="0" smtClean="0">
                <a:solidFill>
                  <a:srgbClr val="333333"/>
                </a:solidFill>
                <a:effectLst/>
                <a:latin typeface="bornomala"/>
              </a:rPr>
              <a:t>পিসিআই এক্সপ্রেস (</a:t>
            </a:r>
            <a:r>
              <a:rPr lang="en-US" sz="2000" i="0" dirty="0" smtClean="0">
                <a:solidFill>
                  <a:srgbClr val="333333"/>
                </a:solidFill>
                <a:effectLst/>
                <a:latin typeface="bornomala"/>
              </a:rPr>
              <a:t>PCI Express) </a:t>
            </a:r>
            <a:r>
              <a:rPr lang="bn-BD" sz="2000" i="0" dirty="0" smtClean="0">
                <a:solidFill>
                  <a:srgbClr val="333333"/>
                </a:solidFill>
                <a:effectLst/>
                <a:latin typeface="bornomala"/>
              </a:rPr>
              <a:t>এর টেকনিক্যাল পূর্ণ নাম হচ্ছে, পেরিফারাল কম্পোনেন্ট ইন্টারকানেক্ট এক্সপ্রেস (</a:t>
            </a:r>
            <a:r>
              <a:rPr lang="en-US" sz="2000" i="0" dirty="0" smtClean="0">
                <a:solidFill>
                  <a:srgbClr val="333333"/>
                </a:solidFill>
                <a:effectLst/>
                <a:latin typeface="bornomala"/>
              </a:rPr>
              <a:t>Peripheral Component Interconnect Express) </a:t>
            </a:r>
            <a:r>
              <a:rPr lang="bn-BD" sz="2000" i="0" dirty="0" smtClean="0">
                <a:solidFill>
                  <a:srgbClr val="333333"/>
                </a:solidFill>
                <a:effectLst/>
                <a:latin typeface="bornomala"/>
              </a:rPr>
              <a:t>বা পিসিআই-ই (</a:t>
            </a:r>
            <a:r>
              <a:rPr lang="en-US" sz="2000" i="0" dirty="0" err="1" smtClean="0">
                <a:solidFill>
                  <a:srgbClr val="333333"/>
                </a:solidFill>
                <a:effectLst/>
                <a:latin typeface="bornomala"/>
              </a:rPr>
              <a:t>PCIe</a:t>
            </a:r>
            <a:r>
              <a:rPr lang="en-US" sz="2000" i="0" dirty="0" smtClean="0">
                <a:solidFill>
                  <a:srgbClr val="333333"/>
                </a:solidFill>
                <a:effectLst/>
                <a:latin typeface="bornomala"/>
              </a:rPr>
              <a:t> or PCI-E) </a:t>
            </a:r>
            <a:r>
              <a:rPr lang="bn-BD" sz="2000" i="0" dirty="0" smtClean="0">
                <a:solidFill>
                  <a:srgbClr val="333333"/>
                </a:solidFill>
                <a:effectLst/>
                <a:latin typeface="bornomala"/>
              </a:rPr>
              <a:t>নামেও এটি পরিচিত। আপনার কম্পিউটারের অভ্যন্তরে লাগানো থাকা ডিভাইজ গুলোর মধ্যে কানেকশন তৈরি করার জন্য এই স্ট্যান্ডার্ড পোর্টটি ব্যবহৃত হয়ে থাকে। আজকের দিনে যেকোনো </a:t>
            </a:r>
            <a:r>
              <a:rPr lang="bn-BD" sz="2000" i="0" u="none" strike="noStrike" dirty="0" smtClean="0">
                <a:solidFill>
                  <a:srgbClr val="FE582F"/>
                </a:solidFill>
                <a:effectLst/>
                <a:latin typeface="bornomala"/>
                <a:hlinkClick r:id="rId2"/>
              </a:rPr>
              <a:t>মাদারবোর্ড</a:t>
            </a:r>
            <a:r>
              <a:rPr lang="bn-BD" sz="2000" i="0" dirty="0" smtClean="0">
                <a:solidFill>
                  <a:srgbClr val="333333"/>
                </a:solidFill>
                <a:effectLst/>
                <a:latin typeface="bornomala"/>
              </a:rPr>
              <a:t> গুলোতে পিসিআই এক্সপ্রেস স্লট থাকা একটি স্ট্যান্ডার্ডে পরিনত হয়েছে, আগের পিসিআই স্লট বা এজিপি স্লট’কে এটি সম্পূর্ণ রুপে রিপ্লেস করে দিয়েছে। এটিকে এক্সপ্যান্সন স্লটও বলা হয়ে থাকে, যেমন আপনার পিসির গ্রাফিক্স এক্সপ্যান্ড করতে চাইলে নতুন  </a:t>
            </a:r>
            <a:r>
              <a:rPr lang="bn-BD" sz="2000" i="0" u="none" strike="noStrike" dirty="0" smtClean="0">
                <a:solidFill>
                  <a:srgbClr val="FE582F"/>
                </a:solidFill>
                <a:effectLst/>
                <a:latin typeface="bornomala"/>
                <a:hlinkClick r:id="rId3"/>
              </a:rPr>
              <a:t>জিপিইউ</a:t>
            </a:r>
            <a:r>
              <a:rPr lang="bn-BD" sz="2000" i="0" dirty="0" smtClean="0">
                <a:solidFill>
                  <a:srgbClr val="333333"/>
                </a:solidFill>
                <a:effectLst/>
                <a:latin typeface="bornomala"/>
              </a:rPr>
              <a:t> পিসিআই-ই পোর্টে লাগিয়ে গ্রাফিক্স এক্সপ্যান্ড করা যায়।</a:t>
            </a:r>
            <a:endParaRPr lang="en-US" sz="20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715" y="1492635"/>
            <a:ext cx="4455352" cy="4846012"/>
          </a:xfrm>
          <a:prstGeom prst="rect">
            <a:avLst/>
          </a:prstGeom>
        </p:spPr>
      </p:pic>
      <p:sp>
        <p:nvSpPr>
          <p:cNvPr id="4" name="Rounded Rectangle 3"/>
          <p:cNvSpPr/>
          <p:nvPr/>
        </p:nvSpPr>
        <p:spPr>
          <a:xfrm>
            <a:off x="785980" y="360608"/>
            <a:ext cx="5228822" cy="592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rgbClr val="333333"/>
                </a:solidFill>
                <a:latin typeface="bornomala"/>
              </a:rPr>
              <a:t>Peripheral Component Interconnect</a:t>
            </a:r>
            <a:endParaRPr lang="en-US" sz="2000" b="1" dirty="0"/>
          </a:p>
        </p:txBody>
      </p:sp>
    </p:spTree>
    <p:extLst>
      <p:ext uri="{BB962C8B-B14F-4D97-AF65-F5344CB8AC3E}">
        <p14:creationId xmlns:p14="http://schemas.microsoft.com/office/powerpoint/2010/main" val="3596912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2169" y="923138"/>
            <a:ext cx="4610637" cy="5078313"/>
          </a:xfrm>
          <a:prstGeom prst="rect">
            <a:avLst/>
          </a:prstGeom>
        </p:spPr>
        <p:txBody>
          <a:bodyPr wrap="square">
            <a:spAutoFit/>
          </a:bodyPr>
          <a:lstStyle/>
          <a:p>
            <a:r>
              <a:rPr lang="bn-BD" b="0" i="0" dirty="0" smtClean="0">
                <a:solidFill>
                  <a:srgbClr val="2E2E2E"/>
                </a:solidFill>
                <a:effectLst/>
                <a:latin typeface="Roboto" panose="02000000000000000000" pitchFamily="2" charset="0"/>
              </a:rPr>
              <a:t>নেটওয়ার্ক মিডিয়ার মধ্য দিয়ে ডেটা সিগনাল প্রবাহের সময় নির্দিষ্ট দূরত্ব অতিক্রম করার পর এটেনুয়েশনের কারণে আস্তে আস্তে দূর্বল হয়ে পড়ে। তখন এই সিগনালকে এমপ্লিফাই বা শক্তিশালী করে গন্তব্য পর্যন্ত পৌছাতে হয়। মাঝামাঝি অবস্থানে থেকে এই কাজটি যে ডিভাইস করে থাকে তাকে রিপিটার বলে। রিপিটার দু' ধরনের হয়ে থাকে। যথা-</a:t>
            </a:r>
            <a:r>
              <a:rPr lang="bn-BD" dirty="0" smtClean="0"/>
              <a:t/>
            </a:r>
            <a:br>
              <a:rPr lang="bn-BD" dirty="0" smtClean="0"/>
            </a:br>
            <a:r>
              <a:rPr lang="bn-BD" dirty="0" smtClean="0"/>
              <a:t/>
            </a:r>
            <a:br>
              <a:rPr lang="bn-BD" dirty="0" smtClean="0"/>
            </a:br>
            <a:r>
              <a:rPr lang="bn-BD" b="1" i="0" dirty="0" smtClean="0">
                <a:solidFill>
                  <a:srgbClr val="38761D"/>
                </a:solidFill>
                <a:effectLst/>
                <a:latin typeface="Roboto" panose="02000000000000000000" pitchFamily="2" charset="0"/>
              </a:rPr>
              <a:t>এমপ্লিফায়ার:</a:t>
            </a:r>
            <a:r>
              <a:rPr lang="bn-BD" b="0" i="0" dirty="0" smtClean="0">
                <a:solidFill>
                  <a:srgbClr val="2E2E2E"/>
                </a:solidFill>
                <a:effectLst/>
                <a:latin typeface="Roboto" panose="02000000000000000000" pitchFamily="2" charset="0"/>
              </a:rPr>
              <a:t> এমপ্লিফায়ার পুর সিগনালকে এমপ্লিফাই করে। এই সিগনালের মাঝে নয়েজ বা অপ্রয়োজনীয় সিগনাল থাকলে সেটিও এমপ্লিফাই করবে এমপ্লিফাই রিপিটার।</a:t>
            </a:r>
            <a:r>
              <a:rPr lang="bn-BD" dirty="0" smtClean="0"/>
              <a:t/>
            </a:r>
            <a:br>
              <a:rPr lang="bn-BD" dirty="0" smtClean="0"/>
            </a:br>
            <a:r>
              <a:rPr lang="bn-BD" b="1" i="0" dirty="0" smtClean="0">
                <a:solidFill>
                  <a:srgbClr val="38761D"/>
                </a:solidFill>
                <a:effectLst/>
                <a:latin typeface="Roboto" panose="02000000000000000000" pitchFamily="2" charset="0"/>
              </a:rPr>
              <a:t>সিগনাল রিজেনারেটিং:</a:t>
            </a:r>
            <a:r>
              <a:rPr lang="bn-BD" b="0" i="0" dirty="0" smtClean="0">
                <a:solidFill>
                  <a:srgbClr val="2E2E2E"/>
                </a:solidFill>
                <a:effectLst/>
                <a:latin typeface="Roboto" panose="02000000000000000000" pitchFamily="2" charset="0"/>
              </a:rPr>
              <a:t> এটি সিগনালকে গ্রহন করার পর সেটিকে পুনর্গঠন করে এবং এখান থেকে নয়েজ বা অপ্রয়ােজনীয় সিগনাল বাদ দেয়। এর ফলে নেটওয়ার্কের পারফরম্যান্স ভাল হয়।</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3" y="1502688"/>
            <a:ext cx="5249214" cy="4563261"/>
          </a:xfrm>
          <a:prstGeom prst="rect">
            <a:avLst/>
          </a:prstGeom>
        </p:spPr>
      </p:pic>
      <p:sp>
        <p:nvSpPr>
          <p:cNvPr id="4" name="Rounded Rectangle 3"/>
          <p:cNvSpPr/>
          <p:nvPr/>
        </p:nvSpPr>
        <p:spPr>
          <a:xfrm>
            <a:off x="1095072" y="330709"/>
            <a:ext cx="3322381" cy="592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000" b="1" dirty="0" smtClean="0">
                <a:solidFill>
                  <a:srgbClr val="333333"/>
                </a:solidFill>
                <a:latin typeface="bornomala"/>
              </a:rPr>
              <a:t>Repeater </a:t>
            </a:r>
            <a:endParaRPr lang="en-US" sz="2000" b="1" dirty="0"/>
          </a:p>
        </p:txBody>
      </p:sp>
    </p:spTree>
    <p:extLst>
      <p:ext uri="{BB962C8B-B14F-4D97-AF65-F5344CB8AC3E}">
        <p14:creationId xmlns:p14="http://schemas.microsoft.com/office/powerpoint/2010/main" val="2361239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1" y="471590"/>
            <a:ext cx="3541690" cy="5909310"/>
          </a:xfrm>
          <a:prstGeom prst="rect">
            <a:avLst/>
          </a:prstGeom>
        </p:spPr>
        <p:txBody>
          <a:bodyPr wrap="square">
            <a:spAutoFit/>
          </a:bodyPr>
          <a:lstStyle/>
          <a:p>
            <a:pPr algn="just" fontAlgn="base"/>
            <a:r>
              <a:rPr lang="bn-BD" b="0" i="0" dirty="0" smtClean="0">
                <a:solidFill>
                  <a:srgbClr val="FF6600"/>
                </a:solidFill>
                <a:effectLst/>
                <a:latin typeface="inherit"/>
              </a:rPr>
              <a:t>হাব:</a:t>
            </a:r>
            <a:endParaRPr lang="bn-BD" b="0" i="0" dirty="0" smtClean="0">
              <a:solidFill>
                <a:srgbClr val="555555"/>
              </a:solidFill>
              <a:effectLst/>
              <a:latin typeface="Raleway" pitchFamily="2" charset="0"/>
            </a:endParaRPr>
          </a:p>
          <a:p>
            <a:pPr algn="just" fontAlgn="base"/>
            <a:r>
              <a:rPr lang="bn-BD" b="0" i="0" dirty="0" smtClean="0">
                <a:solidFill>
                  <a:srgbClr val="444444"/>
                </a:solidFill>
                <a:effectLst/>
                <a:latin typeface="Open Sans" panose="020B0606030504020204" pitchFamily="34" charset="0"/>
              </a:rPr>
              <a:t>হাব একটি নেটওয়ার্ক ডিভাইস এবং একে </a:t>
            </a:r>
            <a:r>
              <a:rPr lang="en-US" b="0" i="0" dirty="0" smtClean="0">
                <a:solidFill>
                  <a:srgbClr val="444444"/>
                </a:solidFill>
                <a:effectLst/>
                <a:latin typeface="Open Sans" panose="020B0606030504020204" pitchFamily="34" charset="0"/>
              </a:rPr>
              <a:t>LAN </a:t>
            </a:r>
            <a:r>
              <a:rPr lang="bn-BD" b="0" i="0" dirty="0" smtClean="0">
                <a:solidFill>
                  <a:srgbClr val="444444"/>
                </a:solidFill>
                <a:effectLst/>
                <a:latin typeface="Open Sans" panose="020B0606030504020204" pitchFamily="34" charset="0"/>
              </a:rPr>
              <a:t>ডিভাইসও বলা হয়। যার সাহায্যে নেটওয়ার্কের কম্পিউটারসমূহ পরস্পরের সাথে কেন্দ্রিয়ভাবে যুক্ত থাকে। একটি হাবে কতোগুলো ডিভাইস যুক্ত করা যাবে তা হাবের পোর্ট সংখ্যার উপর নির্ভর করে। </a:t>
            </a:r>
            <a:r>
              <a:rPr lang="en-US" b="0" i="0" dirty="0" smtClean="0">
                <a:solidFill>
                  <a:srgbClr val="444444"/>
                </a:solidFill>
                <a:effectLst/>
                <a:latin typeface="Open Sans" panose="020B0606030504020204" pitchFamily="34" charset="0"/>
              </a:rPr>
              <a:t>LAN </a:t>
            </a:r>
            <a:r>
              <a:rPr lang="bn-BD" b="0" i="0" dirty="0" smtClean="0">
                <a:solidFill>
                  <a:srgbClr val="444444"/>
                </a:solidFill>
                <a:effectLst/>
                <a:latin typeface="Open Sans" panose="020B0606030504020204" pitchFamily="34" charset="0"/>
              </a:rPr>
              <a:t>তৈরি করার জন্য হাব অধিক ব্যবহৃত হয়। স্টার টপোলজির ক্ষেত্রে হাব হচ্ছে কেন্দ্রীয় নিয়ন্ত্রণকারী ডিভাইস। কোন প্রেরক হাবে ডেটা প্রেরণ করলে হাবে সংযুক্ত সকল ডিভাইস সেই ডেটা গ্রহণ করতে পারে। অর্থাৎ হাবের ক্ষেত্রে ডেটা ব্রডকাস্ট হয়ে থাকে। ফলে নেটওয়ার্কের ট্রাফিক বৃদ্ধি পায় এবং ডেটা আদান-প্রদানে বাধা বা কলিশনের সম্ভাবনা থাকে। হাবকে মাল্টি-পোর্ট রিপিটারও বলা হয়।</a:t>
            </a:r>
            <a:endParaRPr lang="bn-BD" b="0" i="0" dirty="0">
              <a:solidFill>
                <a:srgbClr val="444444"/>
              </a:solidFill>
              <a:effectLst/>
              <a:latin typeface="Open Sans" panose="020B0606030504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17" y="805917"/>
            <a:ext cx="5769736" cy="5240656"/>
          </a:xfrm>
          <a:prstGeom prst="rect">
            <a:avLst/>
          </a:prstGeom>
        </p:spPr>
      </p:pic>
      <p:sp>
        <p:nvSpPr>
          <p:cNvPr id="4" name="Rounded Rectangle 3"/>
          <p:cNvSpPr/>
          <p:nvPr/>
        </p:nvSpPr>
        <p:spPr>
          <a:xfrm>
            <a:off x="2099625" y="213488"/>
            <a:ext cx="2395102" cy="592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000" b="1" dirty="0" smtClean="0">
                <a:solidFill>
                  <a:srgbClr val="333333"/>
                </a:solidFill>
                <a:latin typeface="bornomala"/>
              </a:rPr>
              <a:t>HUB</a:t>
            </a:r>
            <a:endParaRPr lang="en-US" sz="2000" b="1" dirty="0"/>
          </a:p>
        </p:txBody>
      </p:sp>
    </p:spTree>
    <p:extLst>
      <p:ext uri="{BB962C8B-B14F-4D97-AF65-F5344CB8AC3E}">
        <p14:creationId xmlns:p14="http://schemas.microsoft.com/office/powerpoint/2010/main" val="38234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2621" y="287911"/>
            <a:ext cx="4250028" cy="5909310"/>
          </a:xfrm>
          <a:prstGeom prst="rect">
            <a:avLst/>
          </a:prstGeom>
        </p:spPr>
        <p:txBody>
          <a:bodyPr wrap="square">
            <a:spAutoFit/>
          </a:bodyPr>
          <a:lstStyle/>
          <a:p>
            <a:pPr fontAlgn="base"/>
            <a:r>
              <a:rPr lang="bn-BD" b="1" i="0" dirty="0" smtClean="0">
                <a:solidFill>
                  <a:srgbClr val="FF6600"/>
                </a:solidFill>
                <a:effectLst/>
                <a:latin typeface="inherit"/>
              </a:rPr>
              <a:t>সুইচ:</a:t>
            </a:r>
            <a:endParaRPr lang="bn-BD" b="1" i="0" dirty="0" smtClean="0">
              <a:solidFill>
                <a:srgbClr val="555555"/>
              </a:solidFill>
              <a:effectLst/>
              <a:latin typeface="Raleway" pitchFamily="2" charset="0"/>
            </a:endParaRPr>
          </a:p>
          <a:p>
            <a:pPr fontAlgn="base"/>
            <a:r>
              <a:rPr lang="bn-BD" b="1" i="0" dirty="0" smtClean="0">
                <a:solidFill>
                  <a:srgbClr val="444444"/>
                </a:solidFill>
                <a:effectLst/>
                <a:latin typeface="Open Sans" panose="020B0606030504020204" pitchFamily="34" charset="0"/>
              </a:rPr>
              <a:t>সুইচ একটি নেটওয়ার্ক ডিভাইস এবং একে </a:t>
            </a:r>
            <a:r>
              <a:rPr lang="en-US" b="1" i="0" dirty="0" smtClean="0">
                <a:solidFill>
                  <a:srgbClr val="444444"/>
                </a:solidFill>
                <a:effectLst/>
                <a:latin typeface="Open Sans" panose="020B0606030504020204" pitchFamily="34" charset="0"/>
              </a:rPr>
              <a:t>LAN </a:t>
            </a:r>
            <a:r>
              <a:rPr lang="bn-BD" b="1" i="0" dirty="0" smtClean="0">
                <a:solidFill>
                  <a:srgbClr val="444444"/>
                </a:solidFill>
                <a:effectLst/>
                <a:latin typeface="Open Sans" panose="020B0606030504020204" pitchFamily="34" charset="0"/>
              </a:rPr>
              <a:t>ডিভাইসও বলা হয়। যার সাহায্যে নেটওয়ার্কের কম্পিউটারসমূহ পরস্পরের সাথে কেন্দ্রিয়ভাবে যুক্ত থাকে। একটি সুইচে কতোগুলো ডিভাইস যুক্ত করা যাবে তা সুইচের পোর্ট সংখ্যার উপর নির্ভর করে। </a:t>
            </a:r>
            <a:r>
              <a:rPr lang="en-US" b="1" i="0" dirty="0" smtClean="0">
                <a:solidFill>
                  <a:srgbClr val="444444"/>
                </a:solidFill>
                <a:effectLst/>
                <a:latin typeface="Open Sans" panose="020B0606030504020204" pitchFamily="34" charset="0"/>
              </a:rPr>
              <a:t>LAN </a:t>
            </a:r>
            <a:r>
              <a:rPr lang="bn-BD" b="1" i="0" dirty="0" smtClean="0">
                <a:solidFill>
                  <a:srgbClr val="444444"/>
                </a:solidFill>
                <a:effectLst/>
                <a:latin typeface="Open Sans" panose="020B0606030504020204" pitchFamily="34" charset="0"/>
              </a:rPr>
              <a:t>তৈরি করার জন্য সুইচ অধিক ব্যবহৃত হয়। স্টার টপোলজির ক্ষেত্রে সুইচ হচ্ছে কেন্দ্রীয় নিয়ন্ত্রণকারী ডিভাইস। হাবের সাথে সুইচের পার্থক্য হলো সুইচ প্রেরক থেকে প্রাপ্ত ডেটা সিগন্যাল নির্দিস্ট প্রাপক কম্পিউটার বা নোডে পাঠিয়ে দেয়। কিন্তু হাব প্রেরক থেকে প্রাপ্ত ডেটা সিগন্যাল সকল নোডে পাঠায়। ফলে সুইচ ব্যবহার করে নেটওয়ার্কের ডেটা আদান-প্রদানে বাধা বা কলিশনের সম্ভাবনা থাকে না। সুইচ </a:t>
            </a:r>
            <a:r>
              <a:rPr lang="en-US" b="1" i="0" dirty="0" smtClean="0">
                <a:solidFill>
                  <a:srgbClr val="444444"/>
                </a:solidFill>
                <a:effectLst/>
                <a:latin typeface="Open Sans" panose="020B0606030504020204" pitchFamily="34" charset="0"/>
              </a:rPr>
              <a:t>MAC </a:t>
            </a:r>
            <a:r>
              <a:rPr lang="bn-BD" b="1" i="0" dirty="0" smtClean="0">
                <a:solidFill>
                  <a:srgbClr val="444444"/>
                </a:solidFill>
                <a:effectLst/>
                <a:latin typeface="Open Sans" panose="020B0606030504020204" pitchFamily="34" charset="0"/>
              </a:rPr>
              <a:t>অ্যাড্রেস নিয়ে কাজ করে।</a:t>
            </a:r>
            <a:endParaRPr lang="en-US"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705" y="1600467"/>
            <a:ext cx="5105400" cy="4465481"/>
          </a:xfrm>
          <a:prstGeom prst="rect">
            <a:avLst/>
          </a:prstGeom>
        </p:spPr>
      </p:pic>
      <p:sp>
        <p:nvSpPr>
          <p:cNvPr id="4" name="Rounded Rectangle 3"/>
          <p:cNvSpPr/>
          <p:nvPr/>
        </p:nvSpPr>
        <p:spPr>
          <a:xfrm>
            <a:off x="2058657" y="287911"/>
            <a:ext cx="2320160" cy="59242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2000" b="1" dirty="0" smtClean="0">
                <a:solidFill>
                  <a:srgbClr val="333333"/>
                </a:solidFill>
                <a:latin typeface="bornomala"/>
              </a:rPr>
              <a:t>Switch</a:t>
            </a:r>
            <a:endParaRPr lang="en-US" sz="2000" b="1" dirty="0"/>
          </a:p>
        </p:txBody>
      </p:sp>
    </p:spTree>
    <p:extLst>
      <p:ext uri="{BB962C8B-B14F-4D97-AF65-F5344CB8AC3E}">
        <p14:creationId xmlns:p14="http://schemas.microsoft.com/office/powerpoint/2010/main" val="1498946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212</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bornomala</vt:lpstr>
      <vt:lpstr>Calibri</vt:lpstr>
      <vt:lpstr>Calibri Light</vt:lpstr>
      <vt:lpstr>inherit</vt:lpstr>
      <vt:lpstr>Nikosh</vt:lpstr>
      <vt:lpstr>NikoshBAN</vt:lpstr>
      <vt:lpstr>Open Sans</vt:lpstr>
      <vt:lpstr>Raleway</vt:lpstr>
      <vt:lpstr>Roboto</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cp:revision>
  <dcterms:created xsi:type="dcterms:W3CDTF">2020-11-11T13:47:48Z</dcterms:created>
  <dcterms:modified xsi:type="dcterms:W3CDTF">2020-11-24T14:34:39Z</dcterms:modified>
</cp:coreProperties>
</file>