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58" r:id="rId4"/>
    <p:sldId id="270" r:id="rId5"/>
    <p:sldId id="259" r:id="rId6"/>
    <p:sldId id="260" r:id="rId7"/>
    <p:sldId id="261" r:id="rId8"/>
    <p:sldId id="262" r:id="rId9"/>
    <p:sldId id="263" r:id="rId10"/>
    <p:sldId id="264" r:id="rId11"/>
    <p:sldId id="271"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35745-3528-4CF1-90F1-5FF10A113974}"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323627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35745-3528-4CF1-90F1-5FF10A113974}"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274333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35745-3528-4CF1-90F1-5FF10A113974}"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56784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35745-3528-4CF1-90F1-5FF10A113974}"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27871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F35745-3528-4CF1-90F1-5FF10A113974}"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26284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35745-3528-4CF1-90F1-5FF10A113974}"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134456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F35745-3528-4CF1-90F1-5FF10A113974}"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71430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F35745-3528-4CF1-90F1-5FF10A113974}"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233021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35745-3528-4CF1-90F1-5FF10A113974}"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229405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35745-3528-4CF1-90F1-5FF10A113974}"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42234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35745-3528-4CF1-90F1-5FF10A113974}"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85FD6-0E03-48F7-8868-201A2641FC4E}" type="slidenum">
              <a:rPr lang="en-US" smtClean="0"/>
              <a:t>‹#›</a:t>
            </a:fld>
            <a:endParaRPr lang="en-US"/>
          </a:p>
        </p:txBody>
      </p:sp>
    </p:spTree>
    <p:extLst>
      <p:ext uri="{BB962C8B-B14F-4D97-AF65-F5344CB8AC3E}">
        <p14:creationId xmlns:p14="http://schemas.microsoft.com/office/powerpoint/2010/main" val="214690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35745-3528-4CF1-90F1-5FF10A113974}" type="datetimeFigureOut">
              <a:rPr lang="en-US" smtClean="0"/>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85FD6-0E03-48F7-8868-201A2641FC4E}" type="slidenum">
              <a:rPr lang="en-US" smtClean="0"/>
              <a:t>‹#›</a:t>
            </a:fld>
            <a:endParaRPr lang="en-US"/>
          </a:p>
        </p:txBody>
      </p:sp>
    </p:spTree>
    <p:extLst>
      <p:ext uri="{BB962C8B-B14F-4D97-AF65-F5344CB8AC3E}">
        <p14:creationId xmlns:p14="http://schemas.microsoft.com/office/powerpoint/2010/main" val="427224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062" y="476672"/>
            <a:ext cx="2992938" cy="2729911"/>
          </a:xfrm>
          <a:prstGeom prst="rect">
            <a:avLst/>
          </a:prstGeom>
        </p:spPr>
      </p:pic>
      <p:sp>
        <p:nvSpPr>
          <p:cNvPr id="2" name="TextBox 1"/>
          <p:cNvSpPr txBox="1"/>
          <p:nvPr/>
        </p:nvSpPr>
        <p:spPr>
          <a:xfrm>
            <a:off x="0" y="850857"/>
            <a:ext cx="6516216" cy="3970318"/>
          </a:xfrm>
          <a:prstGeom prst="rect">
            <a:avLst/>
          </a:prstGeom>
          <a:noFill/>
        </p:spPr>
        <p:txBody>
          <a:bodyPr wrap="square" rtlCol="0">
            <a:spAutoFit/>
          </a:bodyPr>
          <a:lstStyle/>
          <a:p>
            <a:r>
              <a:rPr lang="bn-IN" sz="2800" dirty="0"/>
              <a:t>শিক্ষক পরিচিতি </a:t>
            </a:r>
          </a:p>
          <a:p>
            <a:r>
              <a:rPr lang="bn-IN" sz="2800" dirty="0"/>
              <a:t>মোঃ ফাইজুর রহমান</a:t>
            </a:r>
          </a:p>
          <a:p>
            <a:r>
              <a:rPr lang="bn-IN" sz="2800" dirty="0"/>
              <a:t>প্রভাষক- ইসলামের ইতিহাস ও সংসকৃতি</a:t>
            </a:r>
          </a:p>
          <a:p>
            <a:r>
              <a:rPr lang="bn-IN" sz="2800" dirty="0"/>
              <a:t>হাজি আবেদ আলি কলেজ</a:t>
            </a:r>
          </a:p>
          <a:p>
            <a:r>
              <a:rPr lang="bn-IN" sz="2800" dirty="0"/>
              <a:t>নরসিংদী</a:t>
            </a:r>
          </a:p>
          <a:p>
            <a:r>
              <a:rPr lang="bn-IN" sz="2800" dirty="0"/>
              <a:t>বিষয়- ইসলামের ইতিহাস ও সংসকৃতি</a:t>
            </a:r>
          </a:p>
          <a:p>
            <a:r>
              <a:rPr lang="bn-IN" sz="2800" dirty="0"/>
              <a:t>মোবাইল-০১৮৮৫৫২৯০১১,০১৯১৭০২৬২৫২</a:t>
            </a:r>
            <a:endParaRPr lang="en-US" sz="2800" dirty="0"/>
          </a:p>
          <a:p>
            <a:endParaRPr lang="en-US" sz="2800" dirty="0"/>
          </a:p>
        </p:txBody>
      </p:sp>
      <p:sp>
        <p:nvSpPr>
          <p:cNvPr id="4" name="TextBox 3"/>
          <p:cNvSpPr txBox="1"/>
          <p:nvPr/>
        </p:nvSpPr>
        <p:spPr>
          <a:xfrm>
            <a:off x="107504" y="4293096"/>
            <a:ext cx="9036496"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293096"/>
            <a:ext cx="9036496" cy="2808312"/>
          </a:xfrm>
          <a:prstGeom prst="rect">
            <a:avLst/>
          </a:prstGeom>
        </p:spPr>
      </p:pic>
    </p:spTree>
    <p:extLst>
      <p:ext uri="{BB962C8B-B14F-4D97-AF65-F5344CB8AC3E}">
        <p14:creationId xmlns:p14="http://schemas.microsoft.com/office/powerpoint/2010/main" val="1814187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99392"/>
            <a:ext cx="9143999" cy="6858000"/>
          </a:xfrm>
          <a:prstGeom prst="rect">
            <a:avLst/>
          </a:prstGeom>
        </p:spPr>
      </p:pic>
      <p:sp>
        <p:nvSpPr>
          <p:cNvPr id="5" name="TextBox 4"/>
          <p:cNvSpPr txBox="1"/>
          <p:nvPr/>
        </p:nvSpPr>
        <p:spPr>
          <a:xfrm>
            <a:off x="251520" y="116632"/>
            <a:ext cx="8712968" cy="3416320"/>
          </a:xfrm>
          <a:prstGeom prst="rect">
            <a:avLst/>
          </a:prstGeom>
          <a:noFill/>
        </p:spPr>
        <p:txBody>
          <a:bodyPr wrap="square" rtlCol="0">
            <a:spAutoFit/>
          </a:bodyPr>
          <a:lstStyle/>
          <a:p>
            <a:r>
              <a:rPr lang="bn-IN" sz="3600" dirty="0" smtClean="0"/>
              <a:t>মূল্যায়নঃ</a:t>
            </a:r>
          </a:p>
          <a:p>
            <a:r>
              <a:rPr lang="bn-IN" sz="3600" dirty="0" smtClean="0"/>
              <a:t>১। সনদ কী ?</a:t>
            </a:r>
          </a:p>
          <a:p>
            <a:r>
              <a:rPr lang="bn-IN" sz="3600" dirty="0" smtClean="0"/>
              <a:t>২। কতসালে হিজরী সাল গনণা করা হয় ?</a:t>
            </a:r>
          </a:p>
          <a:p>
            <a:r>
              <a:rPr lang="bn-IN" sz="3600" dirty="0" smtClean="0"/>
              <a:t>৩। কাদের সাথে সনদ করা হয় ।</a:t>
            </a:r>
          </a:p>
          <a:p>
            <a:r>
              <a:rPr lang="bn-IN" sz="3600" dirty="0" smtClean="0"/>
              <a:t>৪। সনদের সংখ্যা কয়টি ।</a:t>
            </a:r>
          </a:p>
          <a:p>
            <a:r>
              <a:rPr lang="bn-IN" sz="3600" dirty="0" smtClean="0"/>
              <a:t>৫। মসজিদে নববী কোথায় ? </a:t>
            </a:r>
            <a:r>
              <a:rPr lang="bn-IN" dirty="0" smtClean="0"/>
              <a:t> </a:t>
            </a:r>
            <a:endParaRPr lang="en-US" dirty="0"/>
          </a:p>
        </p:txBody>
      </p:sp>
    </p:spTree>
    <p:extLst>
      <p:ext uri="{BB962C8B-B14F-4D97-AF65-F5344CB8AC3E}">
        <p14:creationId xmlns:p14="http://schemas.microsoft.com/office/powerpoint/2010/main" val="282118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6984776"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5884118"/>
          </a:xfrm>
          <a:prstGeom prst="rect">
            <a:avLst/>
          </a:prstGeom>
        </p:spPr>
      </p:pic>
      <p:sp>
        <p:nvSpPr>
          <p:cNvPr id="5" name="TextBox 4"/>
          <p:cNvSpPr txBox="1"/>
          <p:nvPr/>
        </p:nvSpPr>
        <p:spPr>
          <a:xfrm>
            <a:off x="683568" y="918012"/>
            <a:ext cx="5904656" cy="1384995"/>
          </a:xfrm>
          <a:prstGeom prst="rect">
            <a:avLst/>
          </a:prstGeom>
          <a:noFill/>
        </p:spPr>
        <p:txBody>
          <a:bodyPr wrap="square" rtlCol="0">
            <a:spAutoFit/>
          </a:bodyPr>
          <a:lstStyle/>
          <a:p>
            <a:r>
              <a:rPr lang="bn-IN" sz="2800" b="1" dirty="0" smtClean="0">
                <a:effectLst>
                  <a:outerShdw blurRad="38100" dist="38100" dir="2700000" algn="tl">
                    <a:srgbClr val="000000">
                      <a:alpha val="43137"/>
                    </a:srgbClr>
                  </a:outerShdw>
                </a:effectLst>
              </a:rPr>
              <a:t>বা ড়ির কাজঃ </a:t>
            </a:r>
          </a:p>
          <a:p>
            <a:r>
              <a:rPr lang="bn-IN" sz="2800" b="1" dirty="0" smtClean="0">
                <a:effectLst>
                  <a:outerShdw blurRad="38100" dist="38100" dir="2700000" algn="tl">
                    <a:srgbClr val="000000">
                      <a:alpha val="43137"/>
                    </a:srgbClr>
                  </a:outerShdw>
                </a:effectLst>
              </a:rPr>
              <a:t>৫ টি সনদের দ্বারা লেখ ? </a:t>
            </a:r>
          </a:p>
          <a:p>
            <a:r>
              <a:rPr lang="bn-IN" sz="2800" b="1" dirty="0" smtClean="0">
                <a:effectLst>
                  <a:outerShdw blurRad="38100" dist="38100" dir="2700000" algn="tl">
                    <a:srgbClr val="000000">
                      <a:alpha val="43137"/>
                    </a:srgbClr>
                  </a:outerShdw>
                </a:effectLst>
              </a:rPr>
              <a:t>কত তারিখে  হিযরত  করা হয় </a:t>
            </a:r>
            <a:r>
              <a:rPr lang="bn-IN"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984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036496" cy="6840760"/>
          </a:xfrm>
          <a:prstGeom prst="rect">
            <a:avLst/>
          </a:prstGeom>
        </p:spPr>
      </p:pic>
      <p:sp>
        <p:nvSpPr>
          <p:cNvPr id="4" name="TextBox 3"/>
          <p:cNvSpPr txBox="1"/>
          <p:nvPr/>
        </p:nvSpPr>
        <p:spPr>
          <a:xfrm>
            <a:off x="197768" y="852179"/>
            <a:ext cx="8640960" cy="1015663"/>
          </a:xfrm>
          <a:prstGeom prst="rect">
            <a:avLst/>
          </a:prstGeom>
          <a:noFill/>
        </p:spPr>
        <p:txBody>
          <a:bodyPr wrap="square" rtlCol="0">
            <a:spAutoFit/>
          </a:bodyPr>
          <a:lstStyle/>
          <a:p>
            <a:r>
              <a:rPr lang="en-SG" sz="6000" dirty="0" smtClean="0"/>
              <a:t>     </a:t>
            </a:r>
            <a:r>
              <a:rPr lang="bn-IN" sz="6000" dirty="0" smtClean="0"/>
              <a:t>আল্লহ হাফেজঃ</a:t>
            </a:r>
            <a:endParaRPr lang="en-US" sz="6000" dirty="0"/>
          </a:p>
        </p:txBody>
      </p:sp>
      <p:sp>
        <p:nvSpPr>
          <p:cNvPr id="5" name="TextBox 4"/>
          <p:cNvSpPr txBox="1"/>
          <p:nvPr/>
        </p:nvSpPr>
        <p:spPr>
          <a:xfrm>
            <a:off x="539552" y="2852936"/>
            <a:ext cx="8604448" cy="2646878"/>
          </a:xfrm>
          <a:prstGeom prst="rect">
            <a:avLst/>
          </a:prstGeom>
          <a:noFill/>
        </p:spPr>
        <p:txBody>
          <a:bodyPr wrap="square" rtlCol="0">
            <a:spAutoFit/>
          </a:bodyPr>
          <a:lstStyle/>
          <a:p>
            <a:r>
              <a:rPr lang="bn-IN" dirty="0" smtClean="0"/>
              <a:t> </a:t>
            </a:r>
            <a:r>
              <a:rPr lang="bn-IN" sz="16600" dirty="0" smtClean="0"/>
              <a:t>ধন্যবাদ</a:t>
            </a:r>
            <a:endParaRPr lang="en-US" sz="16600" dirty="0"/>
          </a:p>
        </p:txBody>
      </p:sp>
    </p:spTree>
    <p:extLst>
      <p:ext uri="{BB962C8B-B14F-4D97-AF65-F5344CB8AC3E}">
        <p14:creationId xmlns:p14="http://schemas.microsoft.com/office/powerpoint/2010/main" val="90668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3808" y="1556792"/>
            <a:ext cx="0" cy="2943944"/>
            <a:chOff x="2843808" y="1556792"/>
            <a:chExt cx="0" cy="2943944"/>
          </a:xfrm>
        </p:grpSpPr>
        <p:cxnSp>
          <p:nvCxnSpPr>
            <p:cNvPr id="9" name="Straight Connector 8"/>
            <p:cNvCxnSpPr/>
            <p:nvPr/>
          </p:nvCxnSpPr>
          <p:spPr>
            <a:xfrm>
              <a:off x="2843808" y="1556792"/>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843808" y="3140968"/>
              <a:ext cx="0" cy="135976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779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3" y="-132959"/>
            <a:ext cx="9252520" cy="6858000"/>
          </a:xfrm>
          <a:prstGeom prst="rect">
            <a:avLst/>
          </a:prstGeom>
        </p:spPr>
      </p:pic>
      <p:sp>
        <p:nvSpPr>
          <p:cNvPr id="4" name="TextBox 3"/>
          <p:cNvSpPr txBox="1"/>
          <p:nvPr/>
        </p:nvSpPr>
        <p:spPr>
          <a:xfrm>
            <a:off x="0" y="620688"/>
            <a:ext cx="9144000" cy="369332"/>
          </a:xfrm>
          <a:prstGeom prst="rect">
            <a:avLst/>
          </a:prstGeom>
          <a:noFill/>
        </p:spPr>
        <p:txBody>
          <a:bodyPr wrap="square" rtlCol="0">
            <a:spAutoFit/>
          </a:bodyPr>
          <a:lstStyle/>
          <a:p>
            <a:endParaRPr lang="en-US" dirty="0"/>
          </a:p>
        </p:txBody>
      </p:sp>
      <p:sp>
        <p:nvSpPr>
          <p:cNvPr id="5" name="TextBox 4"/>
          <p:cNvSpPr txBox="1"/>
          <p:nvPr/>
        </p:nvSpPr>
        <p:spPr>
          <a:xfrm>
            <a:off x="29313" y="751726"/>
            <a:ext cx="8172400" cy="369332"/>
          </a:xfrm>
          <a:prstGeom prst="rect">
            <a:avLst/>
          </a:prstGeom>
          <a:noFill/>
        </p:spPr>
        <p:txBody>
          <a:bodyPr wrap="square" rtlCol="0">
            <a:spAutoFit/>
          </a:bodyPr>
          <a:lstStyle/>
          <a:p>
            <a:endParaRPr lang="en-US" dirty="0"/>
          </a:p>
        </p:txBody>
      </p:sp>
      <p:sp>
        <p:nvSpPr>
          <p:cNvPr id="6" name="TextBox 5"/>
          <p:cNvSpPr txBox="1"/>
          <p:nvPr/>
        </p:nvSpPr>
        <p:spPr>
          <a:xfrm>
            <a:off x="251520" y="260648"/>
            <a:ext cx="8640960" cy="369332"/>
          </a:xfrm>
          <a:prstGeom prst="rect">
            <a:avLst/>
          </a:prstGeom>
          <a:noFill/>
        </p:spPr>
        <p:txBody>
          <a:bodyPr wrap="square" rtlCol="0">
            <a:spAutoFit/>
          </a:bodyPr>
          <a:lstStyle/>
          <a:p>
            <a:endParaRPr lang="en-US" dirty="0"/>
          </a:p>
        </p:txBody>
      </p:sp>
      <p:sp>
        <p:nvSpPr>
          <p:cNvPr id="2" name="TextBox 1"/>
          <p:cNvSpPr txBox="1"/>
          <p:nvPr/>
        </p:nvSpPr>
        <p:spPr>
          <a:xfrm>
            <a:off x="251520" y="620688"/>
            <a:ext cx="8496944" cy="2646878"/>
          </a:xfrm>
          <a:prstGeom prst="rect">
            <a:avLst/>
          </a:prstGeom>
          <a:noFill/>
        </p:spPr>
        <p:txBody>
          <a:bodyPr wrap="square" rtlCol="0">
            <a:spAutoFit/>
          </a:bodyPr>
          <a:lstStyle/>
          <a:p>
            <a:r>
              <a:rPr lang="bn-IN" dirty="0" smtClean="0"/>
              <a:t> </a:t>
            </a:r>
            <a:r>
              <a:rPr lang="bn-IN" sz="16600" dirty="0" smtClean="0"/>
              <a:t>স্বাগতম</a:t>
            </a:r>
            <a:endParaRPr lang="en-US" sz="16600" dirty="0"/>
          </a:p>
        </p:txBody>
      </p:sp>
    </p:spTree>
    <p:extLst>
      <p:ext uri="{BB962C8B-B14F-4D97-AF65-F5344CB8AC3E}">
        <p14:creationId xmlns:p14="http://schemas.microsoft.com/office/powerpoint/2010/main" val="559148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712968" cy="369332"/>
          </a:xfrm>
          <a:prstGeom prst="rect">
            <a:avLst/>
          </a:prstGeom>
          <a:noFill/>
        </p:spPr>
        <p:txBody>
          <a:bodyPr wrap="square" rtlCol="0">
            <a:spAutoFit/>
          </a:bodyPr>
          <a:lstStyle/>
          <a:p>
            <a:endParaRPr lang="en-US"/>
          </a:p>
        </p:txBody>
      </p:sp>
      <p:pic>
        <p:nvPicPr>
          <p:cNvPr id="1026" name="Picture 2" descr="C:\Users\ICT-07\Pictures\bode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0"/>
            <a:ext cx="8712968" cy="6669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12760" y="1988840"/>
            <a:ext cx="184731" cy="369332"/>
          </a:xfrm>
          <a:prstGeom prst="rect">
            <a:avLst/>
          </a:prstGeom>
          <a:noFill/>
        </p:spPr>
        <p:txBody>
          <a:bodyPr wrap="none" rtlCol="0">
            <a:spAutoFit/>
          </a:bodyPr>
          <a:lstStyle/>
          <a:p>
            <a:endParaRPr lang="en-US" dirty="0"/>
          </a:p>
        </p:txBody>
      </p:sp>
      <p:sp>
        <p:nvSpPr>
          <p:cNvPr id="6" name="TextBox 5"/>
          <p:cNvSpPr txBox="1"/>
          <p:nvPr/>
        </p:nvSpPr>
        <p:spPr>
          <a:xfrm>
            <a:off x="539552" y="476672"/>
            <a:ext cx="8208912" cy="369332"/>
          </a:xfrm>
          <a:prstGeom prst="rect">
            <a:avLst/>
          </a:prstGeom>
          <a:noFill/>
        </p:spPr>
        <p:txBody>
          <a:bodyPr wrap="square" rtlCol="0">
            <a:spAutoFit/>
          </a:bodyPr>
          <a:lstStyle/>
          <a:p>
            <a:endParaRPr lang="en-US"/>
          </a:p>
        </p:txBody>
      </p:sp>
      <p:sp>
        <p:nvSpPr>
          <p:cNvPr id="3" name="Rectangle 2"/>
          <p:cNvSpPr/>
          <p:nvPr/>
        </p:nvSpPr>
        <p:spPr>
          <a:xfrm>
            <a:off x="1115616" y="2690336"/>
            <a:ext cx="5742384" cy="3046988"/>
          </a:xfrm>
          <a:prstGeom prst="rect">
            <a:avLst/>
          </a:prstGeom>
        </p:spPr>
        <p:txBody>
          <a:bodyPr wrap="square">
            <a:spAutoFit/>
          </a:bodyPr>
          <a:lstStyle/>
          <a:p>
            <a:r>
              <a:rPr lang="bn-IN" sz="3200" dirty="0" smtClean="0"/>
              <a:t>০পাঠ </a:t>
            </a:r>
            <a:r>
              <a:rPr lang="bn-IN" sz="3200" dirty="0"/>
              <a:t>পরিচিতি –</a:t>
            </a:r>
          </a:p>
          <a:p>
            <a:r>
              <a:rPr lang="bn-IN" sz="3200" dirty="0"/>
              <a:t>বিষয়ঃইসলামের ইতিহাস ও সংসকৃতি</a:t>
            </a:r>
          </a:p>
          <a:p>
            <a:r>
              <a:rPr lang="bn-IN" sz="3200" dirty="0"/>
              <a:t>সময়ঃ৪০ মিনিট,অধ্যায়- ২য়</a:t>
            </a:r>
          </a:p>
          <a:p>
            <a:r>
              <a:rPr lang="bn-IN" sz="3200" dirty="0"/>
              <a:t> শ্রেণিঃএকাদশ</a:t>
            </a:r>
          </a:p>
          <a:p>
            <a:r>
              <a:rPr lang="bn-IN" sz="3200" dirty="0"/>
              <a:t>তারিখঃ১১/১১/২০২</a:t>
            </a:r>
            <a:endParaRPr lang="en-US" sz="3200" dirty="0"/>
          </a:p>
        </p:txBody>
      </p:sp>
    </p:spTree>
    <p:extLst>
      <p:ext uri="{BB962C8B-B14F-4D97-AF65-F5344CB8AC3E}">
        <p14:creationId xmlns:p14="http://schemas.microsoft.com/office/powerpoint/2010/main" val="367512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360537999"/>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307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7143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9036496"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25" y="322639"/>
            <a:ext cx="8928992" cy="6597352"/>
          </a:xfrm>
          <a:prstGeom prst="rect">
            <a:avLst/>
          </a:prstGeom>
        </p:spPr>
      </p:pic>
      <p:sp>
        <p:nvSpPr>
          <p:cNvPr id="4" name="TextBox 3"/>
          <p:cNvSpPr txBox="1"/>
          <p:nvPr/>
        </p:nvSpPr>
        <p:spPr>
          <a:xfrm>
            <a:off x="755576" y="1124744"/>
            <a:ext cx="7848872" cy="369332"/>
          </a:xfrm>
          <a:prstGeom prst="rect">
            <a:avLst/>
          </a:prstGeom>
          <a:noFill/>
        </p:spPr>
        <p:txBody>
          <a:bodyPr wrap="square" rtlCol="0">
            <a:spAutoFit/>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800100"/>
            <a:ext cx="2699792" cy="2412876"/>
          </a:xfrm>
          <a:prstGeom prst="rect">
            <a:avLst/>
          </a:prstGeom>
        </p:spPr>
      </p:pic>
      <p:sp>
        <p:nvSpPr>
          <p:cNvPr id="10" name="TextBox 9"/>
          <p:cNvSpPr txBox="1"/>
          <p:nvPr/>
        </p:nvSpPr>
        <p:spPr>
          <a:xfrm>
            <a:off x="395536" y="800100"/>
            <a:ext cx="6048672" cy="923330"/>
          </a:xfrm>
          <a:prstGeom prst="rect">
            <a:avLst/>
          </a:prstGeom>
          <a:noFill/>
        </p:spPr>
        <p:txBody>
          <a:bodyPr wrap="square" rtlCol="0">
            <a:spAutoFit/>
          </a:bodyPr>
          <a:lstStyle/>
          <a:p>
            <a:r>
              <a:rPr lang="bn-IN" sz="5400" dirty="0" smtClean="0"/>
              <a:t>পূর্ব  জ্ঞান যাচাইঃ</a:t>
            </a:r>
            <a:endParaRPr lang="en-US" sz="5400" dirty="0"/>
          </a:p>
        </p:txBody>
      </p:sp>
      <p:sp>
        <p:nvSpPr>
          <p:cNvPr id="11" name="TextBox 10"/>
          <p:cNvSpPr txBox="1"/>
          <p:nvPr/>
        </p:nvSpPr>
        <p:spPr>
          <a:xfrm>
            <a:off x="755576" y="1723430"/>
            <a:ext cx="5328592" cy="3785652"/>
          </a:xfrm>
          <a:prstGeom prst="rect">
            <a:avLst/>
          </a:prstGeom>
          <a:noFill/>
        </p:spPr>
        <p:txBody>
          <a:bodyPr wrap="square" rtlCol="0">
            <a:spAutoFit/>
          </a:bodyPr>
          <a:lstStyle/>
          <a:p>
            <a:r>
              <a:rPr lang="bn-IN" dirty="0" smtClean="0"/>
              <a:t> </a:t>
            </a:r>
            <a:r>
              <a:rPr lang="bn-IN" sz="4000" dirty="0" smtClean="0"/>
              <a:t>সংবিধান কী ?</a:t>
            </a:r>
          </a:p>
          <a:p>
            <a:r>
              <a:rPr lang="bn-IN" sz="4000" dirty="0" smtClean="0"/>
              <a:t>কিভাবে  দেশ পরিচালিত হয় ।</a:t>
            </a:r>
          </a:p>
          <a:p>
            <a:r>
              <a:rPr lang="bn-IN" sz="4000" dirty="0" smtClean="0"/>
              <a:t>কিভাবে রাসুল (স ) মদিনা পরিচালনা করেছেন ।</a:t>
            </a:r>
            <a:endParaRPr lang="en-US" sz="4000" dirty="0"/>
          </a:p>
        </p:txBody>
      </p:sp>
    </p:spTree>
    <p:extLst>
      <p:ext uri="{BB962C8B-B14F-4D97-AF65-F5344CB8AC3E}">
        <p14:creationId xmlns:p14="http://schemas.microsoft.com/office/powerpoint/2010/main" val="371784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11560" y="918012"/>
            <a:ext cx="7848872" cy="3139321"/>
          </a:xfrm>
          <a:prstGeom prst="rect">
            <a:avLst/>
          </a:prstGeom>
          <a:noFill/>
        </p:spPr>
        <p:txBody>
          <a:bodyPr wrap="square" rtlCol="0">
            <a:spAutoFit/>
          </a:bodyPr>
          <a:lstStyle/>
          <a:p>
            <a:r>
              <a:rPr lang="bn-IN" sz="6600" dirty="0" smtClean="0"/>
              <a:t>পাঠ ঘোষণাঃ </a:t>
            </a:r>
          </a:p>
          <a:p>
            <a:r>
              <a:rPr lang="bn-IN" sz="6600" dirty="0" smtClean="0"/>
              <a:t>হযরত মুহাম্মদ (স) এর মদিনার সনদ</a:t>
            </a:r>
            <a:endParaRPr lang="en-US" sz="6600" dirty="0"/>
          </a:p>
        </p:txBody>
      </p:sp>
    </p:spTree>
    <p:extLst>
      <p:ext uri="{BB962C8B-B14F-4D97-AF65-F5344CB8AC3E}">
        <p14:creationId xmlns:p14="http://schemas.microsoft.com/office/powerpoint/2010/main" val="3619554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9145016" cy="6858000"/>
          </a:xfrm>
          <a:prstGeom prst="rect">
            <a:avLst/>
          </a:prstGeom>
        </p:spPr>
      </p:pic>
      <p:sp>
        <p:nvSpPr>
          <p:cNvPr id="4" name="TextBox 3"/>
          <p:cNvSpPr txBox="1"/>
          <p:nvPr/>
        </p:nvSpPr>
        <p:spPr>
          <a:xfrm>
            <a:off x="683568" y="517322"/>
            <a:ext cx="8460432" cy="3416320"/>
          </a:xfrm>
          <a:prstGeom prst="rect">
            <a:avLst/>
          </a:prstGeom>
          <a:noFill/>
        </p:spPr>
        <p:txBody>
          <a:bodyPr wrap="square" rtlCol="0">
            <a:spAutoFit/>
          </a:bodyPr>
          <a:lstStyle/>
          <a:p>
            <a:r>
              <a:rPr lang="bn-IN" sz="5400" dirty="0" smtClean="0"/>
              <a:t>শিখন ফলঃ </a:t>
            </a:r>
          </a:p>
          <a:p>
            <a:r>
              <a:rPr lang="bn-IN" sz="5400" dirty="0" smtClean="0"/>
              <a:t>মদিনার সনদ ও মদিনার আদশ রাসট্র গঠন ব্যাখ্যা করতে পারবে ।</a:t>
            </a:r>
            <a:endParaRPr lang="en-US" sz="5400" dirty="0"/>
          </a:p>
        </p:txBody>
      </p:sp>
    </p:spTree>
    <p:extLst>
      <p:ext uri="{BB962C8B-B14F-4D97-AF65-F5344CB8AC3E}">
        <p14:creationId xmlns:p14="http://schemas.microsoft.com/office/powerpoint/2010/main" val="59390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1"/>
            <a:ext cx="8928992" cy="6336704"/>
          </a:xfrm>
          <a:prstGeom prst="rect">
            <a:avLst/>
          </a:prstGeom>
        </p:spPr>
      </p:pic>
      <p:sp>
        <p:nvSpPr>
          <p:cNvPr id="5" name="TextBox 4"/>
          <p:cNvSpPr txBox="1"/>
          <p:nvPr/>
        </p:nvSpPr>
        <p:spPr>
          <a:xfrm>
            <a:off x="323528" y="620688"/>
            <a:ext cx="8568952" cy="7848302"/>
          </a:xfrm>
          <a:prstGeom prst="rect">
            <a:avLst/>
          </a:prstGeom>
          <a:noFill/>
        </p:spPr>
        <p:txBody>
          <a:bodyPr wrap="square" rtlCol="0">
            <a:spAutoFit/>
          </a:bodyPr>
          <a:lstStyle/>
          <a:p>
            <a:r>
              <a:rPr lang="bn-IN" sz="4800" dirty="0" smtClean="0"/>
              <a:t>পাঠ উপসাপনঃ </a:t>
            </a:r>
          </a:p>
          <a:p>
            <a:r>
              <a:rPr lang="bn-IN" sz="4800" dirty="0" smtClean="0"/>
              <a:t>প্রাথমিক কাজসমূহঃ</a:t>
            </a:r>
          </a:p>
          <a:p>
            <a:r>
              <a:rPr lang="bn-IN" sz="3200" dirty="0" smtClean="0"/>
              <a:t>ইসলামের সুমহান বাণী প্রচারের জন্য হযরত মুহাম্মাদ( স) প্রিয় মাতৃভূমি মক্কা ছেরে মদিনায় পৌছলে মদিনাবাসী তাঁকে সাদরে  গ্রহণ করে। মহানবির (স) আগমনকে সরণীয় করে রাখার জন্য তারা তাদের নগরীর নাম ইয়াসরিব পরিবতন করে নতুন নাম রাখে মদিনাতুন নবি   বা নবির শহর । মুহাম্মাদ (স) এর হিজরতের প্রথমে মদিনার রাজনৈতিক ও সামাজিক অবসহা ছিল শোচনীয় । তাই তিনি এখানকার আথ-সামাজিক ও রাজনৈতিক অবসহার উননয়নের কছু পদক্ষেপ গ্রহণ করেন ।</a:t>
            </a:r>
            <a:r>
              <a:rPr lang="en-SG" sz="3200" dirty="0" smtClean="0"/>
              <a:t> </a:t>
            </a:r>
            <a:endParaRPr lang="en-SG" sz="3200" dirty="0"/>
          </a:p>
          <a:p>
            <a:endParaRPr lang="bn-IN" sz="3200" dirty="0" smtClean="0"/>
          </a:p>
          <a:p>
            <a:r>
              <a:rPr lang="en-SG" sz="2400" dirty="0" smtClean="0"/>
              <a:t>   </a:t>
            </a:r>
            <a:endParaRPr lang="bn-IN" sz="2400" dirty="0" smtClean="0"/>
          </a:p>
        </p:txBody>
      </p:sp>
    </p:spTree>
    <p:extLst>
      <p:ext uri="{BB962C8B-B14F-4D97-AF65-F5344CB8AC3E}">
        <p14:creationId xmlns:p14="http://schemas.microsoft.com/office/powerpoint/2010/main" val="84911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17" y="0"/>
            <a:ext cx="9036495" cy="6858000"/>
          </a:xfrm>
          <a:prstGeom prst="rect">
            <a:avLst/>
          </a:prstGeom>
        </p:spPr>
      </p:pic>
      <p:sp>
        <p:nvSpPr>
          <p:cNvPr id="9" name="Rectangle 8"/>
          <p:cNvSpPr/>
          <p:nvPr/>
        </p:nvSpPr>
        <p:spPr>
          <a:xfrm>
            <a:off x="539552" y="3244334"/>
            <a:ext cx="8496944" cy="369332"/>
          </a:xfrm>
          <a:prstGeom prst="rect">
            <a:avLst/>
          </a:prstGeom>
        </p:spPr>
        <p:txBody>
          <a:bodyPr wrap="square">
            <a:spAutoFit/>
          </a:bodyPr>
          <a:lstStyle/>
          <a:p>
            <a:endParaRPr lang="en-SG" dirty="0"/>
          </a:p>
        </p:txBody>
      </p:sp>
      <p:sp>
        <p:nvSpPr>
          <p:cNvPr id="10" name="TextBox 9"/>
          <p:cNvSpPr txBox="1"/>
          <p:nvPr/>
        </p:nvSpPr>
        <p:spPr>
          <a:xfrm>
            <a:off x="539552" y="404664"/>
            <a:ext cx="8496944" cy="4955203"/>
          </a:xfrm>
          <a:prstGeom prst="rect">
            <a:avLst/>
          </a:prstGeom>
          <a:noFill/>
        </p:spPr>
        <p:txBody>
          <a:bodyPr wrap="square" rtlCol="0">
            <a:spAutoFit/>
          </a:bodyPr>
          <a:lstStyle/>
          <a:p>
            <a:r>
              <a:rPr lang="bn-IN" sz="2800" dirty="0" smtClean="0"/>
              <a:t>মদিনা  সনদ ও মদিনা রাষট্র গঠনঃ  </a:t>
            </a:r>
          </a:p>
          <a:p>
            <a:r>
              <a:rPr lang="bn-IN" sz="2800" dirty="0" smtClean="0"/>
              <a:t>মহানদিনা  (স) তাঁর রাজ নৈতিক দূরদশিতার মাধ্যমে বুঝতে পরেছিলেন, মদিনা ও এর আশপাশে বসবাসকারী মুসলিম , ইহুদি, খ্রিষটান ও পৌওলিকদের মধ্যে সদভাব ও সমপ্রীতির বনধন তৈরী করতে হবে । তা না হলে একটি সুসংহত রাষট্র গঠন করা সমভব নয় । তাই তিন্ত মদিনায় বসবাসত সব জাতিধ্মের মানুসকে নিয়ে একটি ঐক্যবদধ জাতি গঠনের লক্ষ্যে ৬২২ খ্রিষটাদবে একটি সনদ প্রণয়ন করেন ।</a:t>
            </a:r>
          </a:p>
          <a:p>
            <a:r>
              <a:rPr lang="bn-IN" sz="3200" dirty="0" smtClean="0"/>
              <a:t>লিখিত দলিলঃ </a:t>
            </a:r>
            <a:endParaRPr lang="bn-IN" sz="2400" dirty="0"/>
          </a:p>
          <a:p>
            <a:r>
              <a:rPr lang="bn-IN" sz="1600" dirty="0" smtClean="0"/>
              <a:t>মুহাম্মাদ (স) এর পক্ষ থেকে এটি কুরাশ ও ইয়াসরিবের মুসলমান , যারা তাদের অনুসরণ কের ও তাদের সাথে যুকত এবং তাদের সাথে  জিহাদ করে  তাদের মধ্যে একটি লিখিত দলিল । </a:t>
            </a:r>
          </a:p>
        </p:txBody>
      </p:sp>
    </p:spTree>
    <p:extLst>
      <p:ext uri="{BB962C8B-B14F-4D97-AF65-F5344CB8AC3E}">
        <p14:creationId xmlns:p14="http://schemas.microsoft.com/office/powerpoint/2010/main" val="205769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319</Words>
  <Application>Microsoft Office PowerPoint</Application>
  <PresentationFormat>On-screen Show (4:3)</PresentationFormat>
  <Paragraphs>41</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36</cp:revision>
  <dcterms:created xsi:type="dcterms:W3CDTF">2020-11-14T12:06:06Z</dcterms:created>
  <dcterms:modified xsi:type="dcterms:W3CDTF">2020-11-23T15:45:48Z</dcterms:modified>
</cp:coreProperties>
</file>