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79" r:id="rId2"/>
    <p:sldId id="381" r:id="rId3"/>
    <p:sldId id="383" r:id="rId4"/>
    <p:sldId id="348" r:id="rId5"/>
    <p:sldId id="263" r:id="rId6"/>
    <p:sldId id="329" r:id="rId7"/>
    <p:sldId id="270" r:id="rId8"/>
    <p:sldId id="385" r:id="rId9"/>
    <p:sldId id="387" r:id="rId10"/>
    <p:sldId id="388" r:id="rId11"/>
    <p:sldId id="389" r:id="rId12"/>
    <p:sldId id="280" r:id="rId13"/>
    <p:sldId id="28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28BE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24" autoAdjust="0"/>
    <p:restoredTop sz="98925" autoAdjust="0"/>
  </p:normalViewPr>
  <p:slideViewPr>
    <p:cSldViewPr snapToGrid="0">
      <p:cViewPr varScale="1">
        <p:scale>
          <a:sx n="70" d="100"/>
          <a:sy n="70" d="100"/>
        </p:scale>
        <p:origin x="-13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EBFA-C309-4E27-AD8C-CA3BCDB3D22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F6B57-FD9D-4BD2-BC02-F476A4B1AA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4472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A1C593-65D0-4073-BCC9-577B9352EA97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1C593-65D0-4073-BCC9-577B9352EA97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1C593-65D0-4073-BCC9-577B9352EA97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1C593-65D0-4073-BCC9-577B9352EA97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1C593-65D0-4073-BCC9-577B9352EA97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1C593-65D0-4073-BCC9-577B9352EA97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1C593-65D0-4073-BCC9-577B9352EA97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1C593-65D0-4073-BCC9-577B9352EA97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1C593-65D0-4073-BCC9-577B9352EA97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63A1C593-65D0-4073-BCC9-577B9352EA97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A1C593-65D0-4073-BCC9-577B9352EA97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3A1C593-65D0-4073-BCC9-577B9352EA97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shahneoazmd@yahoo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jo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33804" y="836023"/>
            <a:ext cx="6609602" cy="531658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9815" y="2573383"/>
            <a:ext cx="46111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Welcome to All</a:t>
            </a:r>
            <a:endParaRPr lang="en-US" sz="60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4333461" y="291548"/>
            <a:ext cx="3763617" cy="887895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Group Work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113181" y="2199861"/>
            <a:ext cx="981986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Fill in each gap with an appropriate word: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002060"/>
                </a:solidFill>
              </a:rPr>
              <a:t>Load shedding is a common phenomenon in Bangladesh. The main reason of it is the a)----------- in production of electricity. The supply is only 4200 MW b)---------- the demand is more than 6000 MW.  Rural Electricity Board can     c)-------- only  50% percent of the total demand of electricity for the d)--------- people. The people of Bangladesh want to e)---------- rid of the this unbearable condition immediately.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35826" y="3339548"/>
            <a:ext cx="1881809" cy="33130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shortage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474226" y="3710610"/>
            <a:ext cx="1683025" cy="3313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though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97497" y="4439477"/>
            <a:ext cx="1338468" cy="33130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supply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10678" y="4850296"/>
            <a:ext cx="1510748" cy="2782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rural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10748" y="5221358"/>
            <a:ext cx="1709530" cy="3047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rved Down Ribbon 1"/>
          <p:cNvSpPr/>
          <p:nvPr/>
        </p:nvSpPr>
        <p:spPr>
          <a:xfrm>
            <a:off x="3631096" y="291548"/>
            <a:ext cx="4452729" cy="758952"/>
          </a:xfrm>
          <a:prstGeom prst="ellipseRibb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Pair work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34461" y="1562767"/>
            <a:ext cx="1031019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Answer the following Questions:</a:t>
            </a:r>
          </a:p>
          <a:p>
            <a:endParaRPr lang="en-US" sz="2000" b="1" dirty="0" smtClean="0"/>
          </a:p>
          <a:p>
            <a:r>
              <a:rPr lang="en-US" sz="2000" dirty="0" smtClean="0"/>
              <a:t>1. What happened to </a:t>
            </a:r>
            <a:r>
              <a:rPr lang="en-US" sz="2000" dirty="0" err="1" smtClean="0"/>
              <a:t>Sohan</a:t>
            </a:r>
            <a:r>
              <a:rPr lang="en-US" sz="2000" dirty="0" smtClean="0"/>
              <a:t> last night?</a:t>
            </a:r>
          </a:p>
          <a:p>
            <a:r>
              <a:rPr lang="en-US" sz="2000" dirty="0" smtClean="0">
                <a:solidFill>
                  <a:srgbClr val="002060"/>
                </a:solidFill>
              </a:rPr>
              <a:t>Ans. </a:t>
            </a:r>
            <a:r>
              <a:rPr lang="en-US" sz="2000" dirty="0" err="1" smtClean="0">
                <a:solidFill>
                  <a:srgbClr val="002060"/>
                </a:solidFill>
              </a:rPr>
              <a:t>Sohan</a:t>
            </a:r>
            <a:r>
              <a:rPr lang="en-US" sz="2000" dirty="0" smtClean="0">
                <a:solidFill>
                  <a:srgbClr val="002060"/>
                </a:solidFill>
              </a:rPr>
              <a:t> could not sleep last night.</a:t>
            </a:r>
          </a:p>
          <a:p>
            <a:r>
              <a:rPr lang="en-US" sz="2000" dirty="0" smtClean="0"/>
              <a:t>2. How was the summer night?</a:t>
            </a:r>
          </a:p>
          <a:p>
            <a:r>
              <a:rPr lang="en-US" sz="2000" dirty="0" smtClean="0">
                <a:solidFill>
                  <a:srgbClr val="002060"/>
                </a:solidFill>
              </a:rPr>
              <a:t>Ans. The summer night was muggy and hot.</a:t>
            </a:r>
          </a:p>
          <a:p>
            <a:r>
              <a:rPr lang="en-US" sz="2000" dirty="0" smtClean="0"/>
              <a:t>3. How is a summer day?</a:t>
            </a:r>
          </a:p>
          <a:p>
            <a:r>
              <a:rPr lang="en-US" sz="2000" dirty="0" smtClean="0">
                <a:solidFill>
                  <a:srgbClr val="002060"/>
                </a:solidFill>
              </a:rPr>
              <a:t>Ans. A summer day is wet, damp and sticky.</a:t>
            </a:r>
          </a:p>
          <a:p>
            <a:r>
              <a:rPr lang="en-US" sz="2000" dirty="0" smtClean="0"/>
              <a:t>4. What happens during load shedding in </a:t>
            </a:r>
            <a:r>
              <a:rPr lang="en-US" sz="2000" dirty="0" err="1" smtClean="0"/>
              <a:t>Sohan’s</a:t>
            </a:r>
            <a:r>
              <a:rPr lang="en-US" sz="2000" dirty="0" smtClean="0"/>
              <a:t> area?</a:t>
            </a:r>
          </a:p>
          <a:p>
            <a:r>
              <a:rPr lang="en-US" sz="2000" dirty="0" smtClean="0">
                <a:solidFill>
                  <a:srgbClr val="002060"/>
                </a:solidFill>
              </a:rPr>
              <a:t>Ans. During load shedding, </a:t>
            </a:r>
            <a:r>
              <a:rPr lang="en-US" sz="2000" dirty="0" err="1" smtClean="0">
                <a:solidFill>
                  <a:srgbClr val="002060"/>
                </a:solidFill>
              </a:rPr>
              <a:t>Sohan’s</a:t>
            </a:r>
            <a:r>
              <a:rPr lang="en-US" sz="2000" dirty="0" smtClean="0">
                <a:solidFill>
                  <a:srgbClr val="002060"/>
                </a:solidFill>
              </a:rPr>
              <a:t> area remains dark for hours.</a:t>
            </a:r>
          </a:p>
          <a:p>
            <a:r>
              <a:rPr lang="en-US" sz="2000" dirty="0" smtClean="0"/>
              <a:t>5. What do people use at night during load shedding?</a:t>
            </a:r>
          </a:p>
          <a:p>
            <a:r>
              <a:rPr lang="en-US" sz="2000" dirty="0" smtClean="0">
                <a:solidFill>
                  <a:srgbClr val="002060"/>
                </a:solidFill>
              </a:rPr>
              <a:t>Ans. People use candle light or table lamp or hurricane lamp or kerosene lamp for lighting and hand fans for fanning.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/>
          </a:p>
        </p:txBody>
      </p:sp>
      <p:pic>
        <p:nvPicPr>
          <p:cNvPr id="1026" name="Picture 2" descr="C:\Users\S.M Computer\Desktop\hg\images (6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2736" y="235131"/>
            <a:ext cx="9629775" cy="231980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188720" y="3526972"/>
            <a:ext cx="9614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n w="1905"/>
                <a:solidFill>
                  <a:srgbClr val="2028BE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Write a paragraph on Load Shedding.</a:t>
            </a:r>
            <a:endParaRPr lang="en-US" sz="3200" b="1" dirty="0">
              <a:ln w="1905"/>
              <a:solidFill>
                <a:srgbClr val="2028BE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008148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1811425"/>
            <a:ext cx="10515600" cy="72957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C0449"/>
                </a:solidFill>
              </a:rPr>
              <a:t/>
            </a:r>
            <a:br>
              <a:rPr lang="en-US" b="1" dirty="0" smtClean="0">
                <a:solidFill>
                  <a:srgbClr val="7C0449"/>
                </a:solidFill>
              </a:rPr>
            </a:br>
            <a:r>
              <a:rPr lang="en-US" dirty="0" smtClean="0">
                <a:solidFill>
                  <a:srgbClr val="7C0449"/>
                </a:solidFill>
              </a:rPr>
              <a:t/>
            </a:r>
            <a:br>
              <a:rPr lang="en-US" dirty="0" smtClean="0">
                <a:solidFill>
                  <a:srgbClr val="7C0449"/>
                </a:solidFill>
              </a:rPr>
            </a:br>
            <a:r>
              <a:rPr lang="en-US" dirty="0" smtClean="0">
                <a:solidFill>
                  <a:srgbClr val="7C0449"/>
                </a:solidFill>
              </a:rPr>
              <a:t/>
            </a:r>
            <a:br>
              <a:rPr lang="en-US" dirty="0" smtClean="0">
                <a:solidFill>
                  <a:srgbClr val="7C0449"/>
                </a:solidFill>
              </a:rPr>
            </a:br>
            <a:r>
              <a:rPr lang="en-US" dirty="0" smtClean="0">
                <a:solidFill>
                  <a:srgbClr val="7C0449"/>
                </a:solidFill>
              </a:rPr>
              <a:t/>
            </a:r>
            <a:br>
              <a:rPr lang="en-US" dirty="0" smtClean="0">
                <a:solidFill>
                  <a:srgbClr val="7C0449"/>
                </a:solidFill>
              </a:rPr>
            </a:br>
            <a:r>
              <a:rPr lang="en-US" dirty="0" smtClean="0">
                <a:solidFill>
                  <a:srgbClr val="7C0449"/>
                </a:solidFill>
              </a:rPr>
              <a:t/>
            </a:r>
            <a:br>
              <a:rPr lang="en-US" dirty="0" smtClean="0">
                <a:solidFill>
                  <a:srgbClr val="7C0449"/>
                </a:solidFill>
              </a:rPr>
            </a:br>
            <a:r>
              <a:rPr lang="en-US" b="1" dirty="0" smtClean="0">
                <a:solidFill>
                  <a:srgbClr val="7C0449"/>
                </a:solidFill>
              </a:rPr>
              <a:t>Thanks </a:t>
            </a:r>
            <a:br>
              <a:rPr lang="en-US" b="1" dirty="0" smtClean="0">
                <a:solidFill>
                  <a:srgbClr val="7C0449"/>
                </a:solidFill>
              </a:rPr>
            </a:br>
            <a:r>
              <a:rPr lang="en-US" dirty="0" smtClean="0">
                <a:solidFill>
                  <a:srgbClr val="7C0449"/>
                </a:solidFill>
              </a:rPr>
              <a:t> </a:t>
            </a:r>
            <a:r>
              <a:rPr lang="en-US" dirty="0" smtClean="0">
                <a:solidFill>
                  <a:srgbClr val="7C0449"/>
                </a:solidFill>
              </a:rPr>
              <a:t>    </a:t>
            </a:r>
            <a:r>
              <a:rPr lang="en-US" b="1" dirty="0" smtClean="0">
                <a:solidFill>
                  <a:srgbClr val="7C0449"/>
                </a:solidFill>
              </a:rPr>
              <a:t>a lot</a:t>
            </a:r>
            <a:br>
              <a:rPr lang="en-US" b="1" dirty="0" smtClean="0">
                <a:solidFill>
                  <a:srgbClr val="7C0449"/>
                </a:solidFill>
              </a:rPr>
            </a:br>
            <a:r>
              <a:rPr lang="en-US" b="1" dirty="0" smtClean="0">
                <a:solidFill>
                  <a:srgbClr val="7C0449"/>
                </a:solidFill>
              </a:rPr>
              <a:t>         </a:t>
            </a:r>
            <a:r>
              <a:rPr lang="en-US" b="1" dirty="0" smtClean="0">
                <a:solidFill>
                  <a:srgbClr val="7C0449"/>
                </a:solidFill>
              </a:rPr>
              <a:t>for being </a:t>
            </a:r>
            <a:r>
              <a:rPr lang="en-US" b="1" dirty="0" smtClean="0">
                <a:solidFill>
                  <a:srgbClr val="7C0449"/>
                </a:solidFill>
              </a:rPr>
              <a:t/>
            </a:r>
            <a:br>
              <a:rPr lang="en-US" b="1" dirty="0" smtClean="0">
                <a:solidFill>
                  <a:srgbClr val="7C0449"/>
                </a:solidFill>
              </a:rPr>
            </a:br>
            <a:r>
              <a:rPr lang="en-US" b="1" dirty="0" smtClean="0">
                <a:solidFill>
                  <a:srgbClr val="7C0449"/>
                </a:solidFill>
              </a:rPr>
              <a:t>               with </a:t>
            </a:r>
            <a:r>
              <a:rPr lang="en-US" b="1" dirty="0" smtClean="0">
                <a:solidFill>
                  <a:srgbClr val="7C0449"/>
                </a:solidFill>
              </a:rPr>
              <a:t>me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1056" y="1133373"/>
            <a:ext cx="7246961" cy="5222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2567565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160493" y="1305960"/>
            <a:ext cx="6540863" cy="2971799"/>
          </a:xfrm>
          <a:prstGeom prst="rect">
            <a:avLst/>
          </a:prstGeom>
          <a:ln/>
        </p:spPr>
        <p:style>
          <a:lnRef idx="1">
            <a:schemeClr val="accent5"/>
          </a:lnRef>
          <a:fillRef idx="1003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70C0"/>
                </a:solidFill>
                <a:latin typeface="Book Antiqua" pitchFamily="18" charset="0"/>
              </a:rPr>
              <a:t>Md</a:t>
            </a:r>
            <a:r>
              <a:rPr lang="en-US" sz="3200" b="1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Book Antiqua" pitchFamily="18" charset="0"/>
              </a:rPr>
              <a:t>Shahneoaz</a:t>
            </a:r>
            <a:endParaRPr lang="en-US" sz="3200" b="1" dirty="0">
              <a:solidFill>
                <a:srgbClr val="0070C0"/>
              </a:solidFill>
              <a:latin typeface="Book Antiqua" pitchFamily="18" charset="0"/>
            </a:endParaRPr>
          </a:p>
          <a:p>
            <a:r>
              <a:rPr lang="en-US" sz="3200" b="1" dirty="0">
                <a:solidFill>
                  <a:srgbClr val="7030A0"/>
                </a:solidFill>
                <a:latin typeface="Book Antiqua" pitchFamily="18" charset="0"/>
              </a:rPr>
              <a:t>Assistant Teacher </a:t>
            </a:r>
            <a:r>
              <a:rPr lang="en-US" sz="2800" b="1" dirty="0">
                <a:solidFill>
                  <a:srgbClr val="7030A0"/>
                </a:solidFill>
                <a:latin typeface="Book Antiqua" pitchFamily="18" charset="0"/>
              </a:rPr>
              <a:t>(English)</a:t>
            </a:r>
          </a:p>
          <a:p>
            <a:r>
              <a:rPr lang="en-US" sz="2800" b="1" dirty="0" err="1" smtClean="0">
                <a:solidFill>
                  <a:srgbClr val="7030A0"/>
                </a:solidFill>
                <a:latin typeface="Book Antiqua" pitchFamily="18" charset="0"/>
              </a:rPr>
              <a:t>Jalalabad</a:t>
            </a:r>
            <a:r>
              <a:rPr lang="en-US" sz="2800" b="1" dirty="0" smtClean="0">
                <a:solidFill>
                  <a:srgbClr val="7030A0"/>
                </a:solidFill>
                <a:latin typeface="Book Antiqua" pitchFamily="18" charset="0"/>
              </a:rPr>
              <a:t> B/L High </a:t>
            </a:r>
            <a:r>
              <a:rPr lang="en-US" sz="2800" b="1" dirty="0" err="1" smtClean="0">
                <a:solidFill>
                  <a:srgbClr val="7030A0"/>
                </a:solidFill>
                <a:latin typeface="Book Antiqua" pitchFamily="18" charset="0"/>
              </a:rPr>
              <a:t>School,Sylhet</a:t>
            </a:r>
            <a:r>
              <a:rPr lang="en-US" sz="2800" b="1" dirty="0" smtClean="0">
                <a:solidFill>
                  <a:srgbClr val="7030A0"/>
                </a:solidFill>
                <a:latin typeface="Book Antiqua" pitchFamily="18" charset="0"/>
              </a:rPr>
              <a:t>.</a:t>
            </a:r>
            <a:endParaRPr lang="en-US" sz="2800" b="1" dirty="0">
              <a:solidFill>
                <a:srgbClr val="7030A0"/>
              </a:solidFill>
              <a:latin typeface="Book Antiqua" pitchFamily="18" charset="0"/>
            </a:endParaRPr>
          </a:p>
          <a:p>
            <a:r>
              <a:rPr lang="en-US" sz="2800" b="1" dirty="0">
                <a:solidFill>
                  <a:srgbClr val="7030A0"/>
                </a:solidFill>
                <a:latin typeface="Book Antiqua" pitchFamily="18" charset="0"/>
              </a:rPr>
              <a:t>E-mail: </a:t>
            </a:r>
            <a:r>
              <a:rPr lang="en-US" sz="2800" b="1" dirty="0" smtClean="0">
                <a:solidFill>
                  <a:srgbClr val="7030A0"/>
                </a:solidFill>
                <a:latin typeface="Book Antiqua" pitchFamily="18" charset="0"/>
                <a:hlinkClick r:id="rId2"/>
              </a:rPr>
              <a:t>shahneoazmd@yahoo.com</a:t>
            </a:r>
            <a:endParaRPr lang="en-US" sz="2800" b="1" dirty="0">
              <a:solidFill>
                <a:srgbClr val="7030A0"/>
              </a:solidFill>
              <a:latin typeface="Book Antiqua" pitchFamily="18" charset="0"/>
            </a:endParaRPr>
          </a:p>
          <a:p>
            <a:r>
              <a:rPr lang="en-US" sz="2800" b="1" dirty="0">
                <a:solidFill>
                  <a:srgbClr val="7030A0"/>
                </a:solidFill>
                <a:latin typeface="Book Antiqua" pitchFamily="18" charset="0"/>
              </a:rPr>
              <a:t>Cell: </a:t>
            </a:r>
            <a:r>
              <a:rPr lang="en-US" sz="2800" b="1" dirty="0" smtClean="0">
                <a:solidFill>
                  <a:srgbClr val="7030A0"/>
                </a:solidFill>
                <a:latin typeface="Book Antiqua" pitchFamily="18" charset="0"/>
              </a:rPr>
              <a:t>01631712091</a:t>
            </a:r>
            <a:endParaRPr lang="en-US" sz="2800" b="1" dirty="0">
              <a:solidFill>
                <a:srgbClr val="7030A0"/>
              </a:solidFill>
              <a:latin typeface="Book Antiqua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69132" y="4732875"/>
            <a:ext cx="4792656" cy="1667925"/>
          </a:xfrm>
          <a:prstGeom prst="rect">
            <a:avLst/>
          </a:prstGeom>
          <a:ln/>
        </p:spPr>
        <p:style>
          <a:lnRef idx="0">
            <a:schemeClr val="accent2"/>
          </a:lnRef>
          <a:fillRef idx="1003">
            <a:schemeClr val="dk1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Class: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                  </a:t>
            </a:r>
            <a:endParaRPr lang="en-U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English 1</a:t>
            </a:r>
            <a:r>
              <a:rPr lang="en-US" sz="2800" baseline="30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paper</a:t>
            </a:r>
          </a:p>
          <a:p>
            <a:pPr algn="ctr">
              <a:buNone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Unit-11, Lesson-1  </a:t>
            </a:r>
            <a:endParaRPr lang="en-U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Time- 45 Minutes</a:t>
            </a:r>
          </a:p>
        </p:txBody>
      </p:sp>
      <p:pic>
        <p:nvPicPr>
          <p:cNvPr id="11" name="Picture 2" descr="E:\MPO_Mamun all scan doc\Picture_Mamun_300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698799" y="1384334"/>
            <a:ext cx="2228850" cy="2971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Flowchart: Alternate Process 2"/>
          <p:cNvSpPr/>
          <p:nvPr/>
        </p:nvSpPr>
        <p:spPr>
          <a:xfrm>
            <a:off x="4128574" y="206063"/>
            <a:ext cx="3953815" cy="839190"/>
          </a:xfrm>
          <a:prstGeom prst="flowChartAlternateProcess">
            <a:avLst/>
          </a:prstGeom>
        </p:spPr>
        <p:style>
          <a:lnRef idx="3">
            <a:schemeClr val="lt1"/>
          </a:lnRef>
          <a:fillRef idx="1002">
            <a:schemeClr val="dk2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Introduction</a:t>
            </a:r>
            <a:endParaRPr lang="en-US" sz="3600" b="1" dirty="0">
              <a:ln w="11430"/>
              <a:solidFill>
                <a:srgbClr val="00B0F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/>
          </a:p>
        </p:txBody>
      </p:sp>
      <p:pic>
        <p:nvPicPr>
          <p:cNvPr id="1026" name="Picture 2" descr="C:\Users\FC\AppData\Roaming\Microsoft\Windows\Network Shortcuts\eft 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09193" y="4265431"/>
            <a:ext cx="2039847" cy="24288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48124797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Can you say what the pictures are about?</a:t>
            </a:r>
            <a:endParaRPr lang="en-US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32" name="Picture 8" descr="C:\Users\FC\AppData\Roaming\Microsoft\Windows\Network Shortcuts\man and climate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400799" y="2704012"/>
            <a:ext cx="5342709" cy="3322674"/>
          </a:xfrm>
          <a:prstGeom prst="rect">
            <a:avLst/>
          </a:prstGeom>
          <a:noFill/>
        </p:spPr>
      </p:pic>
      <p:pic>
        <p:nvPicPr>
          <p:cNvPr id="1026" name="Picture 2" descr="C:\Users\FC\AppData\Roaming\Microsoft\Windows\Network Shortcuts\pilot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57199" y="1351590"/>
            <a:ext cx="5402187" cy="306365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914400" y="4794068"/>
            <a:ext cx="4336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Renewable Energy Sources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40434" y="1724297"/>
            <a:ext cx="4715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Non-renewable</a:t>
            </a:r>
            <a:r>
              <a:rPr lang="en-US" b="1" dirty="0" smtClean="0">
                <a:solidFill>
                  <a:srgbClr val="FF0000"/>
                </a:solidFill>
              </a:rPr>
              <a:t> Energy Sources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49085" y="574765"/>
            <a:ext cx="10463349" cy="5277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481943" y="448116"/>
            <a:ext cx="7524206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  <a:cs typeface="Times New Roman" pitchFamily="18" charset="0"/>
              </a:rPr>
              <a:t>Today’s Topic</a:t>
            </a:r>
            <a:endParaRPr lang="en-US" sz="48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Rounded MT Bold" pitchFamily="34" charset="0"/>
              <a:cs typeface="Times New Roman" pitchFamily="18" charset="0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6035038" y="5930539"/>
            <a:ext cx="5956663" cy="731520"/>
          </a:xfrm>
          <a:prstGeom prst="round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Renewable Energy Sources -1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033250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14375" y="390525"/>
            <a:ext cx="7886700" cy="100647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smtClean="0"/>
              <a:t>Learning Outcomes:</a:t>
            </a:r>
            <a:endParaRPr lang="en-US" sz="5400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14375" y="1597025"/>
            <a:ext cx="10451608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5000"/>
              </a:lnSpc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sz="36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5000"/>
              </a:lnSpc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After completing this lesson, students will be able to-</a:t>
            </a:r>
          </a:p>
          <a:p>
            <a:pPr algn="just">
              <a:lnSpc>
                <a:spcPct val="125000"/>
              </a:lnSpc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describe familiar objects.</a:t>
            </a:r>
          </a:p>
          <a:p>
            <a:pPr algn="just">
              <a:lnSpc>
                <a:spcPct val="125000"/>
              </a:lnSpc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answer the multiple choice questions.</a:t>
            </a:r>
          </a:p>
          <a:p>
            <a:pPr algn="just">
              <a:lnSpc>
                <a:spcPct val="125000"/>
              </a:lnSpc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describe the present demand and the production of power in Bangladesh.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276044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8537" y="182881"/>
            <a:ext cx="9522823" cy="391886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Read the passage silently  in unit-11, lesson-1 (B)</a:t>
            </a: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587828"/>
            <a:ext cx="12192000" cy="6270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5468" y="365128"/>
            <a:ext cx="8967986" cy="719089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Let’s be introduced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with new Words: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2961" y="5365525"/>
            <a:ext cx="9927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>
              <a:solidFill>
                <a:srgbClr val="2028B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1409" y="1258755"/>
            <a:ext cx="5234608" cy="238960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424566" y="3875973"/>
            <a:ext cx="4666426" cy="2501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172278" y="1593289"/>
            <a:ext cx="2477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Load-shedding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50845" y="2442754"/>
            <a:ext cx="25995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The interruption of an electricity supply to avoid excessive load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55235" y="4070500"/>
            <a:ext cx="1265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Muggy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30369" y="6093696"/>
            <a:ext cx="28230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Humid /sultry /sticky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4970901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5468" y="365128"/>
            <a:ext cx="8967986" cy="719089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Let’s be introduced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with new Words: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2961" y="5365525"/>
            <a:ext cx="9927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>
              <a:solidFill>
                <a:srgbClr val="2028B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9175" y="1245503"/>
            <a:ext cx="4412772" cy="238960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214191" y="3875973"/>
            <a:ext cx="4777336" cy="2501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1086678" y="1328245"/>
            <a:ext cx="1589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Concentrate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80243" y="3171624"/>
            <a:ext cx="3183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Focus / centralize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28731" y="3924726"/>
            <a:ext cx="1265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Splash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3621" y="5444340"/>
            <a:ext cx="28230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Cause (liquid) to strike or fall on something in irregular drops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970901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5468" y="365128"/>
            <a:ext cx="8967986" cy="719089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Let’s be introduced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with new Words: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2961" y="5365525"/>
            <a:ext cx="9927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>
              <a:solidFill>
                <a:srgbClr val="2028B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9175" y="1290998"/>
            <a:ext cx="4412772" cy="229861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348245" y="3875973"/>
            <a:ext cx="4509228" cy="2501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1086678" y="1328245"/>
            <a:ext cx="1589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Unmoving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80243" y="3171624"/>
            <a:ext cx="3183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Not moving / Still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04661" y="3924726"/>
            <a:ext cx="1689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Unevoidable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3621" y="5444340"/>
            <a:ext cx="28230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Inevitable / bound/sure to happen / unpreventable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970901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2480</TotalTime>
  <Words>396</Words>
  <Application>Microsoft Office PowerPoint</Application>
  <PresentationFormat>Custom</PresentationFormat>
  <Paragraphs>66</Paragraphs>
  <Slides>13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Slide 1</vt:lpstr>
      <vt:lpstr>Slide 2</vt:lpstr>
      <vt:lpstr>Can you say what the pictures are about?</vt:lpstr>
      <vt:lpstr>Slide 4</vt:lpstr>
      <vt:lpstr>Slide 5</vt:lpstr>
      <vt:lpstr>Read the passage silently  in unit-11, lesson-1 (B)</vt:lpstr>
      <vt:lpstr>Let’s be introduced with new Words:</vt:lpstr>
      <vt:lpstr>Let’s be introduced with new Words:</vt:lpstr>
      <vt:lpstr>Let’s be introduced with new Words:</vt:lpstr>
      <vt:lpstr>Slide 10</vt:lpstr>
      <vt:lpstr>Slide 11</vt:lpstr>
      <vt:lpstr>Slide 12</vt:lpstr>
      <vt:lpstr>     Thanks       a lot          for being                 with me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ASUS</dc:creator>
  <cp:lastModifiedBy>FC</cp:lastModifiedBy>
  <cp:revision>362</cp:revision>
  <dcterms:created xsi:type="dcterms:W3CDTF">2019-05-22T18:57:46Z</dcterms:created>
  <dcterms:modified xsi:type="dcterms:W3CDTF">2020-11-23T05:10:50Z</dcterms:modified>
</cp:coreProperties>
</file>