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7" r:id="rId3"/>
    <p:sldId id="258" r:id="rId4"/>
    <p:sldId id="259" r:id="rId5"/>
    <p:sldId id="260" r:id="rId6"/>
    <p:sldId id="261" r:id="rId7"/>
    <p:sldId id="263" r:id="rId8"/>
    <p:sldId id="267" r:id="rId9"/>
    <p:sldId id="264" r:id="rId10"/>
    <p:sldId id="266" r:id="rId11"/>
    <p:sldId id="265" r:id="rId12"/>
    <p:sldId id="268"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62604-9D99-4DEE-9089-53A1CB614759}" type="doc">
      <dgm:prSet loTypeId="urn:microsoft.com/office/officeart/2008/layout/RadialCluster" loCatId="cycle" qsTypeId="urn:microsoft.com/office/officeart/2005/8/quickstyle/3d2" qsCatId="3D" csTypeId="urn:microsoft.com/office/officeart/2005/8/colors/colorful1" csCatId="colorful" phldr="1"/>
      <dgm:spPr/>
      <dgm:t>
        <a:bodyPr/>
        <a:lstStyle/>
        <a:p>
          <a:endParaRPr lang="en-US"/>
        </a:p>
      </dgm:t>
    </dgm:pt>
    <dgm:pt modelId="{22691CC7-F3F3-4D05-92EB-64CAE66E80EA}">
      <dgm:prSet phldrT="[Text]" custT="1"/>
      <dgm:spPr>
        <a:blipFill rotWithShape="0">
          <a:blip xmlns:r="http://schemas.openxmlformats.org/officeDocument/2006/relationships" r:embed="rId1"/>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IN" sz="700" dirty="0" smtClean="0"/>
            <a:t>- </a:t>
          </a:r>
          <a:endParaRPr lang="en-US" sz="700" dirty="0"/>
        </a:p>
      </dgm:t>
    </dgm:pt>
    <dgm:pt modelId="{ACB64BF6-615C-480E-943B-B72ABC468B9D}" type="parTrans" cxnId="{A7F73441-D9D5-46FE-80FE-EE8017AE6441}">
      <dgm:prSet/>
      <dgm:spPr/>
      <dgm:t>
        <a:bodyPr/>
        <a:lstStyle/>
        <a:p>
          <a:endParaRPr lang="en-US"/>
        </a:p>
      </dgm:t>
    </dgm:pt>
    <dgm:pt modelId="{934DB8D5-7E87-492E-8666-0FD4390CF039}" type="sibTrans" cxnId="{A7F73441-D9D5-46FE-80FE-EE8017AE6441}">
      <dgm:prSet/>
      <dgm:spPr/>
      <dgm:t>
        <a:bodyPr/>
        <a:lstStyle/>
        <a:p>
          <a:endParaRPr lang="en-US"/>
        </a:p>
      </dgm:t>
    </dgm:pt>
    <dgm:pt modelId="{B0645920-6170-484D-BF64-5BF2C5787177}">
      <dgm:prSet phldrT="[Text]" custT="1"/>
      <dgm:spPr/>
      <dgm:t>
        <a:bodyPr/>
        <a:lstStyle/>
        <a:p>
          <a:r>
            <a:rPr lang="bn-IN" sz="2800" dirty="0" smtClean="0">
              <a:latin typeface="NikoshBAN" panose="02000000000000000000" pitchFamily="2" charset="0"/>
              <a:cs typeface="NikoshBAN" panose="02000000000000000000" pitchFamily="2" charset="0"/>
            </a:rPr>
            <a:t>মেহেরুন নেছা  </a:t>
          </a:r>
          <a:endParaRPr lang="en-US" sz="2800" dirty="0">
            <a:latin typeface="NikoshBAN" panose="02000000000000000000" pitchFamily="2" charset="0"/>
            <a:cs typeface="NikoshBAN" panose="02000000000000000000" pitchFamily="2" charset="0"/>
          </a:endParaRPr>
        </a:p>
      </dgm:t>
    </dgm:pt>
    <dgm:pt modelId="{D2E585E6-BE29-4067-A71C-36F12888ECF3}" type="parTrans" cxnId="{1A49B96E-BAE7-4741-922E-FC3D21093D9D}">
      <dgm:prSet/>
      <dgm:spPr/>
      <dgm:t>
        <a:bodyPr/>
        <a:lstStyle/>
        <a:p>
          <a:endParaRPr lang="en-US"/>
        </a:p>
      </dgm:t>
    </dgm:pt>
    <dgm:pt modelId="{B255AC57-4C80-4960-AE12-F3D3D9425B2D}" type="sibTrans" cxnId="{1A49B96E-BAE7-4741-922E-FC3D21093D9D}">
      <dgm:prSet/>
      <dgm:spPr/>
      <dgm:t>
        <a:bodyPr/>
        <a:lstStyle/>
        <a:p>
          <a:endParaRPr lang="en-US"/>
        </a:p>
      </dgm:t>
    </dgm:pt>
    <dgm:pt modelId="{B2E61F1B-E4B6-4DBF-A1A5-5E831FAEA9DA}">
      <dgm:prSet phldrT="[Text]"/>
      <dgm:spPr/>
      <dgm:t>
        <a:bodyPr/>
        <a:lstStyle/>
        <a:p>
          <a:r>
            <a:rPr lang="bn-IN" dirty="0" smtClean="0">
              <a:latin typeface="NikoshBAN" panose="02000000000000000000" pitchFamily="2" charset="0"/>
              <a:cs typeface="NikoshBAN" panose="02000000000000000000" pitchFamily="2" charset="0"/>
            </a:rPr>
            <a:t>কণ্যা লাডলী বেগম </a:t>
          </a:r>
          <a:endParaRPr lang="en-US" dirty="0">
            <a:latin typeface="NikoshBAN" panose="02000000000000000000" pitchFamily="2" charset="0"/>
            <a:cs typeface="NikoshBAN" panose="02000000000000000000" pitchFamily="2" charset="0"/>
          </a:endParaRPr>
        </a:p>
      </dgm:t>
    </dgm:pt>
    <dgm:pt modelId="{7D02D7D3-9F9C-48DB-A875-E91772E78CFB}" type="parTrans" cxnId="{0B2F39D8-E7EE-42F1-B189-3167ECF95954}">
      <dgm:prSet/>
      <dgm:spPr/>
      <dgm:t>
        <a:bodyPr/>
        <a:lstStyle/>
        <a:p>
          <a:endParaRPr lang="en-US"/>
        </a:p>
      </dgm:t>
    </dgm:pt>
    <dgm:pt modelId="{C3ABBF4F-E5CC-4EEB-AAEB-A82D0F3B4AB2}" type="sibTrans" cxnId="{0B2F39D8-E7EE-42F1-B189-3167ECF95954}">
      <dgm:prSet/>
      <dgm:spPr/>
      <dgm:t>
        <a:bodyPr/>
        <a:lstStyle/>
        <a:p>
          <a:endParaRPr lang="en-US"/>
        </a:p>
      </dgm:t>
    </dgm:pt>
    <dgm:pt modelId="{B6A6EFEF-5A2A-45AA-863B-56F50C42C915}">
      <dgm:prSet phldrT="[Text]"/>
      <dgm:spPr/>
      <dgm:t>
        <a:bodyPr/>
        <a:lstStyle/>
        <a:p>
          <a:r>
            <a:rPr lang="bn-IN" dirty="0" smtClean="0">
              <a:latin typeface="NikoshBAN" panose="02000000000000000000" pitchFamily="2" charset="0"/>
              <a:cs typeface="NikoshBAN" panose="02000000000000000000" pitchFamily="2" charset="0"/>
            </a:rPr>
            <a:t>মৃত্যু ১৬৪৫ খ্রিঃ  </a:t>
          </a:r>
          <a:endParaRPr lang="en-US" dirty="0">
            <a:latin typeface="NikoshBAN" panose="02000000000000000000" pitchFamily="2" charset="0"/>
            <a:cs typeface="NikoshBAN" panose="02000000000000000000" pitchFamily="2" charset="0"/>
          </a:endParaRPr>
        </a:p>
      </dgm:t>
    </dgm:pt>
    <dgm:pt modelId="{365670FB-2F12-427F-9E59-FADF23BE7D08}" type="parTrans" cxnId="{5C8BDACA-D65E-450C-814E-FE7555232D8E}">
      <dgm:prSet/>
      <dgm:spPr/>
      <dgm:t>
        <a:bodyPr/>
        <a:lstStyle/>
        <a:p>
          <a:endParaRPr lang="en-US"/>
        </a:p>
      </dgm:t>
    </dgm:pt>
    <dgm:pt modelId="{E4C395FE-75B8-45A1-BCAE-F29707A2526D}" type="sibTrans" cxnId="{5C8BDACA-D65E-450C-814E-FE7555232D8E}">
      <dgm:prSet/>
      <dgm:spPr/>
      <dgm:t>
        <a:bodyPr/>
        <a:lstStyle/>
        <a:p>
          <a:endParaRPr lang="en-US"/>
        </a:p>
      </dgm:t>
    </dgm:pt>
    <dgm:pt modelId="{24135248-1CA7-4FA3-A775-6B53CA3A9B80}">
      <dgm:prSet phldrT="[Text]"/>
      <dgm:spPr/>
      <dgm:t>
        <a:bodyPr/>
        <a:lstStyle/>
        <a:p>
          <a:r>
            <a:rPr lang="bn-IN" dirty="0" smtClean="0"/>
            <a:t> </a:t>
          </a:r>
          <a:r>
            <a:rPr lang="bn-IN" dirty="0" smtClean="0">
              <a:latin typeface="NikoshBAN" panose="02000000000000000000" pitchFamily="2" charset="0"/>
              <a:cs typeface="NikoshBAN" panose="02000000000000000000" pitchFamily="2" charset="0"/>
            </a:rPr>
            <a:t>মির্জা গিয়াস বাগ</a:t>
          </a:r>
          <a:endParaRPr lang="en-US" dirty="0"/>
        </a:p>
      </dgm:t>
    </dgm:pt>
    <dgm:pt modelId="{30D7F6A7-776F-4BBC-B81E-53C1307789DB}" type="parTrans" cxnId="{7C5CBB7C-39DC-49F0-8C3E-A518EC10F403}">
      <dgm:prSet/>
      <dgm:spPr/>
      <dgm:t>
        <a:bodyPr/>
        <a:lstStyle/>
        <a:p>
          <a:endParaRPr lang="en-US"/>
        </a:p>
      </dgm:t>
    </dgm:pt>
    <dgm:pt modelId="{A252570A-C6D0-4220-85BF-9EBCD709D5D1}" type="sibTrans" cxnId="{7C5CBB7C-39DC-49F0-8C3E-A518EC10F403}">
      <dgm:prSet/>
      <dgm:spPr/>
      <dgm:t>
        <a:bodyPr/>
        <a:lstStyle/>
        <a:p>
          <a:endParaRPr lang="en-US"/>
        </a:p>
      </dgm:t>
    </dgm:pt>
    <dgm:pt modelId="{4BE8611D-C8E4-4C87-A51B-BA9048C4B1F7}">
      <dgm:prSet phldrT="[Text]"/>
      <dgm:spPr/>
      <dgm:t>
        <a:bodyPr/>
        <a:lstStyle/>
        <a:p>
          <a:r>
            <a:rPr lang="bn-IN" dirty="0" smtClean="0">
              <a:latin typeface="NikoshBAN" panose="02000000000000000000" pitchFamily="2" charset="0"/>
              <a:cs typeface="NikoshBAN" panose="02000000000000000000" pitchFamily="2" charset="0"/>
            </a:rPr>
            <a:t>১৭ বছর বয়সে ১ম বিবাহ </a:t>
          </a:r>
          <a:endParaRPr lang="en-US" dirty="0">
            <a:latin typeface="NikoshBAN" panose="02000000000000000000" pitchFamily="2" charset="0"/>
            <a:cs typeface="NikoshBAN" panose="02000000000000000000" pitchFamily="2" charset="0"/>
          </a:endParaRPr>
        </a:p>
      </dgm:t>
    </dgm:pt>
    <dgm:pt modelId="{E6B6A305-EE70-40B1-A7BB-CEFCEE4786C9}" type="parTrans" cxnId="{E3679E8F-7B2E-41D0-920B-BED94E8A69BA}">
      <dgm:prSet/>
      <dgm:spPr/>
      <dgm:t>
        <a:bodyPr/>
        <a:lstStyle/>
        <a:p>
          <a:endParaRPr lang="en-US"/>
        </a:p>
      </dgm:t>
    </dgm:pt>
    <dgm:pt modelId="{7D26B872-4C9D-499D-BA75-081594BA260C}" type="sibTrans" cxnId="{E3679E8F-7B2E-41D0-920B-BED94E8A69BA}">
      <dgm:prSet/>
      <dgm:spPr/>
      <dgm:t>
        <a:bodyPr/>
        <a:lstStyle/>
        <a:p>
          <a:endParaRPr lang="en-US"/>
        </a:p>
      </dgm:t>
    </dgm:pt>
    <dgm:pt modelId="{5FAA166A-FA75-40C7-A240-B7F51C6F77C7}">
      <dgm:prSet phldrT="[Text]"/>
      <dgm:spPr/>
      <dgm:t>
        <a:bodyPr/>
        <a:lstStyle/>
        <a:p>
          <a:r>
            <a:rPr lang="bn-IN" dirty="0" smtClean="0">
              <a:latin typeface="NikoshBAN" panose="02000000000000000000" pitchFamily="2" charset="0"/>
              <a:cs typeface="NikoshBAN" panose="02000000000000000000" pitchFamily="2" charset="0"/>
            </a:rPr>
            <a:t>জন্ম ১৫৭৫ খ্রিঃ  </a:t>
          </a:r>
          <a:endParaRPr lang="en-US" dirty="0"/>
        </a:p>
      </dgm:t>
    </dgm:pt>
    <dgm:pt modelId="{E7BA762D-97C9-4AB7-872A-3C8B0DF5D266}" type="parTrans" cxnId="{39A12AA7-9E70-417E-B06A-D345AE649919}">
      <dgm:prSet/>
      <dgm:spPr/>
      <dgm:t>
        <a:bodyPr/>
        <a:lstStyle/>
        <a:p>
          <a:endParaRPr lang="en-US"/>
        </a:p>
      </dgm:t>
    </dgm:pt>
    <dgm:pt modelId="{9C0B5BC8-DCFB-4F53-8F0C-9DBE25E2266C}" type="sibTrans" cxnId="{39A12AA7-9E70-417E-B06A-D345AE649919}">
      <dgm:prSet/>
      <dgm:spPr/>
      <dgm:t>
        <a:bodyPr/>
        <a:lstStyle/>
        <a:p>
          <a:endParaRPr lang="en-US"/>
        </a:p>
      </dgm:t>
    </dgm:pt>
    <dgm:pt modelId="{6C14CADC-72C9-432E-AA11-5FB703EC94CA}">
      <dgm:prSet phldrT="[Text]"/>
      <dgm:spPr/>
      <dgm:t>
        <a:bodyPr/>
        <a:lstStyle/>
        <a:p>
          <a:r>
            <a:rPr lang="bn-IN" dirty="0" smtClean="0">
              <a:latin typeface="NikoshBAN" panose="02000000000000000000" pitchFamily="2" charset="0"/>
              <a:cs typeface="NikoshBAN" panose="02000000000000000000" pitchFamily="2" charset="0"/>
            </a:rPr>
            <a:t>জন্ম স্থান তেহরান </a:t>
          </a:r>
          <a:endParaRPr lang="en-US" dirty="0"/>
        </a:p>
      </dgm:t>
    </dgm:pt>
    <dgm:pt modelId="{9FF9AF0B-9557-4C11-B501-1819365971D5}" type="parTrans" cxnId="{20BD1973-CA7B-4123-AD04-3B1640A6FAB8}">
      <dgm:prSet/>
      <dgm:spPr/>
      <dgm:t>
        <a:bodyPr/>
        <a:lstStyle/>
        <a:p>
          <a:endParaRPr lang="en-US"/>
        </a:p>
      </dgm:t>
    </dgm:pt>
    <dgm:pt modelId="{64DC19B3-3500-49A1-91C6-C1374448A751}" type="sibTrans" cxnId="{20BD1973-CA7B-4123-AD04-3B1640A6FAB8}">
      <dgm:prSet/>
      <dgm:spPr/>
      <dgm:t>
        <a:bodyPr/>
        <a:lstStyle/>
        <a:p>
          <a:endParaRPr lang="en-US"/>
        </a:p>
      </dgm:t>
    </dgm:pt>
    <dgm:pt modelId="{AE94A4B0-FE4F-427C-B8F4-A7EE1E2C47EF}" type="pres">
      <dgm:prSet presAssocID="{4D662604-9D99-4DEE-9089-53A1CB614759}" presName="Name0" presStyleCnt="0">
        <dgm:presLayoutVars>
          <dgm:chMax val="1"/>
          <dgm:chPref val="1"/>
          <dgm:dir/>
          <dgm:animOne val="branch"/>
          <dgm:animLvl val="lvl"/>
        </dgm:presLayoutVars>
      </dgm:prSet>
      <dgm:spPr/>
      <dgm:t>
        <a:bodyPr/>
        <a:lstStyle/>
        <a:p>
          <a:endParaRPr lang="en-US"/>
        </a:p>
      </dgm:t>
    </dgm:pt>
    <dgm:pt modelId="{37B16231-23B4-4D3E-AED1-EE0A3D374F69}" type="pres">
      <dgm:prSet presAssocID="{22691CC7-F3F3-4D05-92EB-64CAE66E80EA}" presName="singleCycle" presStyleCnt="0"/>
      <dgm:spPr/>
    </dgm:pt>
    <dgm:pt modelId="{9770CBEE-C748-4EE9-B546-D77A4E544A58}" type="pres">
      <dgm:prSet presAssocID="{22691CC7-F3F3-4D05-92EB-64CAE66E80EA}" presName="singleCenter" presStyleLbl="node1" presStyleIdx="0" presStyleCnt="8">
        <dgm:presLayoutVars>
          <dgm:chMax val="7"/>
          <dgm:chPref val="7"/>
        </dgm:presLayoutVars>
      </dgm:prSet>
      <dgm:spPr/>
      <dgm:t>
        <a:bodyPr/>
        <a:lstStyle/>
        <a:p>
          <a:endParaRPr lang="en-US"/>
        </a:p>
      </dgm:t>
    </dgm:pt>
    <dgm:pt modelId="{4BECD421-28D7-4938-88BC-37D0B04D97E8}" type="pres">
      <dgm:prSet presAssocID="{D2E585E6-BE29-4067-A71C-36F12888ECF3}" presName="Name56" presStyleLbl="parChTrans1D2" presStyleIdx="0" presStyleCnt="7"/>
      <dgm:spPr/>
      <dgm:t>
        <a:bodyPr/>
        <a:lstStyle/>
        <a:p>
          <a:endParaRPr lang="en-US"/>
        </a:p>
      </dgm:t>
    </dgm:pt>
    <dgm:pt modelId="{9B337E3B-F224-4D15-A26B-2C7D8194AAB4}" type="pres">
      <dgm:prSet presAssocID="{B0645920-6170-484D-BF64-5BF2C5787177}" presName="text0" presStyleLbl="node1" presStyleIdx="1" presStyleCnt="8">
        <dgm:presLayoutVars>
          <dgm:bulletEnabled val="1"/>
        </dgm:presLayoutVars>
      </dgm:prSet>
      <dgm:spPr/>
      <dgm:t>
        <a:bodyPr/>
        <a:lstStyle/>
        <a:p>
          <a:endParaRPr lang="en-US"/>
        </a:p>
      </dgm:t>
    </dgm:pt>
    <dgm:pt modelId="{92F1F2DF-7BDA-473F-9A04-F150896374BC}" type="pres">
      <dgm:prSet presAssocID="{30D7F6A7-776F-4BBC-B81E-53C1307789DB}" presName="Name56" presStyleLbl="parChTrans1D2" presStyleIdx="1" presStyleCnt="7"/>
      <dgm:spPr/>
      <dgm:t>
        <a:bodyPr/>
        <a:lstStyle/>
        <a:p>
          <a:endParaRPr lang="en-US"/>
        </a:p>
      </dgm:t>
    </dgm:pt>
    <dgm:pt modelId="{B8AB3412-4F34-435C-9385-FE721ED00795}" type="pres">
      <dgm:prSet presAssocID="{24135248-1CA7-4FA3-A775-6B53CA3A9B80}" presName="text0" presStyleLbl="node1" presStyleIdx="2" presStyleCnt="8">
        <dgm:presLayoutVars>
          <dgm:bulletEnabled val="1"/>
        </dgm:presLayoutVars>
      </dgm:prSet>
      <dgm:spPr/>
      <dgm:t>
        <a:bodyPr/>
        <a:lstStyle/>
        <a:p>
          <a:endParaRPr lang="en-US"/>
        </a:p>
      </dgm:t>
    </dgm:pt>
    <dgm:pt modelId="{F4EFF74B-704E-49EB-BA50-D00A6D06AA86}" type="pres">
      <dgm:prSet presAssocID="{E7BA762D-97C9-4AB7-872A-3C8B0DF5D266}" presName="Name56" presStyleLbl="parChTrans1D2" presStyleIdx="2" presStyleCnt="7"/>
      <dgm:spPr/>
      <dgm:t>
        <a:bodyPr/>
        <a:lstStyle/>
        <a:p>
          <a:endParaRPr lang="en-US"/>
        </a:p>
      </dgm:t>
    </dgm:pt>
    <dgm:pt modelId="{04C641E0-730A-4C0B-A2D3-FCC7C0CB966D}" type="pres">
      <dgm:prSet presAssocID="{5FAA166A-FA75-40C7-A240-B7F51C6F77C7}" presName="text0" presStyleLbl="node1" presStyleIdx="3" presStyleCnt="8">
        <dgm:presLayoutVars>
          <dgm:bulletEnabled val="1"/>
        </dgm:presLayoutVars>
      </dgm:prSet>
      <dgm:spPr/>
      <dgm:t>
        <a:bodyPr/>
        <a:lstStyle/>
        <a:p>
          <a:endParaRPr lang="en-US"/>
        </a:p>
      </dgm:t>
    </dgm:pt>
    <dgm:pt modelId="{70E08424-D875-4AB6-829E-BB2DEF1428D9}" type="pres">
      <dgm:prSet presAssocID="{9FF9AF0B-9557-4C11-B501-1819365971D5}" presName="Name56" presStyleLbl="parChTrans1D2" presStyleIdx="3" presStyleCnt="7"/>
      <dgm:spPr/>
      <dgm:t>
        <a:bodyPr/>
        <a:lstStyle/>
        <a:p>
          <a:endParaRPr lang="en-US"/>
        </a:p>
      </dgm:t>
    </dgm:pt>
    <dgm:pt modelId="{5B206930-620A-47E1-B5BC-1401BEC2EEC9}" type="pres">
      <dgm:prSet presAssocID="{6C14CADC-72C9-432E-AA11-5FB703EC94CA}" presName="text0" presStyleLbl="node1" presStyleIdx="4" presStyleCnt="8">
        <dgm:presLayoutVars>
          <dgm:bulletEnabled val="1"/>
        </dgm:presLayoutVars>
      </dgm:prSet>
      <dgm:spPr/>
      <dgm:t>
        <a:bodyPr/>
        <a:lstStyle/>
        <a:p>
          <a:endParaRPr lang="en-US"/>
        </a:p>
      </dgm:t>
    </dgm:pt>
    <dgm:pt modelId="{7B28497A-8444-421F-AE05-07EEF40E08A5}" type="pres">
      <dgm:prSet presAssocID="{E6B6A305-EE70-40B1-A7BB-CEFCEE4786C9}" presName="Name56" presStyleLbl="parChTrans1D2" presStyleIdx="4" presStyleCnt="7"/>
      <dgm:spPr/>
      <dgm:t>
        <a:bodyPr/>
        <a:lstStyle/>
        <a:p>
          <a:endParaRPr lang="en-US"/>
        </a:p>
      </dgm:t>
    </dgm:pt>
    <dgm:pt modelId="{111F3E84-C94B-404F-BCB4-14180D1833DA}" type="pres">
      <dgm:prSet presAssocID="{4BE8611D-C8E4-4C87-A51B-BA9048C4B1F7}" presName="text0" presStyleLbl="node1" presStyleIdx="5" presStyleCnt="8">
        <dgm:presLayoutVars>
          <dgm:bulletEnabled val="1"/>
        </dgm:presLayoutVars>
      </dgm:prSet>
      <dgm:spPr/>
      <dgm:t>
        <a:bodyPr/>
        <a:lstStyle/>
        <a:p>
          <a:endParaRPr lang="en-US"/>
        </a:p>
      </dgm:t>
    </dgm:pt>
    <dgm:pt modelId="{1F6898FE-1DE8-4DCF-B6B1-52C1F061CE27}" type="pres">
      <dgm:prSet presAssocID="{7D02D7D3-9F9C-48DB-A875-E91772E78CFB}" presName="Name56" presStyleLbl="parChTrans1D2" presStyleIdx="5" presStyleCnt="7"/>
      <dgm:spPr/>
      <dgm:t>
        <a:bodyPr/>
        <a:lstStyle/>
        <a:p>
          <a:endParaRPr lang="en-US"/>
        </a:p>
      </dgm:t>
    </dgm:pt>
    <dgm:pt modelId="{CED2643A-BCA9-4EC9-8E86-0EDDBDB65222}" type="pres">
      <dgm:prSet presAssocID="{B2E61F1B-E4B6-4DBF-A1A5-5E831FAEA9DA}" presName="text0" presStyleLbl="node1" presStyleIdx="6" presStyleCnt="8">
        <dgm:presLayoutVars>
          <dgm:bulletEnabled val="1"/>
        </dgm:presLayoutVars>
      </dgm:prSet>
      <dgm:spPr/>
      <dgm:t>
        <a:bodyPr/>
        <a:lstStyle/>
        <a:p>
          <a:endParaRPr lang="en-US"/>
        </a:p>
      </dgm:t>
    </dgm:pt>
    <dgm:pt modelId="{B75A424D-6E81-4260-9BC9-C9C3C599CEEC}" type="pres">
      <dgm:prSet presAssocID="{365670FB-2F12-427F-9E59-FADF23BE7D08}" presName="Name56" presStyleLbl="parChTrans1D2" presStyleIdx="6" presStyleCnt="7"/>
      <dgm:spPr/>
      <dgm:t>
        <a:bodyPr/>
        <a:lstStyle/>
        <a:p>
          <a:endParaRPr lang="en-US"/>
        </a:p>
      </dgm:t>
    </dgm:pt>
    <dgm:pt modelId="{AFAFBF94-FDF5-4D32-A84E-49109B3E91AC}" type="pres">
      <dgm:prSet presAssocID="{B6A6EFEF-5A2A-45AA-863B-56F50C42C915}" presName="text0" presStyleLbl="node1" presStyleIdx="7" presStyleCnt="8">
        <dgm:presLayoutVars>
          <dgm:bulletEnabled val="1"/>
        </dgm:presLayoutVars>
      </dgm:prSet>
      <dgm:spPr/>
      <dgm:t>
        <a:bodyPr/>
        <a:lstStyle/>
        <a:p>
          <a:endParaRPr lang="en-US"/>
        </a:p>
      </dgm:t>
    </dgm:pt>
  </dgm:ptLst>
  <dgm:cxnLst>
    <dgm:cxn modelId="{0B577494-9599-464F-8F08-D0D48C2AC701}" type="presOf" srcId="{B2E61F1B-E4B6-4DBF-A1A5-5E831FAEA9DA}" destId="{CED2643A-BCA9-4EC9-8E86-0EDDBDB65222}" srcOrd="0" destOrd="0" presId="urn:microsoft.com/office/officeart/2008/layout/RadialCluster"/>
    <dgm:cxn modelId="{3BF8DBBF-6D0F-44DE-8465-4CB63D89AFC8}" type="presOf" srcId="{4BE8611D-C8E4-4C87-A51B-BA9048C4B1F7}" destId="{111F3E84-C94B-404F-BCB4-14180D1833DA}" srcOrd="0" destOrd="0" presId="urn:microsoft.com/office/officeart/2008/layout/RadialCluster"/>
    <dgm:cxn modelId="{D52ABB4C-FE8D-4C46-BA42-9B2EEDBB05A0}" type="presOf" srcId="{9FF9AF0B-9557-4C11-B501-1819365971D5}" destId="{70E08424-D875-4AB6-829E-BB2DEF1428D9}" srcOrd="0" destOrd="0" presId="urn:microsoft.com/office/officeart/2008/layout/RadialCluster"/>
    <dgm:cxn modelId="{39A12AA7-9E70-417E-B06A-D345AE649919}" srcId="{22691CC7-F3F3-4D05-92EB-64CAE66E80EA}" destId="{5FAA166A-FA75-40C7-A240-B7F51C6F77C7}" srcOrd="2" destOrd="0" parTransId="{E7BA762D-97C9-4AB7-872A-3C8B0DF5D266}" sibTransId="{9C0B5BC8-DCFB-4F53-8F0C-9DBE25E2266C}"/>
    <dgm:cxn modelId="{7C5CBB7C-39DC-49F0-8C3E-A518EC10F403}" srcId="{22691CC7-F3F3-4D05-92EB-64CAE66E80EA}" destId="{24135248-1CA7-4FA3-A775-6B53CA3A9B80}" srcOrd="1" destOrd="0" parTransId="{30D7F6A7-776F-4BBC-B81E-53C1307789DB}" sibTransId="{A252570A-C6D0-4220-85BF-9EBCD709D5D1}"/>
    <dgm:cxn modelId="{AD3FA3B2-4090-4F6C-99FB-5B33448ECABA}" type="presOf" srcId="{6C14CADC-72C9-432E-AA11-5FB703EC94CA}" destId="{5B206930-620A-47E1-B5BC-1401BEC2EEC9}" srcOrd="0" destOrd="0" presId="urn:microsoft.com/office/officeart/2008/layout/RadialCluster"/>
    <dgm:cxn modelId="{A7F73441-D9D5-46FE-80FE-EE8017AE6441}" srcId="{4D662604-9D99-4DEE-9089-53A1CB614759}" destId="{22691CC7-F3F3-4D05-92EB-64CAE66E80EA}" srcOrd="0" destOrd="0" parTransId="{ACB64BF6-615C-480E-943B-B72ABC468B9D}" sibTransId="{934DB8D5-7E87-492E-8666-0FD4390CF039}"/>
    <dgm:cxn modelId="{BE40ED8C-74CD-4DFA-B432-91A66A9E74D6}" type="presOf" srcId="{22691CC7-F3F3-4D05-92EB-64CAE66E80EA}" destId="{9770CBEE-C748-4EE9-B546-D77A4E544A58}" srcOrd="0" destOrd="0" presId="urn:microsoft.com/office/officeart/2008/layout/RadialCluster"/>
    <dgm:cxn modelId="{AF9A1E39-DC17-467C-B146-CD98CF8604BF}" type="presOf" srcId="{30D7F6A7-776F-4BBC-B81E-53C1307789DB}" destId="{92F1F2DF-7BDA-473F-9A04-F150896374BC}" srcOrd="0" destOrd="0" presId="urn:microsoft.com/office/officeart/2008/layout/RadialCluster"/>
    <dgm:cxn modelId="{E3679E8F-7B2E-41D0-920B-BED94E8A69BA}" srcId="{22691CC7-F3F3-4D05-92EB-64CAE66E80EA}" destId="{4BE8611D-C8E4-4C87-A51B-BA9048C4B1F7}" srcOrd="4" destOrd="0" parTransId="{E6B6A305-EE70-40B1-A7BB-CEFCEE4786C9}" sibTransId="{7D26B872-4C9D-499D-BA75-081594BA260C}"/>
    <dgm:cxn modelId="{83068150-F57D-4A2D-8D3F-27EC79E75B5F}" type="presOf" srcId="{B6A6EFEF-5A2A-45AA-863B-56F50C42C915}" destId="{AFAFBF94-FDF5-4D32-A84E-49109B3E91AC}" srcOrd="0" destOrd="0" presId="urn:microsoft.com/office/officeart/2008/layout/RadialCluster"/>
    <dgm:cxn modelId="{E71A8D5F-720D-4FF7-90DD-2B07BF9BE58A}" type="presOf" srcId="{365670FB-2F12-427F-9E59-FADF23BE7D08}" destId="{B75A424D-6E81-4260-9BC9-C9C3C599CEEC}" srcOrd="0" destOrd="0" presId="urn:microsoft.com/office/officeart/2008/layout/RadialCluster"/>
    <dgm:cxn modelId="{0B2F39D8-E7EE-42F1-B189-3167ECF95954}" srcId="{22691CC7-F3F3-4D05-92EB-64CAE66E80EA}" destId="{B2E61F1B-E4B6-4DBF-A1A5-5E831FAEA9DA}" srcOrd="5" destOrd="0" parTransId="{7D02D7D3-9F9C-48DB-A875-E91772E78CFB}" sibTransId="{C3ABBF4F-E5CC-4EEB-AAEB-A82D0F3B4AB2}"/>
    <dgm:cxn modelId="{037D8B34-27D0-4759-A4E4-B4D607D2C048}" type="presOf" srcId="{4D662604-9D99-4DEE-9089-53A1CB614759}" destId="{AE94A4B0-FE4F-427C-B8F4-A7EE1E2C47EF}" srcOrd="0" destOrd="0" presId="urn:microsoft.com/office/officeart/2008/layout/RadialCluster"/>
    <dgm:cxn modelId="{19314C53-460F-4EE3-93CA-8A272AE87DFC}" type="presOf" srcId="{7D02D7D3-9F9C-48DB-A875-E91772E78CFB}" destId="{1F6898FE-1DE8-4DCF-B6B1-52C1F061CE27}" srcOrd="0" destOrd="0" presId="urn:microsoft.com/office/officeart/2008/layout/RadialCluster"/>
    <dgm:cxn modelId="{E2A399B6-D895-488F-80AB-CCDA5E934B99}" type="presOf" srcId="{5FAA166A-FA75-40C7-A240-B7F51C6F77C7}" destId="{04C641E0-730A-4C0B-A2D3-FCC7C0CB966D}" srcOrd="0" destOrd="0" presId="urn:microsoft.com/office/officeart/2008/layout/RadialCluster"/>
    <dgm:cxn modelId="{F3953F80-8416-4001-8CFB-5291710C4637}" type="presOf" srcId="{E7BA762D-97C9-4AB7-872A-3C8B0DF5D266}" destId="{F4EFF74B-704E-49EB-BA50-D00A6D06AA86}" srcOrd="0" destOrd="0" presId="urn:microsoft.com/office/officeart/2008/layout/RadialCluster"/>
    <dgm:cxn modelId="{5051D0DC-6039-4D44-AD06-3D637C3A867B}" type="presOf" srcId="{D2E585E6-BE29-4067-A71C-36F12888ECF3}" destId="{4BECD421-28D7-4938-88BC-37D0B04D97E8}" srcOrd="0" destOrd="0" presId="urn:microsoft.com/office/officeart/2008/layout/RadialCluster"/>
    <dgm:cxn modelId="{20BD1973-CA7B-4123-AD04-3B1640A6FAB8}" srcId="{22691CC7-F3F3-4D05-92EB-64CAE66E80EA}" destId="{6C14CADC-72C9-432E-AA11-5FB703EC94CA}" srcOrd="3" destOrd="0" parTransId="{9FF9AF0B-9557-4C11-B501-1819365971D5}" sibTransId="{64DC19B3-3500-49A1-91C6-C1374448A751}"/>
    <dgm:cxn modelId="{5C8BDACA-D65E-450C-814E-FE7555232D8E}" srcId="{22691CC7-F3F3-4D05-92EB-64CAE66E80EA}" destId="{B6A6EFEF-5A2A-45AA-863B-56F50C42C915}" srcOrd="6" destOrd="0" parTransId="{365670FB-2F12-427F-9E59-FADF23BE7D08}" sibTransId="{E4C395FE-75B8-45A1-BCAE-F29707A2526D}"/>
    <dgm:cxn modelId="{1A49B96E-BAE7-4741-922E-FC3D21093D9D}" srcId="{22691CC7-F3F3-4D05-92EB-64CAE66E80EA}" destId="{B0645920-6170-484D-BF64-5BF2C5787177}" srcOrd="0" destOrd="0" parTransId="{D2E585E6-BE29-4067-A71C-36F12888ECF3}" sibTransId="{B255AC57-4C80-4960-AE12-F3D3D9425B2D}"/>
    <dgm:cxn modelId="{24945C26-2DCE-4C54-AB49-88AEC8AF9650}" type="presOf" srcId="{24135248-1CA7-4FA3-A775-6B53CA3A9B80}" destId="{B8AB3412-4F34-435C-9385-FE721ED00795}" srcOrd="0" destOrd="0" presId="urn:microsoft.com/office/officeart/2008/layout/RadialCluster"/>
    <dgm:cxn modelId="{936C5A38-F4D8-43D8-8619-02C7B632D551}" type="presOf" srcId="{E6B6A305-EE70-40B1-A7BB-CEFCEE4786C9}" destId="{7B28497A-8444-421F-AE05-07EEF40E08A5}" srcOrd="0" destOrd="0" presId="urn:microsoft.com/office/officeart/2008/layout/RadialCluster"/>
    <dgm:cxn modelId="{B6DF742C-0CB2-4378-BBB7-9A91E4FEDB4D}" type="presOf" srcId="{B0645920-6170-484D-BF64-5BF2C5787177}" destId="{9B337E3B-F224-4D15-A26B-2C7D8194AAB4}" srcOrd="0" destOrd="0" presId="urn:microsoft.com/office/officeart/2008/layout/RadialCluster"/>
    <dgm:cxn modelId="{ECD3EE55-156A-4EBC-9EF9-5C6811FA48AB}" type="presParOf" srcId="{AE94A4B0-FE4F-427C-B8F4-A7EE1E2C47EF}" destId="{37B16231-23B4-4D3E-AED1-EE0A3D374F69}" srcOrd="0" destOrd="0" presId="urn:microsoft.com/office/officeart/2008/layout/RadialCluster"/>
    <dgm:cxn modelId="{F2F34BAF-3BE2-4156-ABEA-2A9395086556}" type="presParOf" srcId="{37B16231-23B4-4D3E-AED1-EE0A3D374F69}" destId="{9770CBEE-C748-4EE9-B546-D77A4E544A58}" srcOrd="0" destOrd="0" presId="urn:microsoft.com/office/officeart/2008/layout/RadialCluster"/>
    <dgm:cxn modelId="{D221576C-E52D-40D9-A3CB-3EDD658209C9}" type="presParOf" srcId="{37B16231-23B4-4D3E-AED1-EE0A3D374F69}" destId="{4BECD421-28D7-4938-88BC-37D0B04D97E8}" srcOrd="1" destOrd="0" presId="urn:microsoft.com/office/officeart/2008/layout/RadialCluster"/>
    <dgm:cxn modelId="{E14C7F87-82DB-4910-B6A8-623C39D5AB84}" type="presParOf" srcId="{37B16231-23B4-4D3E-AED1-EE0A3D374F69}" destId="{9B337E3B-F224-4D15-A26B-2C7D8194AAB4}" srcOrd="2" destOrd="0" presId="urn:microsoft.com/office/officeart/2008/layout/RadialCluster"/>
    <dgm:cxn modelId="{68962812-2B71-4767-8FE3-E4F503879F61}" type="presParOf" srcId="{37B16231-23B4-4D3E-AED1-EE0A3D374F69}" destId="{92F1F2DF-7BDA-473F-9A04-F150896374BC}" srcOrd="3" destOrd="0" presId="urn:microsoft.com/office/officeart/2008/layout/RadialCluster"/>
    <dgm:cxn modelId="{89452E7A-147D-4113-8AEE-271C03B05A69}" type="presParOf" srcId="{37B16231-23B4-4D3E-AED1-EE0A3D374F69}" destId="{B8AB3412-4F34-435C-9385-FE721ED00795}" srcOrd="4" destOrd="0" presId="urn:microsoft.com/office/officeart/2008/layout/RadialCluster"/>
    <dgm:cxn modelId="{CE140376-4EA7-43D1-8F8D-D81377E43A44}" type="presParOf" srcId="{37B16231-23B4-4D3E-AED1-EE0A3D374F69}" destId="{F4EFF74B-704E-49EB-BA50-D00A6D06AA86}" srcOrd="5" destOrd="0" presId="urn:microsoft.com/office/officeart/2008/layout/RadialCluster"/>
    <dgm:cxn modelId="{E2C54021-7B3B-47B8-A7D7-5EA980314EA9}" type="presParOf" srcId="{37B16231-23B4-4D3E-AED1-EE0A3D374F69}" destId="{04C641E0-730A-4C0B-A2D3-FCC7C0CB966D}" srcOrd="6" destOrd="0" presId="urn:microsoft.com/office/officeart/2008/layout/RadialCluster"/>
    <dgm:cxn modelId="{005D8B38-E936-4B7B-BBDD-2C4BFFB05274}" type="presParOf" srcId="{37B16231-23B4-4D3E-AED1-EE0A3D374F69}" destId="{70E08424-D875-4AB6-829E-BB2DEF1428D9}" srcOrd="7" destOrd="0" presId="urn:microsoft.com/office/officeart/2008/layout/RadialCluster"/>
    <dgm:cxn modelId="{379E9050-BCD3-4232-8100-308AC5261F62}" type="presParOf" srcId="{37B16231-23B4-4D3E-AED1-EE0A3D374F69}" destId="{5B206930-620A-47E1-B5BC-1401BEC2EEC9}" srcOrd="8" destOrd="0" presId="urn:microsoft.com/office/officeart/2008/layout/RadialCluster"/>
    <dgm:cxn modelId="{81240164-204F-4053-9323-52861AD18B24}" type="presParOf" srcId="{37B16231-23B4-4D3E-AED1-EE0A3D374F69}" destId="{7B28497A-8444-421F-AE05-07EEF40E08A5}" srcOrd="9" destOrd="0" presId="urn:microsoft.com/office/officeart/2008/layout/RadialCluster"/>
    <dgm:cxn modelId="{0B0B60B0-D238-4A94-8932-A6589338FD83}" type="presParOf" srcId="{37B16231-23B4-4D3E-AED1-EE0A3D374F69}" destId="{111F3E84-C94B-404F-BCB4-14180D1833DA}" srcOrd="10" destOrd="0" presId="urn:microsoft.com/office/officeart/2008/layout/RadialCluster"/>
    <dgm:cxn modelId="{61D2AC0A-9484-453F-8306-4A0920020780}" type="presParOf" srcId="{37B16231-23B4-4D3E-AED1-EE0A3D374F69}" destId="{1F6898FE-1DE8-4DCF-B6B1-52C1F061CE27}" srcOrd="11" destOrd="0" presId="urn:microsoft.com/office/officeart/2008/layout/RadialCluster"/>
    <dgm:cxn modelId="{501DC82B-73CC-4879-B673-46D17CAFBA24}" type="presParOf" srcId="{37B16231-23B4-4D3E-AED1-EE0A3D374F69}" destId="{CED2643A-BCA9-4EC9-8E86-0EDDBDB65222}" srcOrd="12" destOrd="0" presId="urn:microsoft.com/office/officeart/2008/layout/RadialCluster"/>
    <dgm:cxn modelId="{3C7CBDDC-E2A1-4A99-9BBA-CEDC80DD4411}" type="presParOf" srcId="{37B16231-23B4-4D3E-AED1-EE0A3D374F69}" destId="{B75A424D-6E81-4260-9BC9-C9C3C599CEEC}" srcOrd="13" destOrd="0" presId="urn:microsoft.com/office/officeart/2008/layout/RadialCluster"/>
    <dgm:cxn modelId="{7688DA55-581E-4A7C-BC19-391E42F7CCEB}" type="presParOf" srcId="{37B16231-23B4-4D3E-AED1-EE0A3D374F69}" destId="{AFAFBF94-FDF5-4D32-A84E-49109B3E91AC}"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0CBEE-C748-4EE9-B546-D77A4E544A58}">
      <dsp:nvSpPr>
        <dsp:cNvPr id="0" name=""/>
        <dsp:cNvSpPr/>
      </dsp:nvSpPr>
      <dsp:spPr>
        <a:xfrm>
          <a:off x="3215639" y="2313688"/>
          <a:ext cx="1874520" cy="1874520"/>
        </a:xfrm>
        <a:prstGeom prst="roundRect">
          <a:avLst/>
        </a:prstGeom>
        <a:blipFill rotWithShape="0">
          <a:blip xmlns:r="http://schemas.openxmlformats.org/officeDocument/2006/relationships" r:embed="rId1"/>
          <a:stretch>
            <a:fillRect/>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311150">
            <a:lnSpc>
              <a:spcPct val="90000"/>
            </a:lnSpc>
            <a:spcBef>
              <a:spcPct val="0"/>
            </a:spcBef>
            <a:spcAft>
              <a:spcPct val="35000"/>
            </a:spcAft>
          </a:pPr>
          <a:r>
            <a:rPr lang="bn-IN" sz="700" kern="1200" dirty="0" smtClean="0"/>
            <a:t>- </a:t>
          </a:r>
          <a:endParaRPr lang="en-US" sz="700" kern="1200" dirty="0"/>
        </a:p>
      </dsp:txBody>
      <dsp:txXfrm>
        <a:off x="3307146" y="2405195"/>
        <a:ext cx="1691506" cy="1691506"/>
      </dsp:txXfrm>
    </dsp:sp>
    <dsp:sp modelId="{4BECD421-28D7-4938-88BC-37D0B04D97E8}">
      <dsp:nvSpPr>
        <dsp:cNvPr id="0" name=""/>
        <dsp:cNvSpPr/>
      </dsp:nvSpPr>
      <dsp:spPr>
        <a:xfrm rot="16200000">
          <a:off x="3655627" y="1816415"/>
          <a:ext cx="994545" cy="0"/>
        </a:xfrm>
        <a:custGeom>
          <a:avLst/>
          <a:gdLst/>
          <a:ahLst/>
          <a:cxnLst/>
          <a:rect l="0" t="0" r="0" b="0"/>
          <a:pathLst>
            <a:path>
              <a:moveTo>
                <a:pt x="0" y="0"/>
              </a:moveTo>
              <a:lnTo>
                <a:pt x="994545" y="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B337E3B-F224-4D15-A26B-2C7D8194AAB4}">
      <dsp:nvSpPr>
        <dsp:cNvPr id="0" name=""/>
        <dsp:cNvSpPr/>
      </dsp:nvSpPr>
      <dsp:spPr>
        <a:xfrm>
          <a:off x="3524935" y="63214"/>
          <a:ext cx="1255928" cy="1255928"/>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মেহেরুন নেছা  </a:t>
          </a:r>
          <a:endParaRPr lang="en-US" sz="2800" kern="1200" dirty="0">
            <a:latin typeface="NikoshBAN" panose="02000000000000000000" pitchFamily="2" charset="0"/>
            <a:cs typeface="NikoshBAN" panose="02000000000000000000" pitchFamily="2" charset="0"/>
          </a:endParaRPr>
        </a:p>
      </dsp:txBody>
      <dsp:txXfrm>
        <a:off x="3586244" y="124523"/>
        <a:ext cx="1133310" cy="1133310"/>
      </dsp:txXfrm>
    </dsp:sp>
    <dsp:sp modelId="{92F1F2DF-7BDA-473F-9A04-F150896374BC}">
      <dsp:nvSpPr>
        <dsp:cNvPr id="0" name=""/>
        <dsp:cNvSpPr/>
      </dsp:nvSpPr>
      <dsp:spPr>
        <a:xfrm rot="19285714">
          <a:off x="5029315" y="2329625"/>
          <a:ext cx="557772" cy="0"/>
        </a:xfrm>
        <a:custGeom>
          <a:avLst/>
          <a:gdLst/>
          <a:ahLst/>
          <a:cxnLst/>
          <a:rect l="0" t="0" r="0" b="0"/>
          <a:pathLst>
            <a:path>
              <a:moveTo>
                <a:pt x="0" y="0"/>
              </a:moveTo>
              <a:lnTo>
                <a:pt x="557772" y="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8AB3412-4F34-435C-9385-FE721ED00795}">
      <dsp:nvSpPr>
        <dsp:cNvPr id="0" name=""/>
        <dsp:cNvSpPr/>
      </dsp:nvSpPr>
      <dsp:spPr>
        <a:xfrm>
          <a:off x="5526244" y="1026994"/>
          <a:ext cx="1255928" cy="1255928"/>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bn-IN" sz="2400" kern="1200" dirty="0" smtClean="0"/>
            <a:t> </a:t>
          </a:r>
          <a:r>
            <a:rPr lang="bn-IN" sz="2400" kern="1200" dirty="0" smtClean="0">
              <a:latin typeface="NikoshBAN" panose="02000000000000000000" pitchFamily="2" charset="0"/>
              <a:cs typeface="NikoshBAN" panose="02000000000000000000" pitchFamily="2" charset="0"/>
            </a:rPr>
            <a:t>মির্জা গিয়াস বাগ</a:t>
          </a:r>
          <a:endParaRPr lang="en-US" sz="2400" kern="1200" dirty="0"/>
        </a:p>
      </dsp:txBody>
      <dsp:txXfrm>
        <a:off x="5587553" y="1088303"/>
        <a:ext cx="1133310" cy="1133310"/>
      </dsp:txXfrm>
    </dsp:sp>
    <dsp:sp modelId="{F4EFF74B-704E-49EB-BA50-D00A6D06AA86}">
      <dsp:nvSpPr>
        <dsp:cNvPr id="0" name=""/>
        <dsp:cNvSpPr/>
      </dsp:nvSpPr>
      <dsp:spPr>
        <a:xfrm rot="771429">
          <a:off x="5078196" y="3571046"/>
          <a:ext cx="954292" cy="0"/>
        </a:xfrm>
        <a:custGeom>
          <a:avLst/>
          <a:gdLst/>
          <a:ahLst/>
          <a:cxnLst/>
          <a:rect l="0" t="0" r="0" b="0"/>
          <a:pathLst>
            <a:path>
              <a:moveTo>
                <a:pt x="0" y="0"/>
              </a:moveTo>
              <a:lnTo>
                <a:pt x="954292" y="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C641E0-730A-4C0B-A2D3-FCC7C0CB966D}">
      <dsp:nvSpPr>
        <dsp:cNvPr id="0" name=""/>
        <dsp:cNvSpPr/>
      </dsp:nvSpPr>
      <dsp:spPr>
        <a:xfrm>
          <a:off x="6020526" y="3192586"/>
          <a:ext cx="1255928" cy="1255928"/>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bn-IN" sz="2500" kern="1200" dirty="0" smtClean="0">
              <a:latin typeface="NikoshBAN" panose="02000000000000000000" pitchFamily="2" charset="0"/>
              <a:cs typeface="NikoshBAN" panose="02000000000000000000" pitchFamily="2" charset="0"/>
            </a:rPr>
            <a:t>জন্ম ১৫৭৫ খ্রিঃ  </a:t>
          </a:r>
          <a:endParaRPr lang="en-US" sz="2500" kern="1200" dirty="0"/>
        </a:p>
      </dsp:txBody>
      <dsp:txXfrm>
        <a:off x="6081835" y="3253895"/>
        <a:ext cx="1133310" cy="1133310"/>
      </dsp:txXfrm>
    </dsp:sp>
    <dsp:sp modelId="{70E08424-D875-4AB6-829E-BB2DEF1428D9}">
      <dsp:nvSpPr>
        <dsp:cNvPr id="0" name=""/>
        <dsp:cNvSpPr/>
      </dsp:nvSpPr>
      <dsp:spPr>
        <a:xfrm rot="3857143">
          <a:off x="4371444" y="4558732"/>
          <a:ext cx="822501" cy="0"/>
        </a:xfrm>
        <a:custGeom>
          <a:avLst/>
          <a:gdLst/>
          <a:ahLst/>
          <a:cxnLst/>
          <a:rect l="0" t="0" r="0" b="0"/>
          <a:pathLst>
            <a:path>
              <a:moveTo>
                <a:pt x="0" y="0"/>
              </a:moveTo>
              <a:lnTo>
                <a:pt x="822501" y="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206930-620A-47E1-B5BC-1401BEC2EEC9}">
      <dsp:nvSpPr>
        <dsp:cNvPr id="0" name=""/>
        <dsp:cNvSpPr/>
      </dsp:nvSpPr>
      <dsp:spPr>
        <a:xfrm>
          <a:off x="4635578" y="4929256"/>
          <a:ext cx="1255928" cy="1255928"/>
        </a:xfrm>
        <a:prstGeom prst="round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bn-IN" sz="2900" kern="1200" dirty="0" smtClean="0">
              <a:latin typeface="NikoshBAN" panose="02000000000000000000" pitchFamily="2" charset="0"/>
              <a:cs typeface="NikoshBAN" panose="02000000000000000000" pitchFamily="2" charset="0"/>
            </a:rPr>
            <a:t>জন্ম স্থান তেহরান </a:t>
          </a:r>
          <a:endParaRPr lang="en-US" sz="2900" kern="1200" dirty="0"/>
        </a:p>
      </dsp:txBody>
      <dsp:txXfrm>
        <a:off x="4696887" y="4990565"/>
        <a:ext cx="1133310" cy="1133310"/>
      </dsp:txXfrm>
    </dsp:sp>
    <dsp:sp modelId="{7B28497A-8444-421F-AE05-07EEF40E08A5}">
      <dsp:nvSpPr>
        <dsp:cNvPr id="0" name=""/>
        <dsp:cNvSpPr/>
      </dsp:nvSpPr>
      <dsp:spPr>
        <a:xfrm rot="6942857">
          <a:off x="3111853" y="4558732"/>
          <a:ext cx="822501" cy="0"/>
        </a:xfrm>
        <a:custGeom>
          <a:avLst/>
          <a:gdLst/>
          <a:ahLst/>
          <a:cxnLst/>
          <a:rect l="0" t="0" r="0" b="0"/>
          <a:pathLst>
            <a:path>
              <a:moveTo>
                <a:pt x="0" y="0"/>
              </a:moveTo>
              <a:lnTo>
                <a:pt x="822501" y="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11F3E84-C94B-404F-BCB4-14180D1833DA}">
      <dsp:nvSpPr>
        <dsp:cNvPr id="0" name=""/>
        <dsp:cNvSpPr/>
      </dsp:nvSpPr>
      <dsp:spPr>
        <a:xfrm>
          <a:off x="2414293" y="4929256"/>
          <a:ext cx="1255928" cy="1255928"/>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১৭ বছর বয়সে ১ম বিবাহ </a:t>
          </a:r>
          <a:endParaRPr lang="en-US" sz="2400" kern="1200" dirty="0">
            <a:latin typeface="NikoshBAN" panose="02000000000000000000" pitchFamily="2" charset="0"/>
            <a:cs typeface="NikoshBAN" panose="02000000000000000000" pitchFamily="2" charset="0"/>
          </a:endParaRPr>
        </a:p>
      </dsp:txBody>
      <dsp:txXfrm>
        <a:off x="2475602" y="4990565"/>
        <a:ext cx="1133310" cy="1133310"/>
      </dsp:txXfrm>
    </dsp:sp>
    <dsp:sp modelId="{1F6898FE-1DE8-4DCF-B6B1-52C1F061CE27}">
      <dsp:nvSpPr>
        <dsp:cNvPr id="0" name=""/>
        <dsp:cNvSpPr/>
      </dsp:nvSpPr>
      <dsp:spPr>
        <a:xfrm rot="10028571">
          <a:off x="2273310" y="3571046"/>
          <a:ext cx="954292" cy="0"/>
        </a:xfrm>
        <a:custGeom>
          <a:avLst/>
          <a:gdLst/>
          <a:ahLst/>
          <a:cxnLst/>
          <a:rect l="0" t="0" r="0" b="0"/>
          <a:pathLst>
            <a:path>
              <a:moveTo>
                <a:pt x="0" y="0"/>
              </a:moveTo>
              <a:lnTo>
                <a:pt x="954292" y="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ED2643A-BCA9-4EC9-8E86-0EDDBDB65222}">
      <dsp:nvSpPr>
        <dsp:cNvPr id="0" name=""/>
        <dsp:cNvSpPr/>
      </dsp:nvSpPr>
      <dsp:spPr>
        <a:xfrm>
          <a:off x="1029345" y="3192586"/>
          <a:ext cx="1255928" cy="1255928"/>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কণ্যা লাডলী বেগম </a:t>
          </a:r>
          <a:endParaRPr lang="en-US" sz="2400" kern="1200" dirty="0">
            <a:latin typeface="NikoshBAN" panose="02000000000000000000" pitchFamily="2" charset="0"/>
            <a:cs typeface="NikoshBAN" panose="02000000000000000000" pitchFamily="2" charset="0"/>
          </a:endParaRPr>
        </a:p>
      </dsp:txBody>
      <dsp:txXfrm>
        <a:off x="1090654" y="3253895"/>
        <a:ext cx="1133310" cy="1133310"/>
      </dsp:txXfrm>
    </dsp:sp>
    <dsp:sp modelId="{B75A424D-6E81-4260-9BC9-C9C3C599CEEC}">
      <dsp:nvSpPr>
        <dsp:cNvPr id="0" name=""/>
        <dsp:cNvSpPr/>
      </dsp:nvSpPr>
      <dsp:spPr>
        <a:xfrm rot="13114286">
          <a:off x="2718711" y="2329625"/>
          <a:ext cx="557772" cy="0"/>
        </a:xfrm>
        <a:custGeom>
          <a:avLst/>
          <a:gdLst/>
          <a:ahLst/>
          <a:cxnLst/>
          <a:rect l="0" t="0" r="0" b="0"/>
          <a:pathLst>
            <a:path>
              <a:moveTo>
                <a:pt x="0" y="0"/>
              </a:moveTo>
              <a:lnTo>
                <a:pt x="557772" y="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AFBF94-FDF5-4D32-A84E-49109B3E91AC}">
      <dsp:nvSpPr>
        <dsp:cNvPr id="0" name=""/>
        <dsp:cNvSpPr/>
      </dsp:nvSpPr>
      <dsp:spPr>
        <a:xfrm>
          <a:off x="1523627" y="1026994"/>
          <a:ext cx="1255928" cy="1255928"/>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bn-IN" sz="2500" kern="1200" dirty="0" smtClean="0">
              <a:latin typeface="NikoshBAN" panose="02000000000000000000" pitchFamily="2" charset="0"/>
              <a:cs typeface="NikoshBAN" panose="02000000000000000000" pitchFamily="2" charset="0"/>
            </a:rPr>
            <a:t>মৃত্যু ১৬৪৫ খ্রিঃ  </a:t>
          </a:r>
          <a:endParaRPr lang="en-US" sz="2500" kern="1200" dirty="0">
            <a:latin typeface="NikoshBAN" panose="02000000000000000000" pitchFamily="2" charset="0"/>
            <a:cs typeface="NikoshBAN" panose="02000000000000000000" pitchFamily="2" charset="0"/>
          </a:endParaRPr>
        </a:p>
      </dsp:txBody>
      <dsp:txXfrm>
        <a:off x="1584936" y="1088303"/>
        <a:ext cx="1133310" cy="113331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78B279-CA01-4EA9-B2D1-1F998EF20A96}" type="datetimeFigureOut">
              <a:rPr lang="en-US" smtClean="0"/>
              <a:t>11/25/2020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D17EE07-8611-440C-8B75-B07889A56A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78B279-CA01-4EA9-B2D1-1F998EF20A96}" type="datetimeFigureOut">
              <a:rPr lang="en-US" smtClean="0"/>
              <a:t>11/25/2020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17EE07-8611-440C-8B75-B07889A56A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78B279-CA01-4EA9-B2D1-1F998EF20A96}" type="datetimeFigureOut">
              <a:rPr lang="en-US" smtClean="0"/>
              <a:t>11/25/2020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17EE07-8611-440C-8B75-B07889A56A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78B279-CA01-4EA9-B2D1-1F998EF20A96}" type="datetimeFigureOut">
              <a:rPr lang="en-US" smtClean="0"/>
              <a:t>11/25/2020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17EE07-8611-440C-8B75-B07889A56AF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078B279-CA01-4EA9-B2D1-1F998EF20A96}" type="datetimeFigureOut">
              <a:rPr lang="en-US" smtClean="0"/>
              <a:t>11/25/2020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17EE07-8611-440C-8B75-B07889A56AF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78B279-CA01-4EA9-B2D1-1F998EF20A96}" type="datetimeFigureOut">
              <a:rPr lang="en-US" smtClean="0"/>
              <a:t>11/25/2020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17EE07-8611-440C-8B75-B07889A56AF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078B279-CA01-4EA9-B2D1-1F998EF20A96}" type="datetimeFigureOut">
              <a:rPr lang="en-US" smtClean="0"/>
              <a:t>11/25/2020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D17EE07-8611-440C-8B75-B07889A56AF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078B279-CA01-4EA9-B2D1-1F998EF20A96}" type="datetimeFigureOut">
              <a:rPr lang="en-US" smtClean="0"/>
              <a:t>11/25/2020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D17EE07-8611-440C-8B75-B07889A56AF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078B279-CA01-4EA9-B2D1-1F998EF20A96}" type="datetimeFigureOut">
              <a:rPr lang="en-US" smtClean="0"/>
              <a:t>11/25/2020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D17EE07-8611-440C-8B75-B07889A56A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078B279-CA01-4EA9-B2D1-1F998EF20A96}" type="datetimeFigureOut">
              <a:rPr lang="en-US" smtClean="0"/>
              <a:t>11/25/2020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17EE07-8611-440C-8B75-B07889A56AF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78B279-CA01-4EA9-B2D1-1F998EF20A96}" type="datetimeFigureOut">
              <a:rPr lang="en-US" smtClean="0"/>
              <a:t>11/25/2020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D17EE07-8611-440C-8B75-B07889A56AF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78B279-CA01-4EA9-B2D1-1F998EF20A96}" type="datetimeFigureOut">
              <a:rPr lang="en-US" smtClean="0"/>
              <a:t>11/25/2020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D17EE07-8611-440C-8B75-B07889A56A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eave">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9599"/>
            <a:ext cx="8680772" cy="5688917"/>
          </a:xfrm>
          <a:prstGeom prst="rect">
            <a:avLst/>
          </a:prstGeom>
          <a:ln>
            <a:noFill/>
          </a:ln>
          <a:effectLst>
            <a:softEdge rad="112500"/>
          </a:effectLst>
        </p:spPr>
      </p:pic>
      <p:sp>
        <p:nvSpPr>
          <p:cNvPr id="5" name="Explosion 2 4"/>
          <p:cNvSpPr/>
          <p:nvPr/>
        </p:nvSpPr>
        <p:spPr>
          <a:xfrm rot="19685762">
            <a:off x="123534" y="2051286"/>
            <a:ext cx="3810000" cy="3505200"/>
          </a:xfrm>
          <a:prstGeom prst="irregularSeal2">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0000"/>
                </a:solidFill>
                <a:latin typeface="NikoshBAN" panose="02000000000000000000" pitchFamily="2" charset="0"/>
                <a:cs typeface="NikoshBAN" panose="02000000000000000000" pitchFamily="2" charset="0"/>
              </a:rPr>
              <a:t>আজকের ক্লাসে সকলকে স্বাগতম </a:t>
            </a:r>
            <a:endParaRPr lang="en-US" sz="3200"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a:off x="2362200" y="685800"/>
            <a:ext cx="47836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bn-IN" sz="4000" dirty="0" smtClean="0">
                <a:solidFill>
                  <a:schemeClr val="bg1"/>
                </a:solidFill>
                <a:latin typeface="NikoshBAN" panose="02000000000000000000" pitchFamily="2" charset="0"/>
                <a:cs typeface="NikoshBAN" panose="02000000000000000000" pitchFamily="2" charset="0"/>
              </a:rPr>
              <a:t>বিসমিল্লাহিররাহমানির রাহিম </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354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dissolve">
                                      <p:cBhvr>
                                        <p:cTn id="23" dur="1000"/>
                                        <p:tgtEl>
                                          <p:spTgt spid="5">
                                            <p:bg/>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dissolve">
                                      <p:cBhvr>
                                        <p:cTn id="28"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gConfetti">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0393"/>
          <a:stretch/>
        </p:blipFill>
        <p:spPr>
          <a:xfrm>
            <a:off x="304800" y="76200"/>
            <a:ext cx="4267200" cy="2287108"/>
          </a:xfrm>
          <a:prstGeom prst="rect">
            <a:avLst/>
          </a:prstGeom>
        </p:spPr>
      </p:pic>
      <p:sp>
        <p:nvSpPr>
          <p:cNvPr id="3" name="Oval 2"/>
          <p:cNvSpPr/>
          <p:nvPr/>
        </p:nvSpPr>
        <p:spPr>
          <a:xfrm>
            <a:off x="4876800" y="304800"/>
            <a:ext cx="3581400" cy="205850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000" dirty="0" smtClean="0">
                <a:latin typeface="NikoshBAN" panose="02000000000000000000" pitchFamily="2" charset="0"/>
                <a:cs typeface="NikoshBAN" panose="02000000000000000000" pitchFamily="2" charset="0"/>
              </a:rPr>
              <a:t>দলগত কাজ </a:t>
            </a:r>
            <a:endParaRPr lang="en-US" sz="4000" dirty="0">
              <a:latin typeface="NikoshBAN" panose="02000000000000000000" pitchFamily="2" charset="0"/>
              <a:cs typeface="NikoshBAN" panose="02000000000000000000" pitchFamily="2" charset="0"/>
            </a:endParaRPr>
          </a:p>
        </p:txBody>
      </p:sp>
      <p:sp>
        <p:nvSpPr>
          <p:cNvPr id="4" name="Round Diagonal Corner Rectangle 3"/>
          <p:cNvSpPr/>
          <p:nvPr/>
        </p:nvSpPr>
        <p:spPr>
          <a:xfrm>
            <a:off x="457200" y="2743200"/>
            <a:ext cx="8153400" cy="3352800"/>
          </a:xfrm>
          <a:prstGeom prst="round2DiagRect">
            <a:avLst>
              <a:gd name="adj1" fmla="val 37328"/>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smtClean="0">
                <a:latin typeface="NikoshBAN" panose="02000000000000000000" pitchFamily="2" charset="0"/>
                <a:cs typeface="NikoshBAN" panose="02000000000000000000" pitchFamily="2" charset="0"/>
              </a:rPr>
              <a:t>নূর জাহানের গুনাগুন সম্পর্কে যা জান লিখ। </a:t>
            </a:r>
          </a:p>
          <a:p>
            <a:pPr algn="r"/>
            <a:r>
              <a:rPr lang="bn-IN" sz="3600" dirty="0" smtClean="0">
                <a:latin typeface="NikoshBAN" panose="02000000000000000000" pitchFamily="2" charset="0"/>
                <a:cs typeface="NikoshBAN" panose="02000000000000000000" pitchFamily="2" charset="0"/>
              </a:rPr>
              <a:t>সময়ঃ ৫ মিনিট </a:t>
            </a:r>
          </a:p>
        </p:txBody>
      </p:sp>
    </p:spTree>
    <p:extLst>
      <p:ext uri="{BB962C8B-B14F-4D97-AF65-F5344CB8AC3E}">
        <p14:creationId xmlns:p14="http://schemas.microsoft.com/office/powerpoint/2010/main" val="24849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78" y="304800"/>
            <a:ext cx="7981122" cy="4171950"/>
          </a:xfrm>
          <a:prstGeom prst="rect">
            <a:avLst/>
          </a:prstGeom>
        </p:spPr>
      </p:pic>
      <p:sp>
        <p:nvSpPr>
          <p:cNvPr id="3" name="Round Diagonal Corner Rectangle 2"/>
          <p:cNvSpPr/>
          <p:nvPr/>
        </p:nvSpPr>
        <p:spPr>
          <a:xfrm>
            <a:off x="457200" y="4495800"/>
            <a:ext cx="8133522" cy="2057400"/>
          </a:xfrm>
          <a:prstGeom prst="round2DiagRect">
            <a:avLst>
              <a:gd name="adj1" fmla="val 29462"/>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bn-BD" dirty="0" smtClean="0">
                <a:solidFill>
                  <a:schemeClr val="tx1"/>
                </a:solidFill>
                <a:latin typeface="NikoshBAN" panose="02000000000000000000" pitchFamily="2" charset="0"/>
                <a:cs typeface="NikoshBAN" panose="02000000000000000000" pitchFamily="2" charset="0"/>
              </a:rPr>
              <a:t>১৬২৭ সালে সম্রাট জাহাঙ্গীরের মৃত্যুর পরে নূরজাহান তড়িঘড়ি করে জামাতা শাহরিয়ারকে সম্রাট ঘোষণা করতে চান। কিন্তু তার ভাই আসফ খান নিজ জামাতা খুররমকে সিংহাসনে বসাতে কৌশলে নূরজাহানকে কারাবন্দী করেন। খুররম পথের কাঁটা</a:t>
            </a:r>
            <a:r>
              <a:rPr lang="en-US" dirty="0" smtClean="0">
                <a:solidFill>
                  <a:schemeClr val="tx1"/>
                </a:solidFill>
                <a:latin typeface="NikoshBAN" panose="02000000000000000000" pitchFamily="2" charset="0"/>
                <a:cs typeface="NikoshBAN" panose="02000000000000000000" pitchFamily="2" charset="0"/>
              </a:rPr>
              <a:t>, </a:t>
            </a:r>
            <a:r>
              <a:rPr lang="bn-BD" dirty="0" smtClean="0">
                <a:solidFill>
                  <a:schemeClr val="tx1"/>
                </a:solidFill>
                <a:latin typeface="NikoshBAN" panose="02000000000000000000" pitchFamily="2" charset="0"/>
                <a:cs typeface="NikoshBAN" panose="02000000000000000000" pitchFamily="2" charset="0"/>
              </a:rPr>
              <a:t>নিজ ভাই শাহরিয়ারকে হত্যা করে </a:t>
            </a:r>
            <a:r>
              <a:rPr lang="en-US" dirty="0" smtClean="0">
                <a:solidFill>
                  <a:schemeClr val="tx1"/>
                </a:solidFill>
                <a:latin typeface="NikoshBAN" panose="02000000000000000000" pitchFamily="2" charset="0"/>
                <a:cs typeface="NikoshBAN" panose="02000000000000000000" pitchFamily="2" charset="0"/>
              </a:rPr>
              <a:t>‘</a:t>
            </a:r>
            <a:r>
              <a:rPr lang="bn-BD" dirty="0" smtClean="0">
                <a:solidFill>
                  <a:schemeClr val="tx1"/>
                </a:solidFill>
                <a:latin typeface="NikoshBAN" panose="02000000000000000000" pitchFamily="2" charset="0"/>
                <a:cs typeface="NikoshBAN" panose="02000000000000000000" pitchFamily="2" charset="0"/>
              </a:rPr>
              <a:t>শাহজাহান</a:t>
            </a:r>
            <a:r>
              <a:rPr lang="en-US" dirty="0" smtClean="0">
                <a:solidFill>
                  <a:schemeClr val="tx1"/>
                </a:solidFill>
                <a:latin typeface="NikoshBAN" panose="02000000000000000000" pitchFamily="2" charset="0"/>
                <a:cs typeface="NikoshBAN" panose="02000000000000000000" pitchFamily="2" charset="0"/>
              </a:rPr>
              <a:t>’ </a:t>
            </a:r>
            <a:r>
              <a:rPr lang="bn-BD" dirty="0" smtClean="0">
                <a:solidFill>
                  <a:schemeClr val="tx1"/>
                </a:solidFill>
                <a:latin typeface="NikoshBAN" panose="02000000000000000000" pitchFamily="2" charset="0"/>
                <a:cs typeface="NikoshBAN" panose="02000000000000000000" pitchFamily="2" charset="0"/>
              </a:rPr>
              <a:t>নাম নিয়ে সিংহাসনে আরোহণ করেন। জীবনের শেষ ১৮টি বছর নূরজাহান রাজনীতি থেকে অবসর নিয়ে বন্দীদশাতেই কাটে। ১৬৪৫ খ্রিঃ নূরজাহান মৃত্যুবরণ করেন। লাহোরে সম্রাট জাহাঙ্গীরের সমাধির পাশে তাকে সমাহিত করা হয়। প্রকৃত পক্ষে সম্রাট জাহাঙ্গীরের কৃতিত্বের জন্য নূরজাহানের অবদান অনস্বীকার্য হলেও সাম্রাজ্যের বিদ্রোহ বিশৃংখলার জন্য </a:t>
            </a:r>
            <a:r>
              <a:rPr lang="en-US" dirty="0" err="1" smtClean="0">
                <a:solidFill>
                  <a:schemeClr val="tx1"/>
                </a:solidFill>
                <a:latin typeface="NikoshBAN" panose="02000000000000000000" pitchFamily="2" charset="0"/>
                <a:cs typeface="NikoshBAN" panose="02000000000000000000" pitchFamily="2" charset="0"/>
              </a:rPr>
              <a:t>তিনি</a:t>
            </a:r>
            <a:r>
              <a:rPr lang="en-US" dirty="0" smtClean="0">
                <a:solidFill>
                  <a:schemeClr val="tx1"/>
                </a:solidFill>
                <a:latin typeface="NikoshBAN" panose="02000000000000000000" pitchFamily="2" charset="0"/>
                <a:cs typeface="NikoshBAN" panose="02000000000000000000" pitchFamily="2" charset="0"/>
              </a:rPr>
              <a:t> </a:t>
            </a:r>
            <a:r>
              <a:rPr lang="bn-BD" dirty="0" smtClean="0">
                <a:solidFill>
                  <a:schemeClr val="tx1"/>
                </a:solidFill>
                <a:latin typeface="NikoshBAN" panose="02000000000000000000" pitchFamily="2" charset="0"/>
                <a:cs typeface="NikoshBAN" panose="02000000000000000000" pitchFamily="2" charset="0"/>
              </a:rPr>
              <a:t>কমদায়ী ছিলেননা।    </a:t>
            </a:r>
            <a:endParaRPr lang="en-US"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8502" y="2017916"/>
            <a:ext cx="2502220" cy="2451907"/>
          </a:xfrm>
          <a:prstGeom prst="rect">
            <a:avLst/>
          </a:prstGeom>
        </p:spPr>
      </p:pic>
      <p:sp>
        <p:nvSpPr>
          <p:cNvPr id="5" name="Rectangle 4"/>
          <p:cNvSpPr/>
          <p:nvPr/>
        </p:nvSpPr>
        <p:spPr>
          <a:xfrm>
            <a:off x="553278" y="3546493"/>
            <a:ext cx="37657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smtClean="0">
                <a:ln w="11430">
                  <a:solidFill>
                    <a:srgbClr val="FF0000"/>
                  </a:solidFill>
                </a:ln>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নূরজাহানের মৃত্যু</a:t>
            </a:r>
            <a:endParaRPr lang="en-US" sz="5400" b="1" dirty="0">
              <a:ln w="11430">
                <a:solidFill>
                  <a:srgbClr val="FF0000"/>
                </a:solidFill>
              </a:ln>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047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57400" y="304800"/>
            <a:ext cx="4648200" cy="1447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মূল্যায়ন </a:t>
            </a:r>
            <a:endParaRPr lang="en-US" sz="4800" dirty="0">
              <a:latin typeface="NikoshBAN" panose="02000000000000000000" pitchFamily="2" charset="0"/>
              <a:cs typeface="NikoshBAN" panose="02000000000000000000" pitchFamily="2" charset="0"/>
            </a:endParaRPr>
          </a:p>
        </p:txBody>
      </p:sp>
      <p:sp>
        <p:nvSpPr>
          <p:cNvPr id="3" name="Rounded Rectangle 2"/>
          <p:cNvSpPr/>
          <p:nvPr/>
        </p:nvSpPr>
        <p:spPr>
          <a:xfrm>
            <a:off x="533400" y="1905000"/>
            <a:ext cx="8077200" cy="457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600" dirty="0" smtClean="0">
                <a:solidFill>
                  <a:srgbClr val="FF0000"/>
                </a:solidFill>
                <a:latin typeface="NikoshBAN" panose="02000000000000000000" pitchFamily="2" charset="0"/>
                <a:cs typeface="NikoshBAN" panose="02000000000000000000" pitchFamily="2" charset="0"/>
              </a:rPr>
              <a:t>প্রশ্নঃ </a:t>
            </a:r>
            <a:r>
              <a:rPr lang="bn-BD" sz="3600" dirty="0" smtClean="0">
                <a:solidFill>
                  <a:srgbClr val="FF0000"/>
                </a:solidFill>
                <a:latin typeface="NikoshBAN" panose="02000000000000000000" pitchFamily="2" charset="0"/>
                <a:cs typeface="NikoshBAN" panose="02000000000000000000" pitchFamily="2" charset="0"/>
              </a:rPr>
              <a:t>নূরজাহানের আসল নাম কী?</a:t>
            </a:r>
            <a:r>
              <a:rPr lang="bn-IN" sz="3600" dirty="0">
                <a:solidFill>
                  <a:srgbClr val="FF0000"/>
                </a:solidFill>
                <a:latin typeface="NikoshBAN" panose="02000000000000000000" pitchFamily="2" charset="0"/>
                <a:cs typeface="NikoshBAN" panose="02000000000000000000" pitchFamily="2" charset="0"/>
              </a:rPr>
              <a:t> </a:t>
            </a:r>
            <a:endParaRPr lang="bn-IN" sz="3600" dirty="0" smtClean="0">
              <a:solidFill>
                <a:srgbClr val="FF0000"/>
              </a:solidFill>
              <a:latin typeface="NikoshBAN" panose="02000000000000000000" pitchFamily="2" charset="0"/>
              <a:cs typeface="NikoshBAN" panose="02000000000000000000" pitchFamily="2" charset="0"/>
            </a:endParaRPr>
          </a:p>
          <a:p>
            <a:r>
              <a:rPr lang="bn-IN" sz="3600" dirty="0" smtClean="0">
                <a:solidFill>
                  <a:srgbClr val="0070C0"/>
                </a:solidFill>
                <a:latin typeface="NikoshBAN" panose="02000000000000000000" pitchFamily="2" charset="0"/>
                <a:cs typeface="NikoshBAN" panose="02000000000000000000" pitchFamily="2" charset="0"/>
              </a:rPr>
              <a:t>উত্তরঃ মেহেরুন নেছা </a:t>
            </a:r>
            <a:endParaRPr lang="bn-BD" sz="3600" dirty="0" smtClean="0">
              <a:solidFill>
                <a:srgbClr val="0070C0"/>
              </a:solidFill>
              <a:latin typeface="NikoshBAN" panose="02000000000000000000" pitchFamily="2" charset="0"/>
              <a:cs typeface="NikoshBAN" panose="02000000000000000000" pitchFamily="2" charset="0"/>
            </a:endParaRPr>
          </a:p>
          <a:p>
            <a:r>
              <a:rPr lang="bn-IN" sz="3600" dirty="0" smtClean="0">
                <a:solidFill>
                  <a:srgbClr val="FF0000"/>
                </a:solidFill>
                <a:latin typeface="NikoshBAN" panose="02000000000000000000" pitchFamily="2" charset="0"/>
                <a:cs typeface="NikoshBAN" panose="02000000000000000000" pitchFamily="2" charset="0"/>
              </a:rPr>
              <a:t>প্রশ্নঃ </a:t>
            </a:r>
            <a:r>
              <a:rPr lang="bn-BD" sz="3600" dirty="0" smtClean="0">
                <a:solidFill>
                  <a:srgbClr val="FF0000"/>
                </a:solidFill>
                <a:latin typeface="NikoshBAN" panose="02000000000000000000" pitchFamily="2" charset="0"/>
                <a:cs typeface="NikoshBAN" panose="02000000000000000000" pitchFamily="2" charset="0"/>
              </a:rPr>
              <a:t>নূরজাহান </a:t>
            </a:r>
            <a:r>
              <a:rPr lang="bn-IN" sz="3600" dirty="0" smtClean="0">
                <a:solidFill>
                  <a:srgbClr val="FF0000"/>
                </a:solidFill>
                <a:latin typeface="NikoshBAN" panose="02000000000000000000" pitchFamily="2" charset="0"/>
                <a:cs typeface="NikoshBAN" panose="02000000000000000000" pitchFamily="2" charset="0"/>
              </a:rPr>
              <a:t>কত সালে, কোথায় জন্ম গ্রহণ করেন</a:t>
            </a:r>
            <a:r>
              <a:rPr lang="bn-BD" sz="3600" dirty="0" smtClean="0">
                <a:solidFill>
                  <a:srgbClr val="FF0000"/>
                </a:solidFill>
                <a:latin typeface="NikoshBAN" panose="02000000000000000000" pitchFamily="2" charset="0"/>
                <a:cs typeface="NikoshBAN" panose="02000000000000000000" pitchFamily="2" charset="0"/>
              </a:rPr>
              <a:t>?</a:t>
            </a:r>
            <a:endParaRPr lang="bn-IN" sz="3600" dirty="0" smtClean="0">
              <a:solidFill>
                <a:srgbClr val="FF0000"/>
              </a:solidFill>
              <a:latin typeface="NikoshBAN" panose="02000000000000000000" pitchFamily="2" charset="0"/>
              <a:cs typeface="NikoshBAN" panose="02000000000000000000" pitchFamily="2" charset="0"/>
            </a:endParaRPr>
          </a:p>
          <a:p>
            <a:r>
              <a:rPr lang="bn-IN" sz="3600" dirty="0" smtClean="0">
                <a:solidFill>
                  <a:srgbClr val="0070C0"/>
                </a:solidFill>
                <a:latin typeface="NikoshBAN" panose="02000000000000000000" pitchFamily="2" charset="0"/>
                <a:cs typeface="NikoshBAN" panose="02000000000000000000" pitchFamily="2" charset="0"/>
              </a:rPr>
              <a:t>উত্তরঃ ১৫৭৬ খ্রিস্টাব্দে তেহরানে জন্ম গ্রহণ করেন। </a:t>
            </a:r>
            <a:endParaRPr lang="bn-BD" sz="3600" dirty="0" smtClean="0">
              <a:solidFill>
                <a:srgbClr val="0070C0"/>
              </a:solidFill>
              <a:latin typeface="NikoshBAN" panose="02000000000000000000" pitchFamily="2" charset="0"/>
              <a:cs typeface="NikoshBAN" panose="02000000000000000000" pitchFamily="2" charset="0"/>
            </a:endParaRPr>
          </a:p>
          <a:p>
            <a:r>
              <a:rPr lang="bn-IN" sz="3600" dirty="0" smtClean="0">
                <a:solidFill>
                  <a:srgbClr val="FF0000"/>
                </a:solidFill>
                <a:latin typeface="NikoshBAN" panose="02000000000000000000" pitchFamily="2" charset="0"/>
                <a:cs typeface="NikoshBAN" panose="02000000000000000000" pitchFamily="2" charset="0"/>
              </a:rPr>
              <a:t>প্রশ্নঃ </a:t>
            </a:r>
            <a:r>
              <a:rPr lang="bn-BD" sz="3600" dirty="0" smtClean="0">
                <a:solidFill>
                  <a:srgbClr val="FF0000"/>
                </a:solidFill>
                <a:latin typeface="NikoshBAN" panose="02000000000000000000" pitchFamily="2" charset="0"/>
                <a:cs typeface="NikoshBAN" panose="02000000000000000000" pitchFamily="2" charset="0"/>
              </a:rPr>
              <a:t>নূরজাহানের মেয়ে নাম কী?</a:t>
            </a:r>
            <a:endParaRPr lang="bn-IN" sz="3600" dirty="0" smtClean="0">
              <a:solidFill>
                <a:srgbClr val="FF0000"/>
              </a:solidFill>
              <a:latin typeface="NikoshBAN" panose="02000000000000000000" pitchFamily="2" charset="0"/>
              <a:cs typeface="NikoshBAN" panose="02000000000000000000" pitchFamily="2" charset="0"/>
            </a:endParaRPr>
          </a:p>
          <a:p>
            <a:r>
              <a:rPr lang="bn-IN" sz="3600" dirty="0" smtClean="0">
                <a:solidFill>
                  <a:srgbClr val="0070C0"/>
                </a:solidFill>
                <a:latin typeface="NikoshBAN" panose="02000000000000000000" pitchFamily="2" charset="0"/>
                <a:cs typeface="NikoshBAN" panose="02000000000000000000" pitchFamily="2" charset="0"/>
              </a:rPr>
              <a:t>উত্তরঃ লাডলী বেগম</a:t>
            </a:r>
            <a:r>
              <a:rPr lang="bn-IN" sz="3600" dirty="0" smtClean="0">
                <a:latin typeface="NikoshBAN" panose="02000000000000000000" pitchFamily="2" charset="0"/>
                <a:cs typeface="NikoshBAN" panose="02000000000000000000" pitchFamily="2" charset="0"/>
              </a:rPr>
              <a:t>  </a:t>
            </a:r>
            <a:endParaRPr lang="bn-BD" sz="3600" dirty="0" smtClean="0">
              <a:latin typeface="NikoshBAN" panose="02000000000000000000" pitchFamily="2" charset="0"/>
              <a:cs typeface="NikoshBAN" panose="02000000000000000000" pitchFamily="2" charset="0"/>
            </a:endParaRPr>
          </a:p>
          <a:p>
            <a:r>
              <a:rPr lang="bn-IN" sz="3600" dirty="0" smtClean="0">
                <a:solidFill>
                  <a:srgbClr val="FF0000"/>
                </a:solidFill>
                <a:latin typeface="NikoshBAN" panose="02000000000000000000" pitchFamily="2" charset="0"/>
                <a:cs typeface="NikoshBAN" panose="02000000000000000000" pitchFamily="2" charset="0"/>
              </a:rPr>
              <a:t>প্রশ্নঃ </a:t>
            </a:r>
            <a:r>
              <a:rPr lang="bn-BD" sz="3600" dirty="0" smtClean="0">
                <a:solidFill>
                  <a:srgbClr val="FF0000"/>
                </a:solidFill>
                <a:latin typeface="NikoshBAN" panose="02000000000000000000" pitchFamily="2" charset="0"/>
                <a:cs typeface="NikoshBAN" panose="02000000000000000000" pitchFamily="2" charset="0"/>
              </a:rPr>
              <a:t>নওরোজ শব্দের অর্থ কী?</a:t>
            </a:r>
            <a:endParaRPr lang="bn-IN" sz="3600" dirty="0" smtClean="0">
              <a:solidFill>
                <a:srgbClr val="FF0000"/>
              </a:solidFill>
              <a:latin typeface="NikoshBAN" panose="02000000000000000000" pitchFamily="2" charset="0"/>
              <a:cs typeface="NikoshBAN" panose="02000000000000000000" pitchFamily="2" charset="0"/>
            </a:endParaRPr>
          </a:p>
          <a:p>
            <a:r>
              <a:rPr lang="bn-IN" sz="3600" dirty="0" smtClean="0">
                <a:solidFill>
                  <a:srgbClr val="0070C0"/>
                </a:solidFill>
                <a:latin typeface="NikoshBAN" panose="02000000000000000000" pitchFamily="2" charset="0"/>
                <a:cs typeface="NikoshBAN" panose="02000000000000000000" pitchFamily="2" charset="0"/>
              </a:rPr>
              <a:t>উত্তরঃ </a:t>
            </a:r>
            <a:r>
              <a:rPr lang="bn-BD" sz="3600" dirty="0" smtClean="0">
                <a:solidFill>
                  <a:srgbClr val="0070C0"/>
                </a:solidFill>
                <a:latin typeface="NikoshBAN" panose="02000000000000000000" pitchFamily="2" charset="0"/>
                <a:cs typeface="NikoshBAN" panose="02000000000000000000" pitchFamily="2" charset="0"/>
              </a:rPr>
              <a:t> </a:t>
            </a:r>
            <a:r>
              <a:rPr lang="bn-IN" sz="3600" dirty="0" smtClean="0">
                <a:solidFill>
                  <a:srgbClr val="0070C0"/>
                </a:solidFill>
                <a:latin typeface="NikoshBAN" panose="02000000000000000000" pitchFamily="2" charset="0"/>
                <a:cs typeface="NikoshBAN" panose="02000000000000000000" pitchFamily="2" charset="0"/>
              </a:rPr>
              <a:t>নববর্ষ </a:t>
            </a:r>
            <a:endParaRPr lang="bn-BD" sz="3600" dirty="0" smtClean="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552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fltVal val="0"/>
                                          </p:val>
                                        </p:tav>
                                        <p:tav tm="100000">
                                          <p:val>
                                            <p:strVal val="#ppt_h"/>
                                          </p:val>
                                        </p:tav>
                                      </p:tavLst>
                                    </p:anim>
                                    <p:anim calcmode="lin" valueType="num">
                                      <p:cBhvr>
                                        <p:cTn id="14" dur="1000" fill="hold"/>
                                        <p:tgtEl>
                                          <p:spTgt spid="3">
                                            <p:bg/>
                                          </p:spTgt>
                                        </p:tgtEl>
                                        <p:attrNameLst>
                                          <p:attrName>style.rotation</p:attrName>
                                        </p:attrNameLst>
                                      </p:cBhvr>
                                      <p:tavLst>
                                        <p:tav tm="0">
                                          <p:val>
                                            <p:fltVal val="90"/>
                                          </p:val>
                                        </p:tav>
                                        <p:tav tm="100000">
                                          <p:val>
                                            <p:fltVal val="0"/>
                                          </p:val>
                                        </p:tav>
                                      </p:tavLst>
                                    </p:anim>
                                    <p:animEffect transition="in" filter="fade">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p:cTn id="6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 calcmode="lin" valueType="num">
                                      <p:cBhvr>
                                        <p:cTn id="6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 calcmode="lin" valueType="num">
                                      <p:cBhvr>
                                        <p:cTn id="7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47800"/>
            <a:ext cx="7345680" cy="3505200"/>
          </a:xfrm>
          <a:prstGeom prst="rect">
            <a:avLst/>
          </a:prstGeom>
        </p:spPr>
      </p:pic>
      <p:sp>
        <p:nvSpPr>
          <p:cNvPr id="3" name="Rounded Rectangle 2"/>
          <p:cNvSpPr/>
          <p:nvPr/>
        </p:nvSpPr>
        <p:spPr>
          <a:xfrm>
            <a:off x="914400" y="381000"/>
            <a:ext cx="7345680" cy="990600"/>
          </a:xfrm>
          <a:prstGeom prst="roundRect">
            <a:avLst/>
          </a:prstGeom>
          <a:gradFill>
            <a:gsLst>
              <a:gs pos="46249">
                <a:schemeClr val="accent2">
                  <a:lumMod val="52000"/>
                  <a:lumOff val="48000"/>
                  <a:alpha val="83000"/>
                </a:schemeClr>
              </a:gs>
              <a:gs pos="18760">
                <a:schemeClr val="accent4">
                  <a:lumMod val="40000"/>
                  <a:lumOff val="60000"/>
                </a:schemeClr>
              </a:gs>
              <a:gs pos="68769">
                <a:schemeClr val="accent6">
                  <a:lumMod val="20000"/>
                  <a:lumOff val="80000"/>
                </a:schemeClr>
              </a:gs>
              <a:gs pos="57100">
                <a:srgbClr val="C9F2FF"/>
              </a:gs>
              <a:gs pos="0">
                <a:schemeClr val="accent5">
                  <a:tint val="50000"/>
                  <a:satMod val="300000"/>
                </a:schemeClr>
              </a:gs>
              <a:gs pos="35000">
                <a:schemeClr val="accent5">
                  <a:tint val="37000"/>
                  <a:satMod val="300000"/>
                </a:schemeClr>
              </a:gs>
              <a:gs pos="100000">
                <a:schemeClr val="accent5">
                  <a:tint val="15000"/>
                  <a:satMod val="350000"/>
                </a:schemeClr>
              </a:gs>
            </a:gsLst>
          </a:gradFill>
          <a:ln cmpd="thickThin">
            <a:solidFill>
              <a:schemeClr val="tx1"/>
            </a:solidFill>
            <a:bevel/>
          </a:ln>
          <a:effectLst>
            <a:outerShdw blurRad="190500" dist="228600" dir="2700000" algn="ctr">
              <a:srgbClr val="000000">
                <a:alpha val="30000"/>
              </a:srgbClr>
            </a:outerShdw>
          </a:effectLst>
          <a:scene3d>
            <a:camera prst="perspectiveBelow"/>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5400" dirty="0" smtClean="0">
                <a:latin typeface="NikoshBAN" panose="02000000000000000000" pitchFamily="2" charset="0"/>
                <a:cs typeface="NikoshBAN" panose="02000000000000000000" pitchFamily="2" charset="0"/>
              </a:rPr>
              <a:t>বাড়ীর কাজ</a:t>
            </a:r>
            <a:endParaRPr lang="en-US" sz="5400" dirty="0">
              <a:latin typeface="NikoshBAN" panose="02000000000000000000" pitchFamily="2" charset="0"/>
              <a:cs typeface="NikoshBAN" panose="02000000000000000000" pitchFamily="2" charset="0"/>
            </a:endParaRPr>
          </a:p>
        </p:txBody>
      </p:sp>
      <p:sp>
        <p:nvSpPr>
          <p:cNvPr id="4" name="Rounded Rectangle 3"/>
          <p:cNvSpPr/>
          <p:nvPr/>
        </p:nvSpPr>
        <p:spPr>
          <a:xfrm>
            <a:off x="914400" y="5029200"/>
            <a:ext cx="7345680" cy="1066800"/>
          </a:xfrm>
          <a:prstGeom prst="roundRect">
            <a:avLst/>
          </a:prstGeom>
          <a:solidFill>
            <a:schemeClr val="tx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সম্রাজ্ঞী নূরজাহানের সসম্পর্কে যা জান লিখ।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73881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3400"/>
            <a:ext cx="8305800" cy="4716992"/>
          </a:xfrm>
          <a:prstGeom prst="rect">
            <a:avLst/>
          </a:prstGeom>
        </p:spPr>
      </p:pic>
      <p:sp>
        <p:nvSpPr>
          <p:cNvPr id="3" name="Rounded Rectangle 2"/>
          <p:cNvSpPr/>
          <p:nvPr/>
        </p:nvSpPr>
        <p:spPr>
          <a:xfrm>
            <a:off x="457200" y="5334000"/>
            <a:ext cx="8305800" cy="1066800"/>
          </a:xfrm>
          <a:prstGeom prst="roundRect">
            <a:avLst>
              <a:gd name="adj" fmla="val 50000"/>
            </a:avLst>
          </a:prstGeom>
          <a:gradFill>
            <a:gsLst>
              <a:gs pos="0">
                <a:srgbClr val="3399FF"/>
              </a:gs>
              <a:gs pos="16000">
                <a:srgbClr val="00CCCC"/>
              </a:gs>
              <a:gs pos="47000">
                <a:srgbClr val="9999FF"/>
              </a:gs>
              <a:gs pos="60001">
                <a:srgbClr val="2E6792">
                  <a:alpha val="87000"/>
                </a:srgbClr>
              </a:gs>
              <a:gs pos="81000">
                <a:srgbClr val="1170FF"/>
              </a:gs>
              <a:gs pos="100000">
                <a:srgbClr val="006699"/>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FF00"/>
                </a:solidFill>
                <a:latin typeface="NikoshBAN" panose="02000000000000000000" pitchFamily="2" charset="0"/>
                <a:cs typeface="NikoshBAN" panose="02000000000000000000" pitchFamily="2" charset="0"/>
              </a:rPr>
              <a:t>ধন্যবাদ সকলকে</a:t>
            </a:r>
            <a:r>
              <a:rPr lang="bn-IN" sz="5400" dirty="0" smtClean="0">
                <a:solidFill>
                  <a:srgbClr val="FF0000"/>
                </a:solidFill>
                <a:latin typeface="NikoshBAN" panose="02000000000000000000" pitchFamily="2" charset="0"/>
                <a:cs typeface="NikoshBAN" panose="02000000000000000000" pitchFamily="2" charset="0"/>
              </a:rPr>
              <a:t> </a:t>
            </a:r>
            <a:endParaRPr lang="en-US" sz="5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979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332"/>
          </a:xfrm>
        </p:spPr>
        <p:txBody>
          <a:bodyPr>
            <a:normAutofit fontScale="90000"/>
          </a:bodyPr>
          <a:lstStyle/>
          <a:p>
            <a:r>
              <a:rPr lang="en-US" sz="6000" dirty="0" err="1" smtClean="0">
                <a:solidFill>
                  <a:srgbClr val="FF0000"/>
                </a:solidFill>
                <a:latin typeface="NikoshBAN" panose="02000000000000000000" pitchFamily="2" charset="0"/>
                <a:cs typeface="NikoshBAN" panose="02000000000000000000" pitchFamily="2" charset="0"/>
              </a:rPr>
              <a:t>পরিচিতি</a:t>
            </a:r>
            <a:endParaRPr lang="en-US" sz="6000" dirty="0">
              <a:solidFill>
                <a:srgbClr val="FF0000"/>
              </a:solidFill>
              <a:latin typeface="NikoshBAN" panose="02000000000000000000" pitchFamily="2" charset="0"/>
              <a:cs typeface="NikoshBAN" panose="02000000000000000000" pitchFamily="2" charset="0"/>
            </a:endParaRPr>
          </a:p>
        </p:txBody>
      </p:sp>
      <p:sp>
        <p:nvSpPr>
          <p:cNvPr id="4" name="Rounded Rectangle 3"/>
          <p:cNvSpPr/>
          <p:nvPr/>
        </p:nvSpPr>
        <p:spPr>
          <a:xfrm>
            <a:off x="4724400" y="1371600"/>
            <a:ext cx="4267200" cy="502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smtClean="0">
                <a:solidFill>
                  <a:srgbClr val="002060"/>
                </a:solidFill>
                <a:latin typeface="NikoshBAN" panose="02000000000000000000" pitchFamily="2" charset="0"/>
                <a:cs typeface="NikoshBAN" panose="02000000000000000000" pitchFamily="2" charset="0"/>
              </a:rPr>
              <a:t>ইসলামের </a:t>
            </a:r>
            <a:r>
              <a:rPr lang="bn-BD" sz="3600" smtClean="0">
                <a:solidFill>
                  <a:srgbClr val="002060"/>
                </a:solidFill>
                <a:latin typeface="NikoshBAN" panose="02000000000000000000" pitchFamily="2" charset="0"/>
                <a:cs typeface="NikoshBAN" panose="02000000000000000000" pitchFamily="2" charset="0"/>
              </a:rPr>
              <a:t>ইতিহাস</a:t>
            </a:r>
            <a:endParaRPr lang="en-US" sz="3600" dirty="0" smtClean="0">
              <a:solidFill>
                <a:srgbClr val="002060"/>
              </a:solidFill>
              <a:latin typeface="NikoshBAN" panose="02000000000000000000" pitchFamily="2" charset="0"/>
              <a:cs typeface="NikoshBAN" panose="02000000000000000000" pitchFamily="2" charset="0"/>
            </a:endParaRPr>
          </a:p>
          <a:p>
            <a:pPr algn="ctr"/>
            <a:r>
              <a:rPr lang="bn-BD" sz="3600" dirty="0" smtClean="0">
                <a:solidFill>
                  <a:srgbClr val="002060"/>
                </a:solidFill>
                <a:latin typeface="NikoshBAN" panose="02000000000000000000" pitchFamily="2" charset="0"/>
                <a:cs typeface="NikoshBAN" panose="02000000000000000000" pitchFamily="2" charset="0"/>
              </a:rPr>
              <a:t>শ্রেণি</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itchFamily="2" charset="0"/>
                <a:cs typeface="NikoshBAN" pitchFamily="2" charset="0"/>
              </a:rPr>
              <a:t>দ্বাদশ</a:t>
            </a:r>
            <a:endParaRPr lang="en-US" sz="3600" dirty="0" smtClean="0">
              <a:solidFill>
                <a:srgbClr val="002060"/>
              </a:solidFill>
              <a:latin typeface="NikoshBAN" panose="02000000000000000000" pitchFamily="2" charset="0"/>
              <a:cs typeface="NikoshBAN" panose="02000000000000000000" pitchFamily="2" charset="0"/>
            </a:endParaRPr>
          </a:p>
          <a:p>
            <a:pPr algn="ctr"/>
            <a:r>
              <a:rPr lang="bn-BD" sz="3600" dirty="0" smtClean="0">
                <a:solidFill>
                  <a:srgbClr val="002060"/>
                </a:solidFill>
                <a:latin typeface="NikoshBAN" panose="02000000000000000000" pitchFamily="2" charset="0"/>
                <a:cs typeface="NikoshBAN" panose="02000000000000000000" pitchFamily="2" charset="0"/>
              </a:rPr>
              <a:t>অধ্যায়</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চতুর্থ</a:t>
            </a:r>
            <a:endParaRPr lang="bn-IN" sz="3600" dirty="0" smtClean="0">
              <a:solidFill>
                <a:srgbClr val="002060"/>
              </a:solidFill>
              <a:latin typeface="NikoshBAN" panose="02000000000000000000" pitchFamily="2" charset="0"/>
              <a:cs typeface="NikoshBAN" panose="02000000000000000000" pitchFamily="2" charset="0"/>
            </a:endParaRPr>
          </a:p>
          <a:p>
            <a:pPr algn="ctr"/>
            <a:r>
              <a:rPr lang="en-US" sz="3600" dirty="0" err="1" smtClean="0">
                <a:solidFill>
                  <a:srgbClr val="002060"/>
                </a:solidFill>
                <a:latin typeface="NikoshBAN" panose="02000000000000000000" pitchFamily="2" charset="0"/>
                <a:cs typeface="NikoshBAN" panose="02000000000000000000" pitchFamily="2" charset="0"/>
              </a:rPr>
              <a:t>চতুর্থ</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পরিচ্ছেদ</a:t>
            </a:r>
            <a:endParaRPr lang="en-US" sz="3600" dirty="0" smtClean="0">
              <a:solidFill>
                <a:srgbClr val="002060"/>
              </a:solidFill>
              <a:latin typeface="NikoshBAN" panose="02000000000000000000" pitchFamily="2" charset="0"/>
              <a:cs typeface="NikoshBAN" panose="02000000000000000000" pitchFamily="2" charset="0"/>
            </a:endParaRPr>
          </a:p>
          <a:p>
            <a:pPr algn="ctr"/>
            <a:r>
              <a:rPr lang="bn-BD" sz="3600" dirty="0" smtClean="0">
                <a:solidFill>
                  <a:srgbClr val="002060"/>
                </a:solidFill>
                <a:latin typeface="NikoshBAN" panose="02000000000000000000" pitchFamily="2" charset="0"/>
                <a:cs typeface="NikoshBAN" panose="02000000000000000000" pitchFamily="2" charset="0"/>
              </a:rPr>
              <a:t>ভারতে মুঘল শাসন </a:t>
            </a:r>
            <a:endParaRPr lang="bn-IN" sz="3600" dirty="0" smtClean="0">
              <a:solidFill>
                <a:srgbClr val="002060"/>
              </a:solidFill>
              <a:latin typeface="NikoshBAN" panose="02000000000000000000" pitchFamily="2" charset="0"/>
              <a:cs typeface="NikoshBAN" panose="02000000000000000000" pitchFamily="2" charset="0"/>
            </a:endParaRPr>
          </a:p>
          <a:p>
            <a:pPr algn="ctr"/>
            <a:r>
              <a:rPr lang="bn-IN" sz="2800" dirty="0" smtClean="0">
                <a:solidFill>
                  <a:srgbClr val="002060"/>
                </a:solidFill>
                <a:latin typeface="NikoshBAN" panose="02000000000000000000" pitchFamily="2" charset="0"/>
                <a:cs typeface="NikoshBAN" panose="02000000000000000000" pitchFamily="2" charset="0"/>
              </a:rPr>
              <a:t>তারিখঃ ২৫-১১-২০২০ </a:t>
            </a:r>
          </a:p>
          <a:p>
            <a:pPr algn="ctr"/>
            <a:r>
              <a:rPr lang="bn-BD" sz="2800" dirty="0" smtClean="0">
                <a:solidFill>
                  <a:srgbClr val="002060"/>
                </a:solidFill>
                <a:latin typeface="NikoshBAN" panose="02000000000000000000" pitchFamily="2" charset="0"/>
                <a:cs typeface="NikoshBAN" panose="02000000000000000000" pitchFamily="2" charset="0"/>
              </a:rPr>
              <a:t>সময়ঃ ৪৫ মিনিট </a:t>
            </a:r>
          </a:p>
          <a:p>
            <a:pPr algn="ctr"/>
            <a:endParaRPr lang="en-US" dirty="0">
              <a:solidFill>
                <a:srgbClr val="CC00CC"/>
              </a:solidFill>
              <a:latin typeface="Nikosh" pitchFamily="2" charset="0"/>
              <a:cs typeface="Nikosh"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4384363" cy="502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ound Diagonal Corner Rectangle 8"/>
          <p:cNvSpPr/>
          <p:nvPr/>
        </p:nvSpPr>
        <p:spPr>
          <a:xfrm>
            <a:off x="240026" y="5256034"/>
            <a:ext cx="4408174" cy="1220966"/>
          </a:xfrm>
          <a:prstGeom prst="round2DiagRect">
            <a:avLst>
              <a:gd name="adj1" fmla="val 50000"/>
              <a:gd name="adj2" fmla="val 0"/>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2800" dirty="0" smtClean="0">
                <a:solidFill>
                  <a:srgbClr val="002060"/>
                </a:solidFill>
                <a:latin typeface="NikoshBAN" panose="02000000000000000000" pitchFamily="2" charset="0"/>
                <a:cs typeface="NikoshBAN" panose="02000000000000000000" pitchFamily="2" charset="0"/>
              </a:rPr>
              <a:t>মোঃ এনামুলহক, প্রভাষক (আরবি)</a:t>
            </a:r>
          </a:p>
          <a:p>
            <a:pPr algn="ctr"/>
            <a:r>
              <a:rPr lang="bn-IN" sz="2000" dirty="0" smtClean="0">
                <a:solidFill>
                  <a:srgbClr val="002060"/>
                </a:solidFill>
                <a:latin typeface="NikoshBAN" panose="02000000000000000000" pitchFamily="2" charset="0"/>
                <a:cs typeface="NikoshBAN" panose="02000000000000000000" pitchFamily="2" charset="0"/>
              </a:rPr>
              <a:t>সাড়ে পাঁচানী হোসাইনীয়া ফাজিল মারদাসা, </a:t>
            </a:r>
          </a:p>
          <a:p>
            <a:pPr algn="ctr"/>
            <a:r>
              <a:rPr lang="bn-IN" sz="2000" dirty="0" smtClean="0">
                <a:solidFill>
                  <a:srgbClr val="002060"/>
                </a:solidFill>
                <a:latin typeface="NikoshBAN" panose="02000000000000000000" pitchFamily="2" charset="0"/>
                <a:cs typeface="NikoshBAN" panose="02000000000000000000" pitchFamily="2" charset="0"/>
              </a:rPr>
              <a:t>মতলব উত্তর, চাঁদপুর</a:t>
            </a:r>
          </a:p>
          <a:p>
            <a:pPr algn="ctr"/>
            <a:r>
              <a:rPr lang="bn-IN" sz="2000" dirty="0" smtClean="0">
                <a:solidFill>
                  <a:srgbClr val="002060"/>
                </a:solidFill>
                <a:latin typeface="NikoshBAN" panose="02000000000000000000" pitchFamily="2" charset="0"/>
                <a:cs typeface="NikoshBAN" panose="02000000000000000000" pitchFamily="2" charset="0"/>
              </a:rPr>
              <a:t>মোবাইল ০১৮১৭৫১১১৬৫ </a:t>
            </a:r>
            <a:endParaRPr lang="en-US" sz="2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62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1000"/>
                                        <p:tgtEl>
                                          <p:spTgt spid="4">
                                            <p:bg/>
                                          </p:spTgt>
                                        </p:tgtEl>
                                      </p:cBhvr>
                                    </p:animEffect>
                                    <p:anim calcmode="lin" valueType="num">
                                      <p:cBhvr>
                                        <p:cTn id="28" dur="1000" fill="hold"/>
                                        <p:tgtEl>
                                          <p:spTgt spid="4">
                                            <p:bg/>
                                          </p:spTgt>
                                        </p:tgtEl>
                                        <p:attrNameLst>
                                          <p:attrName>ppt_x</p:attrName>
                                        </p:attrNameLst>
                                      </p:cBhvr>
                                      <p:tavLst>
                                        <p:tav tm="0">
                                          <p:val>
                                            <p:strVal val="#ppt_x"/>
                                          </p:val>
                                        </p:tav>
                                        <p:tav tm="100000">
                                          <p:val>
                                            <p:strVal val="#ppt_x"/>
                                          </p:val>
                                        </p:tav>
                                      </p:tavLst>
                                    </p:anim>
                                    <p:anim calcmode="lin" valueType="num">
                                      <p:cBhvr>
                                        <p:cTn id="2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1000"/>
                                        <p:tgtEl>
                                          <p:spTgt spid="4">
                                            <p:txEl>
                                              <p:pRg st="1" end="1"/>
                                            </p:txEl>
                                          </p:spTgt>
                                        </p:tgtEl>
                                      </p:cBhvr>
                                    </p:animEffect>
                                    <p:anim calcmode="lin" valueType="num">
                                      <p:cBhvr>
                                        <p:cTn id="4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1000"/>
                                        <p:tgtEl>
                                          <p:spTgt spid="4">
                                            <p:txEl>
                                              <p:pRg st="2" end="2"/>
                                            </p:txEl>
                                          </p:spTgt>
                                        </p:tgtEl>
                                      </p:cBhvr>
                                    </p:animEffect>
                                    <p:anim calcmode="lin" valueType="num">
                                      <p:cBhvr>
                                        <p:cTn id="4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1000"/>
                                        <p:tgtEl>
                                          <p:spTgt spid="4">
                                            <p:txEl>
                                              <p:pRg st="3" end="3"/>
                                            </p:txEl>
                                          </p:spTgt>
                                        </p:tgtEl>
                                      </p:cBhvr>
                                    </p:animEffect>
                                    <p:anim calcmode="lin" valueType="num">
                                      <p:cBhvr>
                                        <p:cTn id="5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1000"/>
                                        <p:tgtEl>
                                          <p:spTgt spid="4">
                                            <p:txEl>
                                              <p:pRg st="4" end="4"/>
                                            </p:txEl>
                                          </p:spTgt>
                                        </p:tgtEl>
                                      </p:cBhvr>
                                    </p:animEffect>
                                    <p:anim calcmode="lin" valueType="num">
                                      <p:cBhvr>
                                        <p:cTn id="6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Effect transition="in" filter="fade">
                                      <p:cBhvr>
                                        <p:cTn id="69" dur="1000"/>
                                        <p:tgtEl>
                                          <p:spTgt spid="4">
                                            <p:txEl>
                                              <p:pRg st="5" end="5"/>
                                            </p:txEl>
                                          </p:spTgt>
                                        </p:tgtEl>
                                      </p:cBhvr>
                                    </p:animEffect>
                                    <p:anim calcmode="lin" valueType="num">
                                      <p:cBhvr>
                                        <p:cTn id="7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
                                            <p:txEl>
                                              <p:pRg st="6" end="6"/>
                                            </p:txEl>
                                          </p:spTgt>
                                        </p:tgtEl>
                                        <p:attrNameLst>
                                          <p:attrName>style.visibility</p:attrName>
                                        </p:attrNameLst>
                                      </p:cBhvr>
                                      <p:to>
                                        <p:strVal val="visible"/>
                                      </p:to>
                                    </p:set>
                                    <p:animEffect transition="in" filter="fade">
                                      <p:cBhvr>
                                        <p:cTn id="76" dur="1000"/>
                                        <p:tgtEl>
                                          <p:spTgt spid="4">
                                            <p:txEl>
                                              <p:pRg st="6" end="6"/>
                                            </p:txEl>
                                          </p:spTgt>
                                        </p:tgtEl>
                                      </p:cBhvr>
                                    </p:animEffect>
                                    <p:anim calcmode="lin" valueType="num">
                                      <p:cBhvr>
                                        <p:cTn id="7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762000"/>
            <a:ext cx="4114800" cy="5257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762000"/>
            <a:ext cx="4025932" cy="5257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0873074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ular Callout 4"/>
          <p:cNvSpPr/>
          <p:nvPr/>
        </p:nvSpPr>
        <p:spPr>
          <a:xfrm>
            <a:off x="1295400" y="685800"/>
            <a:ext cx="6553200" cy="1143000"/>
          </a:xfrm>
          <a:prstGeom prst="wedgeRectCallout">
            <a:avLst>
              <a:gd name="adj1" fmla="val -22101"/>
              <a:gd name="adj2" fmla="val 106136"/>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4800" dirty="0" smtClean="0">
                <a:latin typeface="NikoshBAN" panose="02000000000000000000" pitchFamily="2" charset="0"/>
                <a:cs typeface="NikoshBAN" panose="02000000000000000000" pitchFamily="2" charset="0"/>
              </a:rPr>
              <a:t>আজকের পাঠ </a:t>
            </a:r>
            <a:endParaRPr lang="en-US" sz="4800" dirty="0">
              <a:latin typeface="NikoshBAN" panose="02000000000000000000" pitchFamily="2" charset="0"/>
              <a:cs typeface="NikoshBAN" panose="02000000000000000000" pitchFamily="2" charset="0"/>
            </a:endParaRPr>
          </a:p>
        </p:txBody>
      </p:sp>
      <p:sp>
        <p:nvSpPr>
          <p:cNvPr id="7" name="Rounded Rectangle 6"/>
          <p:cNvSpPr/>
          <p:nvPr/>
        </p:nvSpPr>
        <p:spPr>
          <a:xfrm>
            <a:off x="609600" y="2590800"/>
            <a:ext cx="7848600" cy="34290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মুঘল ইতিহাসে সবচেয়ে প্রভাবশালী নারী</a:t>
            </a:r>
            <a:r>
              <a:rPr lang="bn-IN" sz="2400" dirty="0" smtClean="0">
                <a:latin typeface="NikoshBAN" panose="02000000000000000000" pitchFamily="2" charset="0"/>
                <a:cs typeface="NikoshBAN" panose="02000000000000000000" pitchFamily="2" charset="0"/>
              </a:rPr>
              <a:t>) </a:t>
            </a:r>
            <a:endParaRPr lang="bn-IN" sz="2400" b="1" dirty="0" smtClean="0">
              <a:solidFill>
                <a:schemeClr val="accent1">
                  <a:lumMod val="75000"/>
                </a:schemeClr>
              </a:solidFill>
              <a:latin typeface="NikoshBAN" panose="02000000000000000000" pitchFamily="2" charset="0"/>
              <a:cs typeface="NikoshBAN" panose="02000000000000000000" pitchFamily="2" charset="0"/>
            </a:endParaRPr>
          </a:p>
          <a:p>
            <a:pPr algn="ctr"/>
            <a:r>
              <a:rPr lang="bn-BD" sz="6600" b="1" dirty="0" smtClean="0">
                <a:solidFill>
                  <a:schemeClr val="accent1">
                    <a:lumMod val="75000"/>
                  </a:schemeClr>
                </a:solidFill>
                <a:latin typeface="NikoshBAN" panose="02000000000000000000" pitchFamily="2" charset="0"/>
                <a:cs typeface="NikoshBAN" panose="02000000000000000000" pitchFamily="2" charset="0"/>
              </a:rPr>
              <a:t>সম্রাজ্ঞী নূরজাহান</a:t>
            </a:r>
            <a:r>
              <a:rPr lang="bn-BD" sz="6600" dirty="0" smtClean="0">
                <a:latin typeface="NikoshBAN" panose="02000000000000000000" pitchFamily="2" charset="0"/>
                <a:cs typeface="NikoshBAN" panose="02000000000000000000" pitchFamily="2" charset="0"/>
              </a:rPr>
              <a:t> </a:t>
            </a:r>
            <a:endParaRPr lang="bn-IN" sz="66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7137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p:cTn id="19" dur="1000" fill="hold"/>
                                        <p:tgtEl>
                                          <p:spTgt spid="7">
                                            <p:bg/>
                                          </p:spTgt>
                                        </p:tgtEl>
                                        <p:attrNameLst>
                                          <p:attrName>ppt_w</p:attrName>
                                        </p:attrNameLst>
                                      </p:cBhvr>
                                      <p:tavLst>
                                        <p:tav tm="0">
                                          <p:val>
                                            <p:fltVal val="0"/>
                                          </p:val>
                                        </p:tav>
                                        <p:tav tm="100000">
                                          <p:val>
                                            <p:strVal val="#ppt_w"/>
                                          </p:val>
                                        </p:tav>
                                      </p:tavLst>
                                    </p:anim>
                                    <p:anim calcmode="lin" valueType="num">
                                      <p:cBhvr>
                                        <p:cTn id="20" dur="1000" fill="hold"/>
                                        <p:tgtEl>
                                          <p:spTgt spid="7">
                                            <p:bg/>
                                          </p:spTgt>
                                        </p:tgtEl>
                                        <p:attrNameLst>
                                          <p:attrName>ppt_h</p:attrName>
                                        </p:attrNameLst>
                                      </p:cBhvr>
                                      <p:tavLst>
                                        <p:tav tm="0">
                                          <p:val>
                                            <p:fltVal val="0"/>
                                          </p:val>
                                        </p:tav>
                                        <p:tav tm="100000">
                                          <p:val>
                                            <p:strVal val="#ppt_h"/>
                                          </p:val>
                                        </p:tav>
                                      </p:tavLst>
                                    </p:anim>
                                    <p:anim calcmode="lin" valueType="num">
                                      <p:cBhvr>
                                        <p:cTn id="21" dur="1000" fill="hold"/>
                                        <p:tgtEl>
                                          <p:spTgt spid="7">
                                            <p:bg/>
                                          </p:spTgt>
                                        </p:tgtEl>
                                        <p:attrNameLst>
                                          <p:attrName>style.rotation</p:attrName>
                                        </p:attrNameLst>
                                      </p:cBhvr>
                                      <p:tavLst>
                                        <p:tav tm="0">
                                          <p:val>
                                            <p:fltVal val="90"/>
                                          </p:val>
                                        </p:tav>
                                        <p:tav tm="100000">
                                          <p:val>
                                            <p:fltVal val="0"/>
                                          </p:val>
                                        </p:tav>
                                      </p:tavLst>
                                    </p:anim>
                                    <p:animEffect transition="in" filter="fade">
                                      <p:cBhvr>
                                        <p:cTn id="22" dur="1000"/>
                                        <p:tgtEl>
                                          <p:spTgt spid="7">
                                            <p:bg/>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p:cTn id="3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4600">
              <a:schemeClr val="accent6">
                <a:lumMod val="20000"/>
                <a:lumOff val="80000"/>
              </a:schemeClr>
            </a:gs>
            <a:gs pos="63750">
              <a:srgbClr val="CBD7EF"/>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bn-IN" sz="6600" dirty="0" smtClean="0">
                <a:solidFill>
                  <a:srgbClr val="FF0000"/>
                </a:solidFill>
                <a:latin typeface="NikoshBAN" panose="02000000000000000000" pitchFamily="2" charset="0"/>
                <a:cs typeface="NikoshBAN" panose="02000000000000000000" pitchFamily="2" charset="0"/>
              </a:rPr>
              <a:t>শিখনফল </a:t>
            </a:r>
            <a:endParaRPr lang="en-US" sz="6600" dirty="0">
              <a:solidFill>
                <a:srgbClr val="FF0000"/>
              </a:solidFill>
              <a:latin typeface="NikoshBAN" panose="02000000000000000000" pitchFamily="2" charset="0"/>
              <a:cs typeface="NikoshBAN" panose="02000000000000000000" pitchFamily="2" charset="0"/>
            </a:endParaRPr>
          </a:p>
        </p:txBody>
      </p:sp>
      <p:sp>
        <p:nvSpPr>
          <p:cNvPr id="4" name="Rounded Rectangle 3"/>
          <p:cNvSpPr/>
          <p:nvPr/>
        </p:nvSpPr>
        <p:spPr>
          <a:xfrm>
            <a:off x="990600" y="1447800"/>
            <a:ext cx="7162800" cy="838200"/>
          </a:xfrm>
          <a:prstGeom prst="roundRect">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 typeface="Wingdings" panose="05000000000000000000" pitchFamily="2" charset="2"/>
              <a:buChar char="§"/>
            </a:pPr>
            <a:r>
              <a:rPr lang="bn-BD" sz="3600" dirty="0" smtClean="0">
                <a:latin typeface="NikoshBAN" panose="02000000000000000000" pitchFamily="2" charset="0"/>
                <a:cs typeface="NikoshBAN" panose="02000000000000000000" pitchFamily="2" charset="0"/>
              </a:rPr>
              <a:t>শিক্ষার্থীরা পারবে.................</a:t>
            </a:r>
            <a:r>
              <a:rPr lang="bn-BD" dirty="0" smtClean="0">
                <a:latin typeface="NikoshBAN" panose="02000000000000000000" pitchFamily="2" charset="0"/>
                <a:cs typeface="NikoshBAN" panose="02000000000000000000" pitchFamily="2" charset="0"/>
              </a:rPr>
              <a:t> </a:t>
            </a:r>
          </a:p>
        </p:txBody>
      </p:sp>
      <p:sp>
        <p:nvSpPr>
          <p:cNvPr id="6" name="Rounded Rectangle 5"/>
          <p:cNvSpPr/>
          <p:nvPr/>
        </p:nvSpPr>
        <p:spPr>
          <a:xfrm>
            <a:off x="990600" y="2438400"/>
            <a:ext cx="71628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smtClean="0">
                <a:solidFill>
                  <a:schemeClr val="tx1"/>
                </a:solidFill>
                <a:latin typeface="NikoshBAN" panose="02000000000000000000" pitchFamily="2" charset="0"/>
                <a:cs typeface="NikoshBAN" panose="02000000000000000000" pitchFamily="2" charset="0"/>
              </a:rPr>
              <a:t>সম্রাজ্ঞী নূরজাহান এর পরিচয় </a:t>
            </a:r>
            <a:r>
              <a:rPr lang="en-US" sz="3200" dirty="0" err="1" smtClean="0">
                <a:solidFill>
                  <a:schemeClr val="tx1"/>
                </a:solidFill>
                <a:latin typeface="NikoshBAN" panose="02000000000000000000" pitchFamily="2" charset="0"/>
                <a:cs typeface="NikoshBAN" panose="02000000000000000000" pitchFamily="2" charset="0"/>
              </a:rPr>
              <a:t>বলতে</a:t>
            </a:r>
            <a:r>
              <a:rPr lang="en-US" sz="3200" dirty="0" smtClean="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পারবে</a:t>
            </a:r>
            <a:r>
              <a:rPr lang="bn-BD" sz="3200" dirty="0" smtClean="0">
                <a:solidFill>
                  <a:srgbClr val="FF0000"/>
                </a:solidFill>
                <a:latin typeface="NikoshBAN" panose="02000000000000000000" pitchFamily="2" charset="0"/>
                <a:cs typeface="NikoshBAN" panose="02000000000000000000" pitchFamily="2" charset="0"/>
              </a:rPr>
              <a:t>।</a:t>
            </a:r>
          </a:p>
        </p:txBody>
      </p:sp>
      <p:sp>
        <p:nvSpPr>
          <p:cNvPr id="7" name="Rounded Rectangle 6"/>
          <p:cNvSpPr/>
          <p:nvPr/>
        </p:nvSpPr>
        <p:spPr>
          <a:xfrm>
            <a:off x="990600" y="3429000"/>
            <a:ext cx="7162800" cy="685800"/>
          </a:xfrm>
          <a:prstGeom prst="roundRect">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r>
              <a:rPr lang="en-US" sz="2800" dirty="0" err="1" smtClean="0">
                <a:solidFill>
                  <a:schemeClr val="tx1"/>
                </a:solidFill>
                <a:latin typeface="NikoshBAN" panose="02000000000000000000" pitchFamily="2" charset="0"/>
                <a:cs typeface="NikoshBAN" panose="02000000000000000000" pitchFamily="2" charset="0"/>
              </a:rPr>
              <a:t>সম্রাট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জাহাঙ্গীর</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নূরজাহানের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সম্পর্কে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পারবে</a:t>
            </a:r>
            <a:r>
              <a:rPr lang="en-US" sz="1600" dirty="0" smtClean="0">
                <a:solidFill>
                  <a:srgbClr val="00B0F0"/>
                </a:solidFill>
                <a:latin typeface="NikoshBAN" panose="02000000000000000000" pitchFamily="2" charset="0"/>
                <a:cs typeface="NikoshBAN" panose="02000000000000000000" pitchFamily="2" charset="0"/>
              </a:rPr>
              <a:t>।</a:t>
            </a:r>
            <a:endParaRPr lang="bn-BD" sz="1600" dirty="0">
              <a:solidFill>
                <a:srgbClr val="00B0F0"/>
              </a:solidFill>
              <a:latin typeface="NikoshBAN" panose="02000000000000000000" pitchFamily="2" charset="0"/>
              <a:cs typeface="NikoshBAN" panose="02000000000000000000" pitchFamily="2" charset="0"/>
            </a:endParaRPr>
          </a:p>
        </p:txBody>
      </p:sp>
      <p:sp>
        <p:nvSpPr>
          <p:cNvPr id="8" name="Rounded Rectangle 7"/>
          <p:cNvSpPr/>
          <p:nvPr/>
        </p:nvSpPr>
        <p:spPr>
          <a:xfrm>
            <a:off x="990600" y="4267200"/>
            <a:ext cx="71628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dirty="0" err="1" smtClean="0">
                <a:solidFill>
                  <a:schemeClr val="tx1"/>
                </a:solidFill>
                <a:latin typeface="NikoshBAN" panose="02000000000000000000" pitchFamily="2" charset="0"/>
                <a:cs typeface="NikoshBAN" panose="02000000000000000000" pitchFamily="2" charset="0"/>
              </a:rPr>
              <a:t>সাম্রাজ্যে</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নূরজাহানের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প্রভাব</a:t>
            </a:r>
            <a:r>
              <a:rPr lang="bn-BD" sz="3200" dirty="0" smtClean="0">
                <a:solidFill>
                  <a:schemeClr val="tx1"/>
                </a:solidFill>
                <a:latin typeface="NikoshBAN" panose="02000000000000000000" pitchFamily="2" charset="0"/>
                <a:cs typeface="NikoshBAN" panose="02000000000000000000" pitchFamily="2" charset="0"/>
              </a:rPr>
              <a:t> সম্পর্কে জানতে পারবে</a:t>
            </a:r>
            <a:r>
              <a:rPr lang="bn-IN" sz="3200" dirty="0" smtClean="0">
                <a:solidFill>
                  <a:schemeClr val="tx1"/>
                </a:solidFill>
                <a:latin typeface="NikoshBAN" panose="02000000000000000000" pitchFamily="2" charset="0"/>
                <a:cs typeface="NikoshBAN" panose="02000000000000000000" pitchFamily="2" charset="0"/>
              </a:rPr>
              <a:t>। </a:t>
            </a:r>
            <a:endParaRPr lang="bn-BD" sz="3200" dirty="0" smtClean="0">
              <a:solidFill>
                <a:schemeClr val="tx1"/>
              </a:solidFill>
              <a:latin typeface="NikoshBAN" panose="02000000000000000000" pitchFamily="2" charset="0"/>
              <a:cs typeface="NikoshBAN" panose="02000000000000000000" pitchFamily="2" charset="0"/>
            </a:endParaRPr>
          </a:p>
        </p:txBody>
      </p:sp>
      <p:sp>
        <p:nvSpPr>
          <p:cNvPr id="9" name="Rounded Rectangle 8"/>
          <p:cNvSpPr/>
          <p:nvPr/>
        </p:nvSpPr>
        <p:spPr>
          <a:xfrm>
            <a:off x="990600" y="5181600"/>
            <a:ext cx="7162800" cy="762000"/>
          </a:xfrm>
          <a:prstGeom prst="roundRect">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en-US" sz="2800" dirty="0" err="1" smtClean="0">
                <a:solidFill>
                  <a:schemeClr val="tx1"/>
                </a:solidFill>
                <a:latin typeface="NikoshBAN" panose="02000000000000000000" pitchFamily="2" charset="0"/>
                <a:cs typeface="NikoshBAN" panose="02000000000000000000" pitchFamily="2" charset="0"/>
              </a:rPr>
              <a:t>নূরজাহানের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পরবর্তী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জীবন</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মৃত্যু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সর্ম্পকে</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জানতে পারবে।</a:t>
            </a:r>
            <a:endParaRPr lang="bn-BD"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634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2093">
              <a:srgbClr val="D6E0F2"/>
            </a:gs>
            <a:gs pos="19000">
              <a:schemeClr val="accent3">
                <a:lumMod val="99000"/>
                <a:alpha val="73000"/>
              </a:schemeClr>
            </a:gs>
            <a:gs pos="63750">
              <a:srgbClr val="CBD7EF"/>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51357083"/>
              </p:ext>
            </p:extLst>
          </p:nvPr>
        </p:nvGraphicFramePr>
        <p:xfrm>
          <a:off x="457200" y="304800"/>
          <a:ext cx="8305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14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9770CBEE-C748-4EE9-B546-D77A4E544A58}"/>
                                            </p:graphicEl>
                                          </p:spTgt>
                                        </p:tgtEl>
                                        <p:attrNameLst>
                                          <p:attrName>style.visibility</p:attrName>
                                        </p:attrNameLst>
                                      </p:cBhvr>
                                      <p:to>
                                        <p:strVal val="visible"/>
                                      </p:to>
                                    </p:set>
                                    <p:anim calcmode="lin" valueType="num">
                                      <p:cBhvr>
                                        <p:cTn id="7" dur="1000" fill="hold"/>
                                        <p:tgtEl>
                                          <p:spTgt spid="4">
                                            <p:graphicEl>
                                              <a:dgm id="{9770CBEE-C748-4EE9-B546-D77A4E544A58}"/>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9770CBEE-C748-4EE9-B546-D77A4E544A58}"/>
                                            </p:graphicEl>
                                          </p:spTgt>
                                        </p:tgtEl>
                                        <p:attrNameLst>
                                          <p:attrName>ppt_h</p:attrName>
                                        </p:attrNameLst>
                                      </p:cBhvr>
                                      <p:tavLst>
                                        <p:tav tm="0">
                                          <p:val>
                                            <p:fltVal val="0"/>
                                          </p:val>
                                        </p:tav>
                                        <p:tav tm="100000">
                                          <p:val>
                                            <p:strVal val="#ppt_h"/>
                                          </p:val>
                                        </p:tav>
                                      </p:tavLst>
                                    </p:anim>
                                    <p:animEffect transition="in" filter="fade">
                                      <p:cBhvr>
                                        <p:cTn id="9" dur="1000"/>
                                        <p:tgtEl>
                                          <p:spTgt spid="4">
                                            <p:graphicEl>
                                              <a:dgm id="{9770CBEE-C748-4EE9-B546-D77A4E544A58}"/>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4BECD421-28D7-4938-88BC-37D0B04D97E8}"/>
                                            </p:graphicEl>
                                          </p:spTgt>
                                        </p:tgtEl>
                                        <p:attrNameLst>
                                          <p:attrName>style.visibility</p:attrName>
                                        </p:attrNameLst>
                                      </p:cBhvr>
                                      <p:to>
                                        <p:strVal val="visible"/>
                                      </p:to>
                                    </p:set>
                                    <p:anim calcmode="lin" valueType="num">
                                      <p:cBhvr>
                                        <p:cTn id="14" dur="1000" fill="hold"/>
                                        <p:tgtEl>
                                          <p:spTgt spid="4">
                                            <p:graphicEl>
                                              <a:dgm id="{4BECD421-28D7-4938-88BC-37D0B04D97E8}"/>
                                            </p:graphicEl>
                                          </p:spTgt>
                                        </p:tgtEl>
                                        <p:attrNameLst>
                                          <p:attrName>ppt_w</p:attrName>
                                        </p:attrNameLst>
                                      </p:cBhvr>
                                      <p:tavLst>
                                        <p:tav tm="0">
                                          <p:val>
                                            <p:fltVal val="0"/>
                                          </p:val>
                                        </p:tav>
                                        <p:tav tm="100000">
                                          <p:val>
                                            <p:strVal val="#ppt_w"/>
                                          </p:val>
                                        </p:tav>
                                      </p:tavLst>
                                    </p:anim>
                                    <p:anim calcmode="lin" valueType="num">
                                      <p:cBhvr>
                                        <p:cTn id="15" dur="1000" fill="hold"/>
                                        <p:tgtEl>
                                          <p:spTgt spid="4">
                                            <p:graphicEl>
                                              <a:dgm id="{4BECD421-28D7-4938-88BC-37D0B04D97E8}"/>
                                            </p:graphicEl>
                                          </p:spTgt>
                                        </p:tgtEl>
                                        <p:attrNameLst>
                                          <p:attrName>ppt_h</p:attrName>
                                        </p:attrNameLst>
                                      </p:cBhvr>
                                      <p:tavLst>
                                        <p:tav tm="0">
                                          <p:val>
                                            <p:fltVal val="0"/>
                                          </p:val>
                                        </p:tav>
                                        <p:tav tm="100000">
                                          <p:val>
                                            <p:strVal val="#ppt_h"/>
                                          </p:val>
                                        </p:tav>
                                      </p:tavLst>
                                    </p:anim>
                                    <p:animEffect transition="in" filter="fade">
                                      <p:cBhvr>
                                        <p:cTn id="16" dur="1000"/>
                                        <p:tgtEl>
                                          <p:spTgt spid="4">
                                            <p:graphicEl>
                                              <a:dgm id="{4BECD421-28D7-4938-88BC-37D0B04D97E8}"/>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graphicEl>
                                              <a:dgm id="{9B337E3B-F224-4D15-A26B-2C7D8194AAB4}"/>
                                            </p:graphicEl>
                                          </p:spTgt>
                                        </p:tgtEl>
                                        <p:attrNameLst>
                                          <p:attrName>style.visibility</p:attrName>
                                        </p:attrNameLst>
                                      </p:cBhvr>
                                      <p:to>
                                        <p:strVal val="visible"/>
                                      </p:to>
                                    </p:set>
                                    <p:anim calcmode="lin" valueType="num">
                                      <p:cBhvr>
                                        <p:cTn id="19" dur="1000" fill="hold"/>
                                        <p:tgtEl>
                                          <p:spTgt spid="4">
                                            <p:graphicEl>
                                              <a:dgm id="{9B337E3B-F224-4D15-A26B-2C7D8194AAB4}"/>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9B337E3B-F224-4D15-A26B-2C7D8194AAB4}"/>
                                            </p:graphicEl>
                                          </p:spTgt>
                                        </p:tgtEl>
                                        <p:attrNameLst>
                                          <p:attrName>ppt_h</p:attrName>
                                        </p:attrNameLst>
                                      </p:cBhvr>
                                      <p:tavLst>
                                        <p:tav tm="0">
                                          <p:val>
                                            <p:fltVal val="0"/>
                                          </p:val>
                                        </p:tav>
                                        <p:tav tm="100000">
                                          <p:val>
                                            <p:strVal val="#ppt_h"/>
                                          </p:val>
                                        </p:tav>
                                      </p:tavLst>
                                    </p:anim>
                                    <p:animEffect transition="in" filter="fade">
                                      <p:cBhvr>
                                        <p:cTn id="21" dur="1000"/>
                                        <p:tgtEl>
                                          <p:spTgt spid="4">
                                            <p:graphicEl>
                                              <a:dgm id="{9B337E3B-F224-4D15-A26B-2C7D8194AAB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graphicEl>
                                              <a:dgm id="{92F1F2DF-7BDA-473F-9A04-F150896374BC}"/>
                                            </p:graphicEl>
                                          </p:spTgt>
                                        </p:tgtEl>
                                        <p:attrNameLst>
                                          <p:attrName>style.visibility</p:attrName>
                                        </p:attrNameLst>
                                      </p:cBhvr>
                                      <p:to>
                                        <p:strVal val="visible"/>
                                      </p:to>
                                    </p:set>
                                    <p:anim calcmode="lin" valueType="num">
                                      <p:cBhvr>
                                        <p:cTn id="26" dur="1000" fill="hold"/>
                                        <p:tgtEl>
                                          <p:spTgt spid="4">
                                            <p:graphicEl>
                                              <a:dgm id="{92F1F2DF-7BDA-473F-9A04-F150896374BC}"/>
                                            </p:graphicEl>
                                          </p:spTgt>
                                        </p:tgtEl>
                                        <p:attrNameLst>
                                          <p:attrName>ppt_w</p:attrName>
                                        </p:attrNameLst>
                                      </p:cBhvr>
                                      <p:tavLst>
                                        <p:tav tm="0">
                                          <p:val>
                                            <p:fltVal val="0"/>
                                          </p:val>
                                        </p:tav>
                                        <p:tav tm="100000">
                                          <p:val>
                                            <p:strVal val="#ppt_w"/>
                                          </p:val>
                                        </p:tav>
                                      </p:tavLst>
                                    </p:anim>
                                    <p:anim calcmode="lin" valueType="num">
                                      <p:cBhvr>
                                        <p:cTn id="27" dur="1000" fill="hold"/>
                                        <p:tgtEl>
                                          <p:spTgt spid="4">
                                            <p:graphicEl>
                                              <a:dgm id="{92F1F2DF-7BDA-473F-9A04-F150896374BC}"/>
                                            </p:graphicEl>
                                          </p:spTgt>
                                        </p:tgtEl>
                                        <p:attrNameLst>
                                          <p:attrName>ppt_h</p:attrName>
                                        </p:attrNameLst>
                                      </p:cBhvr>
                                      <p:tavLst>
                                        <p:tav tm="0">
                                          <p:val>
                                            <p:fltVal val="0"/>
                                          </p:val>
                                        </p:tav>
                                        <p:tav tm="100000">
                                          <p:val>
                                            <p:strVal val="#ppt_h"/>
                                          </p:val>
                                        </p:tav>
                                      </p:tavLst>
                                    </p:anim>
                                    <p:animEffect transition="in" filter="fade">
                                      <p:cBhvr>
                                        <p:cTn id="28" dur="1000"/>
                                        <p:tgtEl>
                                          <p:spTgt spid="4">
                                            <p:graphicEl>
                                              <a:dgm id="{92F1F2DF-7BDA-473F-9A04-F150896374BC}"/>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graphicEl>
                                              <a:dgm id="{B8AB3412-4F34-435C-9385-FE721ED00795}"/>
                                            </p:graphicEl>
                                          </p:spTgt>
                                        </p:tgtEl>
                                        <p:attrNameLst>
                                          <p:attrName>style.visibility</p:attrName>
                                        </p:attrNameLst>
                                      </p:cBhvr>
                                      <p:to>
                                        <p:strVal val="visible"/>
                                      </p:to>
                                    </p:set>
                                    <p:anim calcmode="lin" valueType="num">
                                      <p:cBhvr>
                                        <p:cTn id="31" dur="1000" fill="hold"/>
                                        <p:tgtEl>
                                          <p:spTgt spid="4">
                                            <p:graphicEl>
                                              <a:dgm id="{B8AB3412-4F34-435C-9385-FE721ED00795}"/>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B8AB3412-4F34-435C-9385-FE721ED00795}"/>
                                            </p:graphicEl>
                                          </p:spTgt>
                                        </p:tgtEl>
                                        <p:attrNameLst>
                                          <p:attrName>ppt_h</p:attrName>
                                        </p:attrNameLst>
                                      </p:cBhvr>
                                      <p:tavLst>
                                        <p:tav tm="0">
                                          <p:val>
                                            <p:fltVal val="0"/>
                                          </p:val>
                                        </p:tav>
                                        <p:tav tm="100000">
                                          <p:val>
                                            <p:strVal val="#ppt_h"/>
                                          </p:val>
                                        </p:tav>
                                      </p:tavLst>
                                    </p:anim>
                                    <p:animEffect transition="in" filter="fade">
                                      <p:cBhvr>
                                        <p:cTn id="33" dur="1000"/>
                                        <p:tgtEl>
                                          <p:spTgt spid="4">
                                            <p:graphicEl>
                                              <a:dgm id="{B8AB3412-4F34-435C-9385-FE721ED0079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graphicEl>
                                              <a:dgm id="{F4EFF74B-704E-49EB-BA50-D00A6D06AA86}"/>
                                            </p:graphicEl>
                                          </p:spTgt>
                                        </p:tgtEl>
                                        <p:attrNameLst>
                                          <p:attrName>style.visibility</p:attrName>
                                        </p:attrNameLst>
                                      </p:cBhvr>
                                      <p:to>
                                        <p:strVal val="visible"/>
                                      </p:to>
                                    </p:set>
                                    <p:anim calcmode="lin" valueType="num">
                                      <p:cBhvr>
                                        <p:cTn id="38" dur="1000" fill="hold"/>
                                        <p:tgtEl>
                                          <p:spTgt spid="4">
                                            <p:graphicEl>
                                              <a:dgm id="{F4EFF74B-704E-49EB-BA50-D00A6D06AA86}"/>
                                            </p:graphicEl>
                                          </p:spTgt>
                                        </p:tgtEl>
                                        <p:attrNameLst>
                                          <p:attrName>ppt_w</p:attrName>
                                        </p:attrNameLst>
                                      </p:cBhvr>
                                      <p:tavLst>
                                        <p:tav tm="0">
                                          <p:val>
                                            <p:fltVal val="0"/>
                                          </p:val>
                                        </p:tav>
                                        <p:tav tm="100000">
                                          <p:val>
                                            <p:strVal val="#ppt_w"/>
                                          </p:val>
                                        </p:tav>
                                      </p:tavLst>
                                    </p:anim>
                                    <p:anim calcmode="lin" valueType="num">
                                      <p:cBhvr>
                                        <p:cTn id="39" dur="1000" fill="hold"/>
                                        <p:tgtEl>
                                          <p:spTgt spid="4">
                                            <p:graphicEl>
                                              <a:dgm id="{F4EFF74B-704E-49EB-BA50-D00A6D06AA86}"/>
                                            </p:graphicEl>
                                          </p:spTgt>
                                        </p:tgtEl>
                                        <p:attrNameLst>
                                          <p:attrName>ppt_h</p:attrName>
                                        </p:attrNameLst>
                                      </p:cBhvr>
                                      <p:tavLst>
                                        <p:tav tm="0">
                                          <p:val>
                                            <p:fltVal val="0"/>
                                          </p:val>
                                        </p:tav>
                                        <p:tav tm="100000">
                                          <p:val>
                                            <p:strVal val="#ppt_h"/>
                                          </p:val>
                                        </p:tav>
                                      </p:tavLst>
                                    </p:anim>
                                    <p:animEffect transition="in" filter="fade">
                                      <p:cBhvr>
                                        <p:cTn id="40" dur="1000"/>
                                        <p:tgtEl>
                                          <p:spTgt spid="4">
                                            <p:graphicEl>
                                              <a:dgm id="{F4EFF74B-704E-49EB-BA50-D00A6D06AA86}"/>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
                                            <p:graphicEl>
                                              <a:dgm id="{04C641E0-730A-4C0B-A2D3-FCC7C0CB966D}"/>
                                            </p:graphicEl>
                                          </p:spTgt>
                                        </p:tgtEl>
                                        <p:attrNameLst>
                                          <p:attrName>style.visibility</p:attrName>
                                        </p:attrNameLst>
                                      </p:cBhvr>
                                      <p:to>
                                        <p:strVal val="visible"/>
                                      </p:to>
                                    </p:set>
                                    <p:anim calcmode="lin" valueType="num">
                                      <p:cBhvr>
                                        <p:cTn id="43" dur="1000" fill="hold"/>
                                        <p:tgtEl>
                                          <p:spTgt spid="4">
                                            <p:graphicEl>
                                              <a:dgm id="{04C641E0-730A-4C0B-A2D3-FCC7C0CB966D}"/>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04C641E0-730A-4C0B-A2D3-FCC7C0CB966D}"/>
                                            </p:graphicEl>
                                          </p:spTgt>
                                        </p:tgtEl>
                                        <p:attrNameLst>
                                          <p:attrName>ppt_h</p:attrName>
                                        </p:attrNameLst>
                                      </p:cBhvr>
                                      <p:tavLst>
                                        <p:tav tm="0">
                                          <p:val>
                                            <p:fltVal val="0"/>
                                          </p:val>
                                        </p:tav>
                                        <p:tav tm="100000">
                                          <p:val>
                                            <p:strVal val="#ppt_h"/>
                                          </p:val>
                                        </p:tav>
                                      </p:tavLst>
                                    </p:anim>
                                    <p:animEffect transition="in" filter="fade">
                                      <p:cBhvr>
                                        <p:cTn id="45" dur="1000"/>
                                        <p:tgtEl>
                                          <p:spTgt spid="4">
                                            <p:graphicEl>
                                              <a:dgm id="{04C641E0-730A-4C0B-A2D3-FCC7C0CB966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70E08424-D875-4AB6-829E-BB2DEF1428D9}"/>
                                            </p:graphicEl>
                                          </p:spTgt>
                                        </p:tgtEl>
                                        <p:attrNameLst>
                                          <p:attrName>style.visibility</p:attrName>
                                        </p:attrNameLst>
                                      </p:cBhvr>
                                      <p:to>
                                        <p:strVal val="visible"/>
                                      </p:to>
                                    </p:set>
                                    <p:anim calcmode="lin" valueType="num">
                                      <p:cBhvr>
                                        <p:cTn id="50" dur="1000" fill="hold"/>
                                        <p:tgtEl>
                                          <p:spTgt spid="4">
                                            <p:graphicEl>
                                              <a:dgm id="{70E08424-D875-4AB6-829E-BB2DEF1428D9}"/>
                                            </p:graphicEl>
                                          </p:spTgt>
                                        </p:tgtEl>
                                        <p:attrNameLst>
                                          <p:attrName>ppt_w</p:attrName>
                                        </p:attrNameLst>
                                      </p:cBhvr>
                                      <p:tavLst>
                                        <p:tav tm="0">
                                          <p:val>
                                            <p:fltVal val="0"/>
                                          </p:val>
                                        </p:tav>
                                        <p:tav tm="100000">
                                          <p:val>
                                            <p:strVal val="#ppt_w"/>
                                          </p:val>
                                        </p:tav>
                                      </p:tavLst>
                                    </p:anim>
                                    <p:anim calcmode="lin" valueType="num">
                                      <p:cBhvr>
                                        <p:cTn id="51" dur="1000" fill="hold"/>
                                        <p:tgtEl>
                                          <p:spTgt spid="4">
                                            <p:graphicEl>
                                              <a:dgm id="{70E08424-D875-4AB6-829E-BB2DEF1428D9}"/>
                                            </p:graphicEl>
                                          </p:spTgt>
                                        </p:tgtEl>
                                        <p:attrNameLst>
                                          <p:attrName>ppt_h</p:attrName>
                                        </p:attrNameLst>
                                      </p:cBhvr>
                                      <p:tavLst>
                                        <p:tav tm="0">
                                          <p:val>
                                            <p:fltVal val="0"/>
                                          </p:val>
                                        </p:tav>
                                        <p:tav tm="100000">
                                          <p:val>
                                            <p:strVal val="#ppt_h"/>
                                          </p:val>
                                        </p:tav>
                                      </p:tavLst>
                                    </p:anim>
                                    <p:animEffect transition="in" filter="fade">
                                      <p:cBhvr>
                                        <p:cTn id="52" dur="1000"/>
                                        <p:tgtEl>
                                          <p:spTgt spid="4">
                                            <p:graphicEl>
                                              <a:dgm id="{70E08424-D875-4AB6-829E-BB2DEF1428D9}"/>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
                                            <p:graphicEl>
                                              <a:dgm id="{5B206930-620A-47E1-B5BC-1401BEC2EEC9}"/>
                                            </p:graphicEl>
                                          </p:spTgt>
                                        </p:tgtEl>
                                        <p:attrNameLst>
                                          <p:attrName>style.visibility</p:attrName>
                                        </p:attrNameLst>
                                      </p:cBhvr>
                                      <p:to>
                                        <p:strVal val="visible"/>
                                      </p:to>
                                    </p:set>
                                    <p:anim calcmode="lin" valueType="num">
                                      <p:cBhvr>
                                        <p:cTn id="55" dur="1000" fill="hold"/>
                                        <p:tgtEl>
                                          <p:spTgt spid="4">
                                            <p:graphicEl>
                                              <a:dgm id="{5B206930-620A-47E1-B5BC-1401BEC2EEC9}"/>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5B206930-620A-47E1-B5BC-1401BEC2EEC9}"/>
                                            </p:graphicEl>
                                          </p:spTgt>
                                        </p:tgtEl>
                                        <p:attrNameLst>
                                          <p:attrName>ppt_h</p:attrName>
                                        </p:attrNameLst>
                                      </p:cBhvr>
                                      <p:tavLst>
                                        <p:tav tm="0">
                                          <p:val>
                                            <p:fltVal val="0"/>
                                          </p:val>
                                        </p:tav>
                                        <p:tav tm="100000">
                                          <p:val>
                                            <p:strVal val="#ppt_h"/>
                                          </p:val>
                                        </p:tav>
                                      </p:tavLst>
                                    </p:anim>
                                    <p:animEffect transition="in" filter="fade">
                                      <p:cBhvr>
                                        <p:cTn id="57" dur="1000"/>
                                        <p:tgtEl>
                                          <p:spTgt spid="4">
                                            <p:graphicEl>
                                              <a:dgm id="{5B206930-620A-47E1-B5BC-1401BEC2EEC9}"/>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7B28497A-8444-421F-AE05-07EEF40E08A5}"/>
                                            </p:graphicEl>
                                          </p:spTgt>
                                        </p:tgtEl>
                                        <p:attrNameLst>
                                          <p:attrName>style.visibility</p:attrName>
                                        </p:attrNameLst>
                                      </p:cBhvr>
                                      <p:to>
                                        <p:strVal val="visible"/>
                                      </p:to>
                                    </p:set>
                                    <p:anim calcmode="lin" valueType="num">
                                      <p:cBhvr>
                                        <p:cTn id="62" dur="1000" fill="hold"/>
                                        <p:tgtEl>
                                          <p:spTgt spid="4">
                                            <p:graphicEl>
                                              <a:dgm id="{7B28497A-8444-421F-AE05-07EEF40E08A5}"/>
                                            </p:graphicEl>
                                          </p:spTgt>
                                        </p:tgtEl>
                                        <p:attrNameLst>
                                          <p:attrName>ppt_w</p:attrName>
                                        </p:attrNameLst>
                                      </p:cBhvr>
                                      <p:tavLst>
                                        <p:tav tm="0">
                                          <p:val>
                                            <p:fltVal val="0"/>
                                          </p:val>
                                        </p:tav>
                                        <p:tav tm="100000">
                                          <p:val>
                                            <p:strVal val="#ppt_w"/>
                                          </p:val>
                                        </p:tav>
                                      </p:tavLst>
                                    </p:anim>
                                    <p:anim calcmode="lin" valueType="num">
                                      <p:cBhvr>
                                        <p:cTn id="63" dur="1000" fill="hold"/>
                                        <p:tgtEl>
                                          <p:spTgt spid="4">
                                            <p:graphicEl>
                                              <a:dgm id="{7B28497A-8444-421F-AE05-07EEF40E08A5}"/>
                                            </p:graphicEl>
                                          </p:spTgt>
                                        </p:tgtEl>
                                        <p:attrNameLst>
                                          <p:attrName>ppt_h</p:attrName>
                                        </p:attrNameLst>
                                      </p:cBhvr>
                                      <p:tavLst>
                                        <p:tav tm="0">
                                          <p:val>
                                            <p:fltVal val="0"/>
                                          </p:val>
                                        </p:tav>
                                        <p:tav tm="100000">
                                          <p:val>
                                            <p:strVal val="#ppt_h"/>
                                          </p:val>
                                        </p:tav>
                                      </p:tavLst>
                                    </p:anim>
                                    <p:animEffect transition="in" filter="fade">
                                      <p:cBhvr>
                                        <p:cTn id="64" dur="1000"/>
                                        <p:tgtEl>
                                          <p:spTgt spid="4">
                                            <p:graphicEl>
                                              <a:dgm id="{7B28497A-8444-421F-AE05-07EEF40E08A5}"/>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
                                            <p:graphicEl>
                                              <a:dgm id="{111F3E84-C94B-404F-BCB4-14180D1833DA}"/>
                                            </p:graphicEl>
                                          </p:spTgt>
                                        </p:tgtEl>
                                        <p:attrNameLst>
                                          <p:attrName>style.visibility</p:attrName>
                                        </p:attrNameLst>
                                      </p:cBhvr>
                                      <p:to>
                                        <p:strVal val="visible"/>
                                      </p:to>
                                    </p:set>
                                    <p:anim calcmode="lin" valueType="num">
                                      <p:cBhvr>
                                        <p:cTn id="67" dur="1000" fill="hold"/>
                                        <p:tgtEl>
                                          <p:spTgt spid="4">
                                            <p:graphicEl>
                                              <a:dgm id="{111F3E84-C94B-404F-BCB4-14180D1833DA}"/>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111F3E84-C94B-404F-BCB4-14180D1833DA}"/>
                                            </p:graphicEl>
                                          </p:spTgt>
                                        </p:tgtEl>
                                        <p:attrNameLst>
                                          <p:attrName>ppt_h</p:attrName>
                                        </p:attrNameLst>
                                      </p:cBhvr>
                                      <p:tavLst>
                                        <p:tav tm="0">
                                          <p:val>
                                            <p:fltVal val="0"/>
                                          </p:val>
                                        </p:tav>
                                        <p:tav tm="100000">
                                          <p:val>
                                            <p:strVal val="#ppt_h"/>
                                          </p:val>
                                        </p:tav>
                                      </p:tavLst>
                                    </p:anim>
                                    <p:animEffect transition="in" filter="fade">
                                      <p:cBhvr>
                                        <p:cTn id="69" dur="1000"/>
                                        <p:tgtEl>
                                          <p:spTgt spid="4">
                                            <p:graphicEl>
                                              <a:dgm id="{111F3E84-C94B-404F-BCB4-14180D1833DA}"/>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4">
                                            <p:graphicEl>
                                              <a:dgm id="{1F6898FE-1DE8-4DCF-B6B1-52C1F061CE27}"/>
                                            </p:graphicEl>
                                          </p:spTgt>
                                        </p:tgtEl>
                                        <p:attrNameLst>
                                          <p:attrName>style.visibility</p:attrName>
                                        </p:attrNameLst>
                                      </p:cBhvr>
                                      <p:to>
                                        <p:strVal val="visible"/>
                                      </p:to>
                                    </p:set>
                                    <p:anim calcmode="lin" valueType="num">
                                      <p:cBhvr>
                                        <p:cTn id="74" dur="1000" fill="hold"/>
                                        <p:tgtEl>
                                          <p:spTgt spid="4">
                                            <p:graphicEl>
                                              <a:dgm id="{1F6898FE-1DE8-4DCF-B6B1-52C1F061CE27}"/>
                                            </p:graphicEl>
                                          </p:spTgt>
                                        </p:tgtEl>
                                        <p:attrNameLst>
                                          <p:attrName>ppt_w</p:attrName>
                                        </p:attrNameLst>
                                      </p:cBhvr>
                                      <p:tavLst>
                                        <p:tav tm="0">
                                          <p:val>
                                            <p:fltVal val="0"/>
                                          </p:val>
                                        </p:tav>
                                        <p:tav tm="100000">
                                          <p:val>
                                            <p:strVal val="#ppt_w"/>
                                          </p:val>
                                        </p:tav>
                                      </p:tavLst>
                                    </p:anim>
                                    <p:anim calcmode="lin" valueType="num">
                                      <p:cBhvr>
                                        <p:cTn id="75" dur="1000" fill="hold"/>
                                        <p:tgtEl>
                                          <p:spTgt spid="4">
                                            <p:graphicEl>
                                              <a:dgm id="{1F6898FE-1DE8-4DCF-B6B1-52C1F061CE27}"/>
                                            </p:graphicEl>
                                          </p:spTgt>
                                        </p:tgtEl>
                                        <p:attrNameLst>
                                          <p:attrName>ppt_h</p:attrName>
                                        </p:attrNameLst>
                                      </p:cBhvr>
                                      <p:tavLst>
                                        <p:tav tm="0">
                                          <p:val>
                                            <p:fltVal val="0"/>
                                          </p:val>
                                        </p:tav>
                                        <p:tav tm="100000">
                                          <p:val>
                                            <p:strVal val="#ppt_h"/>
                                          </p:val>
                                        </p:tav>
                                      </p:tavLst>
                                    </p:anim>
                                    <p:animEffect transition="in" filter="fade">
                                      <p:cBhvr>
                                        <p:cTn id="76" dur="1000"/>
                                        <p:tgtEl>
                                          <p:spTgt spid="4">
                                            <p:graphicEl>
                                              <a:dgm id="{1F6898FE-1DE8-4DCF-B6B1-52C1F061CE27}"/>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4">
                                            <p:graphicEl>
                                              <a:dgm id="{CED2643A-BCA9-4EC9-8E86-0EDDBDB65222}"/>
                                            </p:graphicEl>
                                          </p:spTgt>
                                        </p:tgtEl>
                                        <p:attrNameLst>
                                          <p:attrName>style.visibility</p:attrName>
                                        </p:attrNameLst>
                                      </p:cBhvr>
                                      <p:to>
                                        <p:strVal val="visible"/>
                                      </p:to>
                                    </p:set>
                                    <p:anim calcmode="lin" valueType="num">
                                      <p:cBhvr>
                                        <p:cTn id="79" dur="1000" fill="hold"/>
                                        <p:tgtEl>
                                          <p:spTgt spid="4">
                                            <p:graphicEl>
                                              <a:dgm id="{CED2643A-BCA9-4EC9-8E86-0EDDBDB65222}"/>
                                            </p:graphicEl>
                                          </p:spTgt>
                                        </p:tgtEl>
                                        <p:attrNameLst>
                                          <p:attrName>ppt_w</p:attrName>
                                        </p:attrNameLst>
                                      </p:cBhvr>
                                      <p:tavLst>
                                        <p:tav tm="0">
                                          <p:val>
                                            <p:fltVal val="0"/>
                                          </p:val>
                                        </p:tav>
                                        <p:tav tm="100000">
                                          <p:val>
                                            <p:strVal val="#ppt_w"/>
                                          </p:val>
                                        </p:tav>
                                      </p:tavLst>
                                    </p:anim>
                                    <p:anim calcmode="lin" valueType="num">
                                      <p:cBhvr>
                                        <p:cTn id="80" dur="1000" fill="hold"/>
                                        <p:tgtEl>
                                          <p:spTgt spid="4">
                                            <p:graphicEl>
                                              <a:dgm id="{CED2643A-BCA9-4EC9-8E86-0EDDBDB65222}"/>
                                            </p:graphicEl>
                                          </p:spTgt>
                                        </p:tgtEl>
                                        <p:attrNameLst>
                                          <p:attrName>ppt_h</p:attrName>
                                        </p:attrNameLst>
                                      </p:cBhvr>
                                      <p:tavLst>
                                        <p:tav tm="0">
                                          <p:val>
                                            <p:fltVal val="0"/>
                                          </p:val>
                                        </p:tav>
                                        <p:tav tm="100000">
                                          <p:val>
                                            <p:strVal val="#ppt_h"/>
                                          </p:val>
                                        </p:tav>
                                      </p:tavLst>
                                    </p:anim>
                                    <p:animEffect transition="in" filter="fade">
                                      <p:cBhvr>
                                        <p:cTn id="81" dur="1000"/>
                                        <p:tgtEl>
                                          <p:spTgt spid="4">
                                            <p:graphicEl>
                                              <a:dgm id="{CED2643A-BCA9-4EC9-8E86-0EDDBDB65222}"/>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4">
                                            <p:graphicEl>
                                              <a:dgm id="{B75A424D-6E81-4260-9BC9-C9C3C599CEEC}"/>
                                            </p:graphicEl>
                                          </p:spTgt>
                                        </p:tgtEl>
                                        <p:attrNameLst>
                                          <p:attrName>style.visibility</p:attrName>
                                        </p:attrNameLst>
                                      </p:cBhvr>
                                      <p:to>
                                        <p:strVal val="visible"/>
                                      </p:to>
                                    </p:set>
                                    <p:anim calcmode="lin" valueType="num">
                                      <p:cBhvr>
                                        <p:cTn id="86" dur="1000" fill="hold"/>
                                        <p:tgtEl>
                                          <p:spTgt spid="4">
                                            <p:graphicEl>
                                              <a:dgm id="{B75A424D-6E81-4260-9BC9-C9C3C599CEEC}"/>
                                            </p:graphicEl>
                                          </p:spTgt>
                                        </p:tgtEl>
                                        <p:attrNameLst>
                                          <p:attrName>ppt_w</p:attrName>
                                        </p:attrNameLst>
                                      </p:cBhvr>
                                      <p:tavLst>
                                        <p:tav tm="0">
                                          <p:val>
                                            <p:fltVal val="0"/>
                                          </p:val>
                                        </p:tav>
                                        <p:tav tm="100000">
                                          <p:val>
                                            <p:strVal val="#ppt_w"/>
                                          </p:val>
                                        </p:tav>
                                      </p:tavLst>
                                    </p:anim>
                                    <p:anim calcmode="lin" valueType="num">
                                      <p:cBhvr>
                                        <p:cTn id="87" dur="1000" fill="hold"/>
                                        <p:tgtEl>
                                          <p:spTgt spid="4">
                                            <p:graphicEl>
                                              <a:dgm id="{B75A424D-6E81-4260-9BC9-C9C3C599CEEC}"/>
                                            </p:graphicEl>
                                          </p:spTgt>
                                        </p:tgtEl>
                                        <p:attrNameLst>
                                          <p:attrName>ppt_h</p:attrName>
                                        </p:attrNameLst>
                                      </p:cBhvr>
                                      <p:tavLst>
                                        <p:tav tm="0">
                                          <p:val>
                                            <p:fltVal val="0"/>
                                          </p:val>
                                        </p:tav>
                                        <p:tav tm="100000">
                                          <p:val>
                                            <p:strVal val="#ppt_h"/>
                                          </p:val>
                                        </p:tav>
                                      </p:tavLst>
                                    </p:anim>
                                    <p:animEffect transition="in" filter="fade">
                                      <p:cBhvr>
                                        <p:cTn id="88" dur="1000"/>
                                        <p:tgtEl>
                                          <p:spTgt spid="4">
                                            <p:graphicEl>
                                              <a:dgm id="{B75A424D-6E81-4260-9BC9-C9C3C599CEEC}"/>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
                                            <p:graphicEl>
                                              <a:dgm id="{AFAFBF94-FDF5-4D32-A84E-49109B3E91AC}"/>
                                            </p:graphicEl>
                                          </p:spTgt>
                                        </p:tgtEl>
                                        <p:attrNameLst>
                                          <p:attrName>style.visibility</p:attrName>
                                        </p:attrNameLst>
                                      </p:cBhvr>
                                      <p:to>
                                        <p:strVal val="visible"/>
                                      </p:to>
                                    </p:set>
                                    <p:anim calcmode="lin" valueType="num">
                                      <p:cBhvr>
                                        <p:cTn id="91" dur="1000" fill="hold"/>
                                        <p:tgtEl>
                                          <p:spTgt spid="4">
                                            <p:graphicEl>
                                              <a:dgm id="{AFAFBF94-FDF5-4D32-A84E-49109B3E91AC}"/>
                                            </p:graphicEl>
                                          </p:spTgt>
                                        </p:tgtEl>
                                        <p:attrNameLst>
                                          <p:attrName>ppt_w</p:attrName>
                                        </p:attrNameLst>
                                      </p:cBhvr>
                                      <p:tavLst>
                                        <p:tav tm="0">
                                          <p:val>
                                            <p:fltVal val="0"/>
                                          </p:val>
                                        </p:tav>
                                        <p:tav tm="100000">
                                          <p:val>
                                            <p:strVal val="#ppt_w"/>
                                          </p:val>
                                        </p:tav>
                                      </p:tavLst>
                                    </p:anim>
                                    <p:anim calcmode="lin" valueType="num">
                                      <p:cBhvr>
                                        <p:cTn id="92" dur="1000" fill="hold"/>
                                        <p:tgtEl>
                                          <p:spTgt spid="4">
                                            <p:graphicEl>
                                              <a:dgm id="{AFAFBF94-FDF5-4D32-A84E-49109B3E91AC}"/>
                                            </p:graphicEl>
                                          </p:spTgt>
                                        </p:tgtEl>
                                        <p:attrNameLst>
                                          <p:attrName>ppt_h</p:attrName>
                                        </p:attrNameLst>
                                      </p:cBhvr>
                                      <p:tavLst>
                                        <p:tav tm="0">
                                          <p:val>
                                            <p:fltVal val="0"/>
                                          </p:val>
                                        </p:tav>
                                        <p:tav tm="100000">
                                          <p:val>
                                            <p:strVal val="#ppt_h"/>
                                          </p:val>
                                        </p:tav>
                                      </p:tavLst>
                                    </p:anim>
                                    <p:animEffect transition="in" filter="fade">
                                      <p:cBhvr>
                                        <p:cTn id="93" dur="1000"/>
                                        <p:tgtEl>
                                          <p:spTgt spid="4">
                                            <p:graphicEl>
                                              <a:dgm id="{AFAFBF94-FDF5-4D32-A84E-49109B3E91A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alpha val="44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685800" y="290945"/>
            <a:ext cx="7620000" cy="9906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5400" dirty="0" smtClean="0">
                <a:latin typeface="NikoshBAN" panose="02000000000000000000" pitchFamily="2" charset="0"/>
                <a:cs typeface="NikoshBAN" panose="02000000000000000000" pitchFamily="2" charset="0"/>
              </a:rPr>
              <a:t>রূপসী, গুণবতী  নূর জাহান </a:t>
            </a:r>
            <a:endParaRPr lang="en-US" sz="5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3367958" cy="50520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ounded Rectangle 3"/>
          <p:cNvSpPr/>
          <p:nvPr/>
        </p:nvSpPr>
        <p:spPr>
          <a:xfrm>
            <a:off x="3810000" y="1371600"/>
            <a:ext cx="5105400" cy="505206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anose="02000000000000000000" pitchFamily="2" charset="0"/>
                <a:cs typeface="NikoshBAN" panose="02000000000000000000" pitchFamily="2" charset="0"/>
              </a:rPr>
              <a:t>জাহাঙ্গীরের রাজত্বের ছয় বছরে ১৬১১ খ্রিঃ ২১ মে সন্ধ্যায় শাহী মহলের মীনা বাজারে নওরোজের উৎসব দেখতে বের হন সম্রাট। নওরোজ হলো নববর্ষ বরণ উৎসব। এখানেই এক পোষাকের দোকানে জাহাঙ্গীর মেহের-উন-নিসাকে চিনতে পারে। তৎক্ষনাৎ তাঁকে বিয়ের প্রস্তাব দিয়ে সেই মাসেরই ২৫ তারিখে</a:t>
            </a:r>
            <a:r>
              <a:rPr lang="en-US" sz="2400" dirty="0" smtClean="0">
                <a:solidFill>
                  <a:schemeClr val="tx1"/>
                </a:solidFill>
                <a:latin typeface="NikoshBAN" panose="02000000000000000000" pitchFamily="2" charset="0"/>
                <a:cs typeface="NikoshBAN" panose="02000000000000000000" pitchFamily="2" charset="0"/>
              </a:rPr>
              <a:t>, </a:t>
            </a:r>
            <a:r>
              <a:rPr lang="bn-BD" sz="2400" dirty="0" smtClean="0">
                <a:solidFill>
                  <a:schemeClr val="tx1"/>
                </a:solidFill>
                <a:latin typeface="NikoshBAN" panose="02000000000000000000" pitchFamily="2" charset="0"/>
                <a:cs typeface="NikoshBAN" panose="02000000000000000000" pitchFamily="2" charset="0"/>
              </a:rPr>
              <a:t>আরবী ১২ রবিউল আউয়াল ১০২০ হিজরী তারিখে মেহের-উন-নিসাকে বিয়ে করে মহলে নিয়ে আসেন। মেহের-উন-নিসার রুপে মুগ্ধ হয়ে তাঁর নাম দেন </a:t>
            </a:r>
            <a:r>
              <a:rPr lang="en-US" sz="2400" dirty="0" smtClean="0">
                <a:solidFill>
                  <a:schemeClr val="tx1"/>
                </a:solidFill>
                <a:latin typeface="NikoshBAN" panose="02000000000000000000" pitchFamily="2" charset="0"/>
                <a:cs typeface="NikoshBAN" panose="02000000000000000000" pitchFamily="2" charset="0"/>
              </a:rPr>
              <a:t>‘</a:t>
            </a:r>
            <a:r>
              <a:rPr lang="bn-BD" sz="2400" dirty="0" smtClean="0">
                <a:solidFill>
                  <a:schemeClr val="tx1"/>
                </a:solidFill>
                <a:latin typeface="NikoshBAN" panose="02000000000000000000" pitchFamily="2" charset="0"/>
                <a:cs typeface="NikoshBAN" panose="02000000000000000000" pitchFamily="2" charset="0"/>
              </a:rPr>
              <a:t>নূর মহল</a:t>
            </a:r>
            <a:r>
              <a:rPr lang="en-US" sz="2400" dirty="0" smtClean="0">
                <a:solidFill>
                  <a:schemeClr val="tx1"/>
                </a:solidFill>
                <a:latin typeface="NikoshBAN" panose="02000000000000000000" pitchFamily="2" charset="0"/>
                <a:cs typeface="NikoshBAN" panose="02000000000000000000" pitchFamily="2" charset="0"/>
              </a:rPr>
              <a:t>’ (</a:t>
            </a:r>
            <a:r>
              <a:rPr lang="bn-BD" sz="2400" dirty="0" smtClean="0">
                <a:solidFill>
                  <a:schemeClr val="tx1"/>
                </a:solidFill>
                <a:latin typeface="NikoshBAN" panose="02000000000000000000" pitchFamily="2" charset="0"/>
                <a:cs typeface="NikoshBAN" panose="02000000000000000000" pitchFamily="2" charset="0"/>
              </a:rPr>
              <a:t>মহলের আলো)। বিয়ের পাঁচ বছর পর</a:t>
            </a:r>
            <a:r>
              <a:rPr lang="en-US" sz="2400" dirty="0" smtClean="0">
                <a:solidFill>
                  <a:schemeClr val="tx1"/>
                </a:solidFill>
                <a:latin typeface="NikoshBAN" panose="02000000000000000000" pitchFamily="2" charset="0"/>
                <a:cs typeface="NikoshBAN" panose="02000000000000000000" pitchFamily="2" charset="0"/>
              </a:rPr>
              <a:t>, </a:t>
            </a:r>
            <a:r>
              <a:rPr lang="bn-BD" sz="2400" dirty="0" smtClean="0">
                <a:solidFill>
                  <a:schemeClr val="tx1"/>
                </a:solidFill>
                <a:latin typeface="NikoshBAN" panose="02000000000000000000" pitchFamily="2" charset="0"/>
                <a:cs typeface="NikoshBAN" panose="02000000000000000000" pitchFamily="2" charset="0"/>
              </a:rPr>
              <a:t>১৬১৬ খ্রিঃ সম্রাট স্ত্রীর নাম দেন </a:t>
            </a:r>
            <a:r>
              <a:rPr lang="en-US" sz="2400" dirty="0" smtClean="0">
                <a:solidFill>
                  <a:schemeClr val="tx1"/>
                </a:solidFill>
                <a:latin typeface="NikoshBAN" panose="02000000000000000000" pitchFamily="2" charset="0"/>
                <a:cs typeface="NikoshBAN" panose="02000000000000000000" pitchFamily="2" charset="0"/>
              </a:rPr>
              <a:t>‘</a:t>
            </a:r>
            <a:r>
              <a:rPr lang="bn-BD" sz="2400" dirty="0" smtClean="0">
                <a:solidFill>
                  <a:schemeClr val="tx1"/>
                </a:solidFill>
                <a:latin typeface="NikoshBAN" panose="02000000000000000000" pitchFamily="2" charset="0"/>
                <a:cs typeface="NikoshBAN" panose="02000000000000000000" pitchFamily="2" charset="0"/>
              </a:rPr>
              <a:t>নূর জাহান</a:t>
            </a:r>
            <a:r>
              <a:rPr lang="en-US" sz="2400" dirty="0" smtClean="0">
                <a:solidFill>
                  <a:schemeClr val="tx1"/>
                </a:solidFill>
                <a:latin typeface="NikoshBAN" panose="02000000000000000000" pitchFamily="2" charset="0"/>
                <a:cs typeface="NikoshBAN" panose="02000000000000000000" pitchFamily="2" charset="0"/>
              </a:rPr>
              <a:t>’ (</a:t>
            </a:r>
            <a:r>
              <a:rPr lang="bn-BD" sz="2400" dirty="0" smtClean="0">
                <a:solidFill>
                  <a:schemeClr val="tx1"/>
                </a:solidFill>
                <a:latin typeface="NikoshBAN" panose="02000000000000000000" pitchFamily="2" charset="0"/>
                <a:cs typeface="NikoshBAN" panose="02000000000000000000" pitchFamily="2" charset="0"/>
              </a:rPr>
              <a:t>জগতের আলো)। </a:t>
            </a:r>
            <a:endParaRPr lang="en-US" sz="2400" dirty="0">
              <a:solidFill>
                <a:schemeClr val="tx1"/>
              </a:solidFill>
            </a:endParaRPr>
          </a:p>
        </p:txBody>
      </p:sp>
    </p:spTree>
    <p:extLst>
      <p:ext uri="{BB962C8B-B14F-4D97-AF65-F5344CB8AC3E}">
        <p14:creationId xmlns:p14="http://schemas.microsoft.com/office/powerpoint/2010/main" val="36539730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heel(3)">
                                      <p:cBhvr>
                                        <p:cTn id="17" dur="20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heel(3)">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 y="381000"/>
            <a:ext cx="3538538" cy="21231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ounded Rectangle 2"/>
          <p:cNvSpPr/>
          <p:nvPr/>
        </p:nvSpPr>
        <p:spPr>
          <a:xfrm>
            <a:off x="4724400" y="381000"/>
            <a:ext cx="3733800" cy="212312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4800" dirty="0" smtClean="0">
                <a:latin typeface="NikoshBAN" panose="02000000000000000000" pitchFamily="2" charset="0"/>
                <a:cs typeface="NikoshBAN" panose="02000000000000000000" pitchFamily="2" charset="0"/>
              </a:rPr>
              <a:t>একক কাজ </a:t>
            </a:r>
            <a:endParaRPr lang="en-US" sz="4800" dirty="0">
              <a:latin typeface="NikoshBAN" panose="02000000000000000000" pitchFamily="2" charset="0"/>
              <a:cs typeface="NikoshBAN" panose="02000000000000000000" pitchFamily="2" charset="0"/>
            </a:endParaRPr>
          </a:p>
        </p:txBody>
      </p:sp>
      <p:sp>
        <p:nvSpPr>
          <p:cNvPr id="4" name="Round Diagonal Corner Rectangle 3"/>
          <p:cNvSpPr/>
          <p:nvPr/>
        </p:nvSpPr>
        <p:spPr>
          <a:xfrm>
            <a:off x="804862" y="2971800"/>
            <a:ext cx="7653338" cy="2667000"/>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4000" dirty="0" smtClean="0">
                <a:latin typeface="NikoshBAN" panose="02000000000000000000" pitchFamily="2" charset="0"/>
                <a:cs typeface="NikoshBAN" panose="02000000000000000000" pitchFamily="2" charset="0"/>
              </a:rPr>
              <a:t>সম্রাট জাহাঙ্গীর ও নূর জানের মধ্যের সম্পর্কে ৮ লাইন লিখ।</a:t>
            </a:r>
          </a:p>
          <a:p>
            <a:pPr algn="r"/>
            <a:r>
              <a:rPr lang="bn-IN" dirty="0" smtClean="0"/>
              <a:t>সময়ঃ ৪ মিনিট </a:t>
            </a:r>
            <a:endParaRPr lang="en-US" dirty="0"/>
          </a:p>
        </p:txBody>
      </p:sp>
    </p:spTree>
    <p:extLst>
      <p:ext uri="{BB962C8B-B14F-4D97-AF65-F5344CB8AC3E}">
        <p14:creationId xmlns:p14="http://schemas.microsoft.com/office/powerpoint/2010/main" val="73502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7924800" cy="34289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ounded Rectangle 2"/>
          <p:cNvSpPr/>
          <p:nvPr/>
        </p:nvSpPr>
        <p:spPr>
          <a:xfrm>
            <a:off x="304800" y="4038600"/>
            <a:ext cx="8458200" cy="2514600"/>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bn-BD" sz="2400" dirty="0" smtClean="0">
                <a:solidFill>
                  <a:schemeClr val="tx1"/>
                </a:solidFill>
                <a:latin typeface="NikoshBAN" panose="02000000000000000000" pitchFamily="2" charset="0"/>
                <a:cs typeface="NikoshBAN" panose="02000000000000000000" pitchFamily="2" charset="0"/>
              </a:rPr>
              <a:t>নূরজাহান অত্যন্ত সুন্দরী, বুদ্ধিমতি রমণী, ৩৪ বছর বয়সে তার সৌন্দর্য, সজীবতা বর্তমান ছিল। তিনি ফার্সি সাহিত্য, কাব্য, ললিতকলা, ফ্যাশন ডিজাইনার সহ বহুগুণের অধিকারীণী ছিলেন। তিনি নানা রকম অলংকার, পোশাকের প্রচলন এবং বিভিন্ন রেশম ও কার্পাস বস্ত্রের নমুনা বের করেছিলেন। যা ভারতবর্ষে অন্যতম গুরুত্বপূর্ণ মুঘল অবদান। তিনি গোলাপ আতর বের করেন। নূরজাহান শারীরিক শক্তি ও সাহসের অধিকারী ছিলেন। স্বামীর সাথে তিনি শিকারে বের হতেন এবং বাঘ শিকারে অপূর্ব সাহস প্রদর্শন করতেন</a:t>
            </a:r>
            <a:endParaRPr lang="en-US" sz="2400" dirty="0">
              <a:solidFill>
                <a:schemeClr val="tx1"/>
              </a:solidFill>
            </a:endParaRPr>
          </a:p>
        </p:txBody>
      </p:sp>
      <p:sp>
        <p:nvSpPr>
          <p:cNvPr id="4" name="Rectangle 3"/>
          <p:cNvSpPr/>
          <p:nvPr/>
        </p:nvSpPr>
        <p:spPr>
          <a:xfrm>
            <a:off x="2438400" y="381000"/>
            <a:ext cx="49199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5400" b="1" cap="none" spc="50" dirty="0" smtClean="0">
                <a:ln w="11430">
                  <a:solidFill>
                    <a:srgbClr val="FFFF00"/>
                  </a:solidFill>
                </a:ln>
                <a:solidFill>
                  <a:srgbClr val="FF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নূর জাহানের যোগ্যতা</a:t>
            </a:r>
            <a:endParaRPr lang="en-US" sz="5400" b="1" cap="none" spc="50" dirty="0">
              <a:ln w="11430">
                <a:solidFill>
                  <a:srgbClr val="FFFF00"/>
                </a:solidFill>
              </a:ln>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849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170</TotalTime>
  <Words>481</Words>
  <Application>Microsoft Office PowerPoint</Application>
  <PresentationFormat>On-screen Show (4:3)</PresentationFormat>
  <Paragraphs>55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PowerPoint Presentation</vt:lpstr>
      <vt:lpstr>পরিচিতি</vt:lpstr>
      <vt:lpstr>PowerPoint Presentation</vt:lpstr>
      <vt:lpstr>PowerPoint Presentation</vt:lpstr>
      <vt:lpstr>শিখনফল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পরিচিতি</dc:title>
  <dc:creator>ASUS</dc:creator>
  <cp:lastModifiedBy>ASUS</cp:lastModifiedBy>
  <cp:revision>18</cp:revision>
  <dcterms:created xsi:type="dcterms:W3CDTF">2020-11-25T11:42:38Z</dcterms:created>
  <dcterms:modified xsi:type="dcterms:W3CDTF">2020-11-25T15:16:46Z</dcterms:modified>
</cp:coreProperties>
</file>