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5" r:id="rId3"/>
    <p:sldId id="278" r:id="rId4"/>
    <p:sldId id="277" r:id="rId5"/>
    <p:sldId id="259" r:id="rId6"/>
    <p:sldId id="260" r:id="rId7"/>
    <p:sldId id="261" r:id="rId8"/>
    <p:sldId id="263" r:id="rId9"/>
    <p:sldId id="269" r:id="rId10"/>
    <p:sldId id="267" r:id="rId11"/>
    <p:sldId id="276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0BE526B-5F9F-4F8F-8C07-06CE078EF02F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0C000E2-5DB2-4A95-B3F2-F25537C4CCB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93320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526B-5F9F-4F8F-8C07-06CE078EF02F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0E2-5DB2-4A95-B3F2-F25537C4CC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608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526B-5F9F-4F8F-8C07-06CE078EF02F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0E2-5DB2-4A95-B3F2-F25537C4CCB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23715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526B-5F9F-4F8F-8C07-06CE078EF02F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0E2-5DB2-4A95-B3F2-F25537C4CC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70340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526B-5F9F-4F8F-8C07-06CE078EF02F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0E2-5DB2-4A95-B3F2-F25537C4CC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7286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526B-5F9F-4F8F-8C07-06CE078EF02F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0E2-5DB2-4A95-B3F2-F25537C4CC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44333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526B-5F9F-4F8F-8C07-06CE078EF02F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0E2-5DB2-4A95-B3F2-F25537C4CCB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3319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526B-5F9F-4F8F-8C07-06CE078EF02F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0E2-5DB2-4A95-B3F2-F25537C4CCB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57074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526B-5F9F-4F8F-8C07-06CE078EF02F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0E2-5DB2-4A95-B3F2-F25537C4CCB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6376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526B-5F9F-4F8F-8C07-06CE078EF02F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0E2-5DB2-4A95-B3F2-F25537C4CC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868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526B-5F9F-4F8F-8C07-06CE078EF02F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0E2-5DB2-4A95-B3F2-F25537C4CCB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1260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526B-5F9F-4F8F-8C07-06CE078EF02F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0E2-5DB2-4A95-B3F2-F25537C4CC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727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526B-5F9F-4F8F-8C07-06CE078EF02F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0E2-5DB2-4A95-B3F2-F25537C4CCB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09319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526B-5F9F-4F8F-8C07-06CE078EF02F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0E2-5DB2-4A95-B3F2-F25537C4CCB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72932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526B-5F9F-4F8F-8C07-06CE078EF02F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0E2-5DB2-4A95-B3F2-F25537C4CC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9706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526B-5F9F-4F8F-8C07-06CE078EF02F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0E2-5DB2-4A95-B3F2-F25537C4CCB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8631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526B-5F9F-4F8F-8C07-06CE078EF02F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00E2-5DB2-4A95-B3F2-F25537C4CC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627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BE526B-5F9F-4F8F-8C07-06CE078EF02F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C000E2-5DB2-4A95-B3F2-F25537C4CC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67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54214" y="0"/>
            <a:ext cx="873603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C00000"/>
                </a:solidFill>
                <a:latin typeface="Kalpurush ANSI" panose="02000000000000000000" pitchFamily="2" charset="0"/>
                <a:cs typeface="ArhialkhanMJ" panose="00000400000000000000" pitchFamily="2" charset="0"/>
              </a:rPr>
              <a:t>¯^</a:t>
            </a:r>
            <a:r>
              <a:rPr lang="en-US" sz="16600" dirty="0" err="1" smtClean="0">
                <a:solidFill>
                  <a:srgbClr val="C00000"/>
                </a:solidFill>
                <a:latin typeface="Kalpurush ANSI" panose="02000000000000000000" pitchFamily="2" charset="0"/>
                <a:cs typeface="ArhialkhanMJ" panose="00000400000000000000" pitchFamily="2" charset="0"/>
              </a:rPr>
              <a:t>vMZg</a:t>
            </a:r>
            <a:endParaRPr lang="ru-RU" sz="16600" dirty="0">
              <a:solidFill>
                <a:srgbClr val="C00000"/>
              </a:solidFill>
              <a:latin typeface="ArhialkhanMJ" panose="00000400000000000000" pitchFamily="2" charset="0"/>
              <a:cs typeface="ArhialkhanMJ" panose="000004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729246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15308" cy="5519238"/>
          </a:xfrm>
          <a:prstGeom prst="rect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600" y="0"/>
            <a:ext cx="6279400" cy="5565913"/>
          </a:xfrm>
          <a:prstGeom prst="rect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Rectangle 5"/>
          <p:cNvSpPr/>
          <p:nvPr/>
        </p:nvSpPr>
        <p:spPr>
          <a:xfrm>
            <a:off x="0" y="5649326"/>
            <a:ext cx="5815308" cy="1208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 ANSI" panose="02000000000000000000" pitchFamily="2" charset="0"/>
              </a:rPr>
              <a:t>বায়াত</a:t>
            </a:r>
            <a:endParaRPr lang="ru-RU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4703" y="5659265"/>
            <a:ext cx="6227298" cy="119873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</a:rPr>
              <a:t>সন্ধিপত্র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600" y="0"/>
            <a:ext cx="6279400" cy="5565913"/>
          </a:xfrm>
          <a:prstGeom prst="rect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="" xmlns:p14="http://schemas.microsoft.com/office/powerpoint/2010/main" val="11498218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95189" y="418106"/>
            <a:ext cx="11932920" cy="64398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 smtClean="0">
              <a:solidFill>
                <a:srgbClr val="C00000"/>
              </a:solidFill>
              <a:latin typeface="Kalpurush ANSI" panose="02000000000000000000" pitchFamily="2" charset="0"/>
              <a:cs typeface="ArhialkhanMJ" panose="00000400000000000000" pitchFamily="2" charset="0"/>
            </a:endParaRPr>
          </a:p>
          <a:p>
            <a:pPr marL="857250" indent="-857250" algn="ctr">
              <a:buFont typeface="Wingdings" panose="05000000000000000000" pitchFamily="2" charset="2"/>
              <a:buChar char="Ø"/>
            </a:pPr>
            <a:r>
              <a:rPr lang="en-US" sz="5400" dirty="0" err="1">
                <a:solidFill>
                  <a:schemeClr val="tx1"/>
                </a:solidFill>
                <a:latin typeface="Kalpurush ANSI" panose="02000000000000000000" pitchFamily="2" charset="0"/>
                <a:cs typeface="ArhialkhanMJ" panose="00000400000000000000" pitchFamily="2" charset="0"/>
              </a:rPr>
              <a:t>û</a:t>
            </a:r>
            <a:r>
              <a:rPr lang="en-US" sz="5400" dirty="0" err="1" smtClean="0">
                <a:solidFill>
                  <a:schemeClr val="tx1"/>
                </a:solidFill>
                <a:latin typeface="Kalpurush ANSI" panose="02000000000000000000" pitchFamily="2" charset="0"/>
                <a:cs typeface="ArhialkhanMJ" panose="00000400000000000000" pitchFamily="2" charset="0"/>
              </a:rPr>
              <a:t>`vqweqvi</a:t>
            </a:r>
            <a:r>
              <a:rPr lang="en-US" sz="5400" dirty="0" smtClean="0">
                <a:solidFill>
                  <a:schemeClr val="tx1"/>
                </a:solidFill>
                <a:latin typeface="Kalpurush ANSI" panose="02000000000000000000" pitchFamily="2" charset="0"/>
                <a:cs typeface="ArhialkhanMJ" panose="000004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Kalpurush ANSI" panose="02000000000000000000" pitchFamily="2" charset="0"/>
                <a:cs typeface="ArhialkhanMJ" panose="00000400000000000000" pitchFamily="2" charset="0"/>
              </a:rPr>
              <a:t>mwÜ</a:t>
            </a:r>
            <a:r>
              <a:rPr lang="en-US" sz="4800" dirty="0" err="1" smtClean="0">
                <a:solidFill>
                  <a:schemeClr val="tx1"/>
                </a:solidFill>
                <a:latin typeface="Kalpurush ANSI" panose="02000000000000000000" pitchFamily="2" charset="0"/>
                <a:cs typeface="ArhialkhanMJ" panose="00000400000000000000" pitchFamily="2" charset="0"/>
              </a:rPr>
              <a:t>র</a:t>
            </a:r>
            <a:r>
              <a:rPr lang="en-US" sz="4800" dirty="0" smtClean="0">
                <a:solidFill>
                  <a:schemeClr val="tx1"/>
                </a:solidFill>
                <a:latin typeface="Kalpurush ANSI" panose="02000000000000000000" pitchFamily="2" charset="0"/>
                <a:cs typeface="ArhialkhanMJ" panose="000004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Kalpurush ANSI" panose="02000000000000000000" pitchFamily="2" charset="0"/>
                <a:cs typeface="ArhialkhanMJ" panose="00000400000000000000" pitchFamily="2" charset="0"/>
              </a:rPr>
              <a:t>ব্যাখ্যা</a:t>
            </a:r>
            <a:r>
              <a:rPr lang="en-US" sz="4800" dirty="0" smtClean="0">
                <a:solidFill>
                  <a:schemeClr val="tx1"/>
                </a:solidFill>
                <a:latin typeface="Kalpurush ANSI" panose="02000000000000000000" pitchFamily="2" charset="0"/>
                <a:cs typeface="ArhialkhanMJ" panose="000004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Kalpurush ANSI" panose="02000000000000000000" pitchFamily="2" charset="0"/>
                <a:cs typeface="ArhialkhanMJ" panose="00000400000000000000" pitchFamily="2" charset="0"/>
              </a:rPr>
              <a:t>কর</a:t>
            </a:r>
            <a:r>
              <a:rPr lang="en-US" sz="4800" dirty="0" smtClean="0">
                <a:solidFill>
                  <a:schemeClr val="tx1"/>
                </a:solidFill>
                <a:latin typeface="Kalpurush ANSI" panose="02000000000000000000" pitchFamily="2" charset="0"/>
                <a:cs typeface="ArhialkhanMJ" panose="00000400000000000000" pitchFamily="2" charset="0"/>
              </a:rPr>
              <a:t> ।</a:t>
            </a:r>
            <a:endParaRPr lang="en-US" sz="4800" dirty="0" smtClean="0">
              <a:solidFill>
                <a:srgbClr val="C00000"/>
              </a:solidFill>
              <a:latin typeface="Kalpurush ANSI" panose="02000000000000000000" pitchFamily="2" charset="0"/>
              <a:cs typeface="ArhialkhanMJ" panose="00000400000000000000" pitchFamily="2" charset="0"/>
            </a:endParaRPr>
          </a:p>
          <a:p>
            <a:pPr marL="857250" indent="-857250" algn="ctr">
              <a:buFont typeface="Wingdings" panose="05000000000000000000" pitchFamily="2" charset="2"/>
              <a:buChar char="Ø"/>
            </a:pPr>
            <a:r>
              <a:rPr lang="en-US" sz="4800" dirty="0" smtClean="0">
                <a:solidFill>
                  <a:schemeClr val="bg1"/>
                </a:solidFill>
                <a:latin typeface="Kalpurush ANSI" panose="02000000000000000000" pitchFamily="2" charset="0"/>
                <a:cs typeface="ArhialkhanMJ" panose="000004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Kalpurush ANSI" panose="02000000000000000000" pitchFamily="2" charset="0"/>
                <a:cs typeface="ArhialkhanMJ" panose="00000400000000000000" pitchFamily="2" charset="0"/>
              </a:rPr>
              <a:t>gnvbwe</a:t>
            </a:r>
            <a:r>
              <a:rPr lang="en-US" sz="6000" dirty="0" smtClean="0">
                <a:solidFill>
                  <a:schemeClr val="bg1"/>
                </a:solidFill>
                <a:latin typeface="Kalpurush ANSI" panose="02000000000000000000" pitchFamily="2" charset="0"/>
                <a:cs typeface="ArhialkhanMJ" panose="000004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Kalpurush ANSI" panose="02000000000000000000" pitchFamily="2" charset="0"/>
                <a:cs typeface="ArhialkhanMJ" panose="00000400000000000000" pitchFamily="2" charset="0"/>
              </a:rPr>
              <a:t>me©cÖ_g</a:t>
            </a:r>
            <a:r>
              <a:rPr lang="en-US" sz="6000" dirty="0" smtClean="0">
                <a:solidFill>
                  <a:schemeClr val="bg1"/>
                </a:solidFill>
                <a:latin typeface="Kalpurush ANSI" panose="02000000000000000000" pitchFamily="2" charset="0"/>
                <a:cs typeface="ArhialkhanMJ" panose="000004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Kalpurush ANSI" panose="02000000000000000000" pitchFamily="2" charset="0"/>
                <a:cs typeface="ArhialkhanMJ" panose="00000400000000000000" pitchFamily="2" charset="0"/>
              </a:rPr>
              <a:t>Kv‡K</a:t>
            </a:r>
            <a:r>
              <a:rPr lang="en-US" sz="6000" dirty="0" smtClean="0">
                <a:solidFill>
                  <a:schemeClr val="bg1"/>
                </a:solidFill>
                <a:latin typeface="Kalpurush ANSI" panose="02000000000000000000" pitchFamily="2" charset="0"/>
                <a:cs typeface="ArhialkhanMJ" panose="00000400000000000000" pitchFamily="2" charset="0"/>
              </a:rPr>
              <a:t> `</a:t>
            </a:r>
            <a:r>
              <a:rPr lang="en-US" sz="6000" dirty="0" err="1" smtClean="0">
                <a:solidFill>
                  <a:schemeClr val="bg1"/>
                </a:solidFill>
                <a:latin typeface="Kalpurush ANSI" panose="02000000000000000000" pitchFamily="2" charset="0"/>
                <a:cs typeface="ArhialkhanMJ" panose="00000400000000000000" pitchFamily="2" charset="0"/>
              </a:rPr>
              <a:t>yZ</a:t>
            </a:r>
            <a:r>
              <a:rPr lang="en-US" sz="6000" dirty="0" smtClean="0">
                <a:solidFill>
                  <a:schemeClr val="bg1"/>
                </a:solidFill>
                <a:latin typeface="Kalpurush ANSI" panose="02000000000000000000" pitchFamily="2" charset="0"/>
                <a:cs typeface="ArhialkhanMJ" panose="000004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Kalpurush ANSI" panose="02000000000000000000" pitchFamily="2" charset="0"/>
                <a:cs typeface="ArhialkhanMJ" panose="00000400000000000000" pitchFamily="2" charset="0"/>
              </a:rPr>
              <a:t>wnmv‡e</a:t>
            </a:r>
            <a:r>
              <a:rPr lang="en-US" sz="6000" dirty="0" smtClean="0">
                <a:solidFill>
                  <a:schemeClr val="bg1"/>
                </a:solidFill>
                <a:latin typeface="Kalpurush ANSI" panose="02000000000000000000" pitchFamily="2" charset="0"/>
                <a:cs typeface="ArhialkhanMJ" panose="000004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Kalpurush ANSI" panose="02000000000000000000" pitchFamily="2" charset="0"/>
                <a:cs typeface="ArhialkhanMJ" panose="00000400000000000000" pitchFamily="2" charset="0"/>
              </a:rPr>
              <a:t>cvwV‡qwQ‡jb</a:t>
            </a:r>
            <a:r>
              <a:rPr lang="en-US" sz="6000" dirty="0" smtClean="0">
                <a:solidFill>
                  <a:schemeClr val="bg1"/>
                </a:solidFill>
                <a:latin typeface="Kalpurush ANSI" panose="02000000000000000000" pitchFamily="2" charset="0"/>
                <a:cs typeface="ArhialkhanMJ" panose="000004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Kalpurush ANSI" panose="02000000000000000000" pitchFamily="2" charset="0"/>
                <a:cs typeface="ArhialkhanMJ" panose="00000400000000000000" pitchFamily="2" charset="0"/>
              </a:rPr>
              <a:t>এবং</a:t>
            </a:r>
            <a:r>
              <a:rPr lang="en-US" sz="4800" dirty="0" smtClean="0">
                <a:solidFill>
                  <a:schemeClr val="bg1"/>
                </a:solidFill>
                <a:latin typeface="Kalpurush ANSI" panose="02000000000000000000" pitchFamily="2" charset="0"/>
                <a:cs typeface="ArhialkhanMJ" panose="000004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Kalpurush ANSI" panose="02000000000000000000" pitchFamily="2" charset="0"/>
                <a:cs typeface="ArhialkhanMJ" panose="00000400000000000000" pitchFamily="2" charset="0"/>
              </a:rPr>
              <a:t>তার</a:t>
            </a:r>
            <a:r>
              <a:rPr lang="en-US" sz="4800" dirty="0" smtClean="0">
                <a:solidFill>
                  <a:schemeClr val="bg1"/>
                </a:solidFill>
                <a:latin typeface="Kalpurush ANSI" panose="02000000000000000000" pitchFamily="2" charset="0"/>
                <a:cs typeface="ArhialkhanMJ" panose="000004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Kalpurush ANSI" panose="02000000000000000000" pitchFamily="2" charset="0"/>
                <a:cs typeface="ArhialkhanMJ" panose="00000400000000000000" pitchFamily="2" charset="0"/>
              </a:rPr>
              <a:t>ফলাফল</a:t>
            </a:r>
            <a:r>
              <a:rPr lang="en-US" sz="4800" dirty="0" smtClean="0">
                <a:solidFill>
                  <a:schemeClr val="bg1"/>
                </a:solidFill>
                <a:latin typeface="Kalpurush ANSI" panose="02000000000000000000" pitchFamily="2" charset="0"/>
                <a:cs typeface="ArhialkhanMJ" panose="000004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Kalpurush ANSI" panose="02000000000000000000" pitchFamily="2" charset="0"/>
                <a:cs typeface="ArhialkhanMJ" panose="00000400000000000000" pitchFamily="2" charset="0"/>
              </a:rPr>
              <a:t>ব্যাখ্যা</a:t>
            </a:r>
            <a:r>
              <a:rPr lang="en-US" sz="4800" dirty="0" smtClean="0">
                <a:solidFill>
                  <a:schemeClr val="bg1"/>
                </a:solidFill>
                <a:latin typeface="Kalpurush ANSI" panose="02000000000000000000" pitchFamily="2" charset="0"/>
                <a:cs typeface="ArhialkhanMJ" panose="000004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Kalpurush ANSI" panose="02000000000000000000" pitchFamily="2" charset="0"/>
                <a:cs typeface="ArhialkhanMJ" panose="00000400000000000000" pitchFamily="2" charset="0"/>
              </a:rPr>
              <a:t>করো</a:t>
            </a:r>
            <a:r>
              <a:rPr lang="en-US" sz="4800" dirty="0" smtClean="0">
                <a:solidFill>
                  <a:schemeClr val="bg1"/>
                </a:solidFill>
                <a:latin typeface="Kalpurush ANSI" panose="02000000000000000000" pitchFamily="2" charset="0"/>
                <a:cs typeface="ArhialkhanMJ" panose="00000400000000000000" pitchFamily="2" charset="0"/>
              </a:rPr>
              <a:t> ।</a:t>
            </a:r>
            <a:endParaRPr lang="ru-RU" sz="4800" dirty="0">
              <a:solidFill>
                <a:srgbClr val="C00000"/>
              </a:solidFill>
              <a:latin typeface="ArhialkhanMJ" panose="00000400000000000000" pitchFamily="2" charset="0"/>
              <a:cs typeface="ArhialkhanMJ" panose="000004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flipH="1">
            <a:off x="0" y="298174"/>
            <a:ext cx="12192000" cy="1371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 ANSI" panose="02000000000000000000" pitchFamily="2" charset="0"/>
              </a:rPr>
              <a:t>*</a:t>
            </a:r>
            <a:r>
              <a:rPr lang="en-US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 ANSI" panose="02000000000000000000" pitchFamily="2" charset="0"/>
              </a:rPr>
              <a:t>জোড়ায়</a:t>
            </a: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 ANSI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 ANSI" panose="02000000000000000000" pitchFamily="2" charset="0"/>
              </a:rPr>
              <a:t>জোড়ায়</a:t>
            </a: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 ANSI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 ANSI" panose="02000000000000000000" pitchFamily="2" charset="0"/>
              </a:rPr>
              <a:t>কাজ</a:t>
            </a: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 ANSI" panose="02000000000000000000" pitchFamily="2" charset="0"/>
              </a:rPr>
              <a:t>*„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870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0560" y="655320"/>
            <a:ext cx="10911840" cy="5547360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/>
          <p:nvPr/>
        </p:nvSpPr>
        <p:spPr>
          <a:xfrm>
            <a:off x="792480" y="2228850"/>
            <a:ext cx="10668000" cy="1615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 ANSI" panose="02000000000000000000" pitchFamily="2" charset="0"/>
              </a:rPr>
              <a:t>û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 ANSI" panose="02000000000000000000" pitchFamily="2" charset="0"/>
              </a:rPr>
              <a:t>`vqweqv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 ANSI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 ANSI" panose="02000000000000000000" pitchFamily="2" charset="0"/>
              </a:rPr>
              <a:t>mwÜ‡K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 ANSI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 ANSI" panose="02000000000000000000" pitchFamily="2" charset="0"/>
              </a:rPr>
              <a:t>gnvweRq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 ANSI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 ANSI" panose="02000000000000000000" pitchFamily="2" charset="0"/>
              </a:rPr>
              <a:t>ejv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 ANSI" panose="02000000000000000000" pitchFamily="2" charset="0"/>
              </a:rPr>
              <a:t> n‡q‡Q,hyw³ `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 ANSI" panose="02000000000000000000" pitchFamily="2" charset="0"/>
              </a:rPr>
              <a:t>vI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 ANSI" panose="02000000000000000000" pitchFamily="2" charset="0"/>
              </a:rPr>
              <a:t>|</a:t>
            </a:r>
            <a:endParaRPr lang="ru-RU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2480" y="655320"/>
            <a:ext cx="10668000" cy="1379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 ANSI" panose="02000000000000000000" pitchFamily="2" charset="0"/>
              </a:rPr>
              <a:t>`</a:t>
            </a:r>
            <a:r>
              <a:rPr lang="en-US" sz="6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 ANSI" panose="02000000000000000000" pitchFamily="2" charset="0"/>
              </a:rPr>
              <a:t>wjq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 ANSI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 ANSI" panose="02000000000000000000" pitchFamily="2" charset="0"/>
              </a:rPr>
              <a:t>KvR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480" y="3979545"/>
            <a:ext cx="10668000" cy="2087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Wingdings" panose="05000000000000000000" pitchFamily="2" charset="2"/>
              <a:buChar char="q"/>
            </a:pPr>
            <a:r>
              <a:rPr lang="en-US" sz="6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 ANSI" panose="02000000000000000000" pitchFamily="2" charset="0"/>
              </a:rPr>
              <a:t>û</a:t>
            </a:r>
            <a:r>
              <a:rPr lang="en-US" sz="6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 ANSI" panose="02000000000000000000" pitchFamily="2" charset="0"/>
              </a:rPr>
              <a:t>`vqweqv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 ANSI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 ANSI" panose="02000000000000000000" pitchFamily="2" charset="0"/>
              </a:rPr>
              <a:t>mwÜi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 ANSI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 ANSI" panose="02000000000000000000" pitchFamily="2" charset="0"/>
              </a:rPr>
              <a:t>Zvrch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 ANSI" panose="02000000000000000000" pitchFamily="2" charset="0"/>
              </a:rPr>
              <a:t>© I ¸</a:t>
            </a:r>
            <a:r>
              <a:rPr lang="en-US" sz="6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 ANSI" panose="02000000000000000000" pitchFamily="2" charset="0"/>
              </a:rPr>
              <a:t>iyZ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 ANSI" panose="02000000000000000000" pitchFamily="2" charset="0"/>
              </a:rPr>
              <a:t>¡ </a:t>
            </a:r>
            <a:r>
              <a:rPr lang="en-US" sz="6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 ANSI" panose="02000000000000000000" pitchFamily="2" charset="0"/>
              </a:rPr>
              <a:t>eb©Yv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 ANSI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 ANSI" panose="02000000000000000000" pitchFamily="2" charset="0"/>
              </a:rPr>
              <a:t>K‡iv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 ANSI" panose="02000000000000000000" pitchFamily="2" charset="0"/>
              </a:rPr>
              <a:t>|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186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152" y="168812"/>
            <a:ext cx="11690252" cy="644300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chemeClr val="accent1"/>
                </a:solidFill>
              </a:rPr>
              <a:t>মুল্যায়ন</a:t>
            </a:r>
            <a:endParaRPr lang="en-US" sz="8800" b="1" dirty="0" smtClean="0">
              <a:solidFill>
                <a:schemeClr val="accent1"/>
              </a:solidFill>
            </a:endParaRPr>
          </a:p>
          <a:p>
            <a:endParaRPr lang="bn-BD" sz="4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১।মক্কা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</a:rPr>
              <a:t>থেকে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</a:rPr>
              <a:t>হুদায়বি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</a:rPr>
              <a:t>কত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</a:rPr>
              <a:t>দুরে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।</a:t>
            </a:r>
          </a:p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২।মহানবি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</a:rPr>
              <a:t>কার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</a:rPr>
              <a:t>নিকট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</a:rPr>
              <a:t>থেকে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</a:rPr>
              <a:t>সংবাদ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bn-BD" sz="4400" b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</a:rPr>
              <a:t>পেয়েছিলেন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</a:rPr>
              <a:t>কুরায়েশদের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</a:rPr>
              <a:t>যুদ্ধাভিযানের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</a:rPr>
              <a:t>কথা</a:t>
            </a:r>
            <a:endParaRPr lang="en-US" sz="4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৩।খালেদ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</a:rPr>
              <a:t>বিন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 ও</a:t>
            </a:r>
            <a:r>
              <a:rPr lang="bn-BD" sz="4400" b="1" dirty="0" smtClean="0">
                <a:solidFill>
                  <a:schemeClr val="accent6">
                    <a:lumMod val="50000"/>
                  </a:schemeClr>
                </a:solidFill>
              </a:rPr>
              <a:t>আ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</a:rPr>
              <a:t>লিদ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</a:rPr>
              <a:t>কখন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</a:rPr>
              <a:t>মুসলমান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</a:rPr>
              <a:t>হন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।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821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1040" y="685800"/>
            <a:ext cx="11018520" cy="582168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" y="642536"/>
            <a:ext cx="10853076" cy="56342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0800000" flipH="1" flipV="1">
            <a:off x="1920240" y="1198886"/>
            <a:ext cx="819726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C00000"/>
                </a:solidFill>
              </a:rPr>
              <a:t>বাড়ির</a:t>
            </a:r>
            <a:r>
              <a:rPr lang="en-US" sz="6000" b="1" dirty="0" smtClean="0">
                <a:solidFill>
                  <a:srgbClr val="C00000"/>
                </a:solidFill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</a:rPr>
              <a:t>কাজ</a:t>
            </a:r>
            <a:endParaRPr lang="en-US" sz="6000" b="1" dirty="0" smtClean="0">
              <a:solidFill>
                <a:srgbClr val="C00000"/>
              </a:solidFill>
            </a:endParaRPr>
          </a:p>
          <a:p>
            <a:pPr marL="857250" indent="-857250" algn="ctr">
              <a:buFont typeface="Wingdings" panose="05000000000000000000" pitchFamily="2" charset="2"/>
              <a:buChar char="Ø"/>
            </a:pPr>
            <a:r>
              <a:rPr lang="en-US" sz="4800" b="1" dirty="0" err="1" smtClean="0"/>
              <a:t>হুদায়বিয়ার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সন্ধি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থেকে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বর্তমান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বিশ্ব্য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কি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শিক্ষানিতে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পারে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তা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যুক্তি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দাও</a:t>
            </a:r>
            <a:r>
              <a:rPr lang="en-US" sz="4800" b="1" dirty="0" smtClean="0"/>
              <a:t>।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69311" y="3553375"/>
            <a:ext cx="4297680" cy="112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4199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25" y="650929"/>
            <a:ext cx="10848814" cy="43085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1925" y="5129939"/>
            <a:ext cx="10848814" cy="976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C00000"/>
                </a:solidFill>
              </a:rPr>
              <a:t>ধন্যবাদ</a:t>
            </a:r>
            <a:endParaRPr lang="ru-RU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786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rgbClr val="00B0F0"/>
          </a:solidFill>
        </p:spPr>
        <p:txBody>
          <a:bodyPr>
            <a:normAutofit fontScale="85000" lnSpcReduction="20000"/>
          </a:bodyPr>
          <a:lstStyle/>
          <a:p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marL="514350" indent="-514350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শ্রেণিঃ একাদশ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marL="514350" indent="-514350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ইসলামের ইতিহাস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514350" indent="-514350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endParaRPr lang="bn-BD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ইস্লামের</a:t>
            </a:r>
            <a:endParaRPr lang="bn-BD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লুৎফুর রহমান</a:t>
            </a:r>
          </a:p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প্রভাষক, ইসঃ ইতিহাস, </a:t>
            </a:r>
          </a:p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রাজাবাড়ি ইসলামিয়া আলিম মাদ্রাসা ,গাজিপুর। </a:t>
            </a:r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C:\Users\user\Desktop\OpenCamera\MYXJ_20170415132332_f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8859" y="2616591"/>
            <a:ext cx="1924667" cy="181473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" y="137160"/>
            <a:ext cx="11978640" cy="661416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40" y="213360"/>
            <a:ext cx="5715000" cy="50444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160" y="5334000"/>
            <a:ext cx="3779520" cy="13411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C00000"/>
                </a:solidFill>
                <a:latin typeface="Kalpurush ANSI" panose="02000000000000000000" pitchFamily="2" charset="0"/>
              </a:rPr>
              <a:t>Kzc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40880" y="5334000"/>
            <a:ext cx="3779520" cy="1341120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Kalpurush ANSI" panose="02000000000000000000" pitchFamily="2" charset="0"/>
              </a:rPr>
              <a:t>û</a:t>
            </a:r>
            <a:r>
              <a:rPr lang="en-US" sz="3600" dirty="0" err="1" smtClean="0">
                <a:solidFill>
                  <a:srgbClr val="C00000"/>
                </a:solidFill>
                <a:latin typeface="Kalpurush ANSI" panose="02000000000000000000" pitchFamily="2" charset="0"/>
              </a:rPr>
              <a:t>`vqweqv</a:t>
            </a:r>
            <a:r>
              <a:rPr lang="en-US" sz="3600" dirty="0" smtClean="0">
                <a:solidFill>
                  <a:srgbClr val="C00000"/>
                </a:solidFill>
                <a:latin typeface="Kalpurush ANSI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Kalpurush ANSI" panose="02000000000000000000" pitchFamily="2" charset="0"/>
              </a:rPr>
              <a:t>gq`vb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3360"/>
            <a:ext cx="5928360" cy="50444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36094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3040" y="970670"/>
            <a:ext cx="9945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/>
              <a:t>           </a:t>
            </a:r>
            <a:r>
              <a:rPr lang="bn-BD" sz="5400" dirty="0" smtClean="0">
                <a:solidFill>
                  <a:srgbClr val="FF0000"/>
                </a:solidFill>
              </a:rPr>
              <a:t>আজকের পাঠ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3040" y="3066757"/>
            <a:ext cx="9425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smtClean="0">
                <a:solidFill>
                  <a:srgbClr val="002060"/>
                </a:solidFill>
              </a:rPr>
              <a:t>হুদায়বিয়ার </a:t>
            </a:r>
            <a:r>
              <a:rPr lang="bn-BD" sz="4000" dirty="0" smtClean="0">
                <a:solidFill>
                  <a:srgbClr val="002060"/>
                </a:solidFill>
              </a:rPr>
              <a:t>সন্ধি 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1143000" indent="-1143000" algn="ctr">
              <a:buFont typeface="Wingdings" panose="05000000000000000000" pitchFamily="2" charset="2"/>
              <a:buChar char="Ø"/>
            </a:pPr>
            <a:r>
              <a:rPr lang="en-US" sz="8800" b="1" dirty="0" err="1" smtClean="0">
                <a:ln/>
                <a:solidFill>
                  <a:schemeClr val="accent4"/>
                </a:solidFill>
                <a:latin typeface="TonnyBanglaMJ" pitchFamily="2" charset="0"/>
                <a:cs typeface="TonnyBanglaMJ" pitchFamily="2" charset="0"/>
              </a:rPr>
              <a:t>wkÿYdj</a:t>
            </a:r>
            <a:endParaRPr lang="en-US" sz="8800" b="1" dirty="0" smtClean="0">
              <a:ln/>
              <a:solidFill>
                <a:schemeClr val="accent4"/>
              </a:solidFill>
              <a:latin typeface="TonnyBanglaMJ" pitchFamily="2" charset="0"/>
              <a:cs typeface="TonnyBanglaMJ" pitchFamily="2" charset="0"/>
            </a:endParaRPr>
          </a:p>
          <a:p>
            <a:pPr marL="1143000" indent="-1143000" algn="just">
              <a:buFont typeface="Wingdings" panose="05000000000000000000" pitchFamily="2" charset="2"/>
              <a:buChar char="Ø"/>
            </a:pPr>
            <a:r>
              <a:rPr lang="en-US" sz="4800" b="1" dirty="0" err="1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gnvbex</a:t>
            </a:r>
            <a:r>
              <a:rPr lang="en-US" sz="4800" b="1" dirty="0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 (</a:t>
            </a:r>
            <a:r>
              <a:rPr lang="en-US" sz="4800" b="1" dirty="0" err="1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mt</a:t>
            </a:r>
            <a:r>
              <a:rPr lang="en-US" sz="4800" b="1" dirty="0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) KZ </a:t>
            </a:r>
            <a:r>
              <a:rPr lang="en-US" sz="4800" b="1" dirty="0" err="1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wL</a:t>
            </a:r>
            <a:r>
              <a:rPr lang="en-US" sz="4800" b="1" dirty="0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ª÷</a:t>
            </a:r>
            <a:r>
              <a:rPr lang="en-US" sz="4800" b="1" dirty="0" err="1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v‡ã</a:t>
            </a:r>
            <a:r>
              <a:rPr lang="en-US" sz="4800" b="1" dirty="0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û`vqweqi</a:t>
            </a:r>
            <a:r>
              <a:rPr lang="en-US" sz="4800" b="1" dirty="0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mwÜ</a:t>
            </a:r>
            <a:r>
              <a:rPr lang="en-US" sz="4800" b="1" dirty="0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latin typeface="Siyam Rupali ANSI" panose="02000000000000000000" pitchFamily="2" charset="0"/>
                <a:cs typeface="TonnyBanglaMJ" pitchFamily="2" charset="0"/>
              </a:rPr>
              <a:t>K‡ib</a:t>
            </a:r>
            <a:r>
              <a:rPr lang="en-US" sz="3600" b="1" dirty="0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ej‡Z</a:t>
            </a:r>
            <a:r>
              <a:rPr lang="en-US" sz="4800" b="1" dirty="0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cvi‡e</a:t>
            </a:r>
            <a:r>
              <a:rPr lang="en-US" sz="4800" b="1" dirty="0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|</a:t>
            </a:r>
          </a:p>
          <a:p>
            <a:pPr marL="1143000" indent="-1143000" algn="just">
              <a:buFont typeface="Wingdings" panose="05000000000000000000" pitchFamily="2" charset="2"/>
              <a:buChar char="Ø"/>
            </a:pPr>
            <a:r>
              <a:rPr lang="en-US" sz="4800" b="1" dirty="0" err="1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û`vqweqv</a:t>
            </a:r>
            <a:r>
              <a:rPr lang="en-US" sz="4800" b="1" dirty="0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wK‡mi</a:t>
            </a:r>
            <a:r>
              <a:rPr lang="en-US" sz="4800" b="1" dirty="0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bvg</a:t>
            </a:r>
            <a:r>
              <a:rPr lang="en-US" sz="4800" b="1" dirty="0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Zv</a:t>
            </a:r>
            <a:r>
              <a:rPr lang="en-US" sz="4800" b="1" dirty="0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e¨vL¨v</a:t>
            </a:r>
            <a:r>
              <a:rPr lang="en-US" sz="4800" b="1" dirty="0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Ki‡Z</a:t>
            </a:r>
            <a:r>
              <a:rPr lang="en-US" sz="4800" b="1" dirty="0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cvi‡e</a:t>
            </a:r>
            <a:r>
              <a:rPr lang="en-US" sz="4800" b="1" dirty="0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|</a:t>
            </a:r>
          </a:p>
          <a:p>
            <a:pPr marL="1143000" indent="-1143000" algn="just">
              <a:buFont typeface="Wingdings" panose="05000000000000000000" pitchFamily="2" charset="2"/>
              <a:buChar char="Ø"/>
            </a:pPr>
            <a:r>
              <a:rPr lang="en-US" sz="4800" b="1" dirty="0" err="1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û</a:t>
            </a:r>
            <a:r>
              <a:rPr lang="en-US" sz="4800" b="1" dirty="0" err="1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`vqweqv</a:t>
            </a:r>
            <a:r>
              <a:rPr lang="en-US" sz="4800" b="1" dirty="0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mÜx</a:t>
            </a:r>
            <a:r>
              <a:rPr lang="en-US" sz="4800" b="1" dirty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800" b="1" dirty="0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†K </a:t>
            </a:r>
            <a:r>
              <a:rPr lang="en-US" sz="4800" b="1" dirty="0" err="1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Ògnvb</a:t>
            </a:r>
            <a:r>
              <a:rPr lang="en-US" sz="4800" b="1" dirty="0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Avvjøvn</a:t>
            </a:r>
            <a:r>
              <a:rPr lang="en-US" sz="4800" b="1" dirty="0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dvZzûg</a:t>
            </a:r>
            <a:r>
              <a:rPr lang="en-US" sz="4800" b="1" dirty="0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gyweb</a:t>
            </a:r>
            <a:r>
              <a:rPr lang="en-US" sz="4800" b="1" dirty="0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e‡j‡QbÓ</a:t>
            </a:r>
            <a:r>
              <a:rPr lang="en-US" sz="4800" b="1" dirty="0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Zv</a:t>
            </a:r>
            <a:r>
              <a:rPr lang="en-US" sz="4800" b="1" dirty="0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e¨vL¨v</a:t>
            </a:r>
            <a:r>
              <a:rPr lang="en-US" sz="4800" b="1" dirty="0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Ki‡Z</a:t>
            </a:r>
            <a:r>
              <a:rPr lang="en-US" sz="4800" b="1" dirty="0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cvi‡e</a:t>
            </a:r>
            <a:r>
              <a:rPr lang="en-US" sz="4800" b="1" dirty="0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|</a:t>
            </a:r>
          </a:p>
          <a:p>
            <a:pPr marL="1143000" indent="-1143000" algn="just">
              <a:buFont typeface="Wingdings" panose="05000000000000000000" pitchFamily="2" charset="2"/>
              <a:buChar char="Ø"/>
            </a:pPr>
            <a:r>
              <a:rPr lang="en-US" sz="4800" b="1" dirty="0" err="1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û</a:t>
            </a:r>
            <a:r>
              <a:rPr lang="en-US" sz="4800" b="1" dirty="0" err="1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`vqweqvi</a:t>
            </a:r>
            <a:r>
              <a:rPr lang="en-US" sz="4800" b="1" dirty="0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mwÜi</a:t>
            </a:r>
            <a:r>
              <a:rPr lang="en-US" sz="4800" b="1" dirty="0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Zvrch</a:t>
            </a:r>
            <a:r>
              <a:rPr lang="en-US" sz="4800" b="1" dirty="0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© </a:t>
            </a:r>
            <a:r>
              <a:rPr lang="en-US" sz="4800" b="1" dirty="0" err="1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I¸iƒZ</a:t>
            </a:r>
            <a:r>
              <a:rPr lang="en-US" sz="4800" b="1" dirty="0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¡ </a:t>
            </a:r>
            <a:r>
              <a:rPr lang="en-US" sz="4800" b="1" dirty="0" err="1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eY©bv</a:t>
            </a:r>
            <a:r>
              <a:rPr lang="en-US" sz="4800" b="1" dirty="0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Ki‡Z</a:t>
            </a:r>
            <a:r>
              <a:rPr lang="en-US" sz="4800" b="1" dirty="0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cvi‡e</a:t>
            </a:r>
            <a:r>
              <a:rPr lang="en-US" sz="4800" b="1" dirty="0" smtClean="0">
                <a:ln/>
                <a:solidFill>
                  <a:srgbClr val="C00000"/>
                </a:solidFill>
                <a:latin typeface="TonnyBanglaMJ" pitchFamily="2" charset="0"/>
                <a:cs typeface="TonnyBanglaMJ" pitchFamily="2" charset="0"/>
              </a:rPr>
              <a:t>|</a:t>
            </a:r>
          </a:p>
          <a:p>
            <a:pPr marL="1143000" indent="-1143000" algn="ctr">
              <a:buFont typeface="Wingdings" panose="05000000000000000000" pitchFamily="2" charset="2"/>
              <a:buChar char="Ø"/>
            </a:pPr>
            <a:endParaRPr lang="en-US" sz="4800" b="1" dirty="0" smtClean="0">
              <a:ln/>
              <a:solidFill>
                <a:schemeClr val="accent4"/>
              </a:solidFill>
              <a:latin typeface="TonnyBanglaMJ" pitchFamily="2" charset="0"/>
              <a:cs typeface="TonnyBangla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64175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" y="-15182"/>
            <a:ext cx="12176760" cy="6858000"/>
          </a:xfrm>
          <a:prstGeom prst="rect">
            <a:avLst/>
          </a:prstGeom>
          <a:solidFill>
            <a:srgbClr val="7030A0"/>
          </a:solid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-15182"/>
            <a:ext cx="986028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058400" y="1322164"/>
            <a:ext cx="1965960" cy="9601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Medina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50780" y="2834582"/>
            <a:ext cx="1965960" cy="9601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B050"/>
                </a:solidFill>
              </a:rPr>
              <a:t>kop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58400" y="4579750"/>
            <a:ext cx="1965960" cy="9601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</a:rPr>
              <a:t>Mekka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2255520" y="2697480"/>
            <a:ext cx="579120" cy="487680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Down Arrow 8"/>
          <p:cNvSpPr/>
          <p:nvPr/>
        </p:nvSpPr>
        <p:spPr>
          <a:xfrm>
            <a:off x="3002280" y="3794702"/>
            <a:ext cx="563880" cy="52591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Flowchart: Magnetic Disk 10"/>
          <p:cNvSpPr/>
          <p:nvPr/>
        </p:nvSpPr>
        <p:spPr>
          <a:xfrm>
            <a:off x="2255520" y="4122551"/>
            <a:ext cx="396240" cy="457199"/>
          </a:xfrm>
          <a:prstGeom prst="flowChartMagneticDis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724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365760"/>
            <a:ext cx="11917680" cy="53644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730240"/>
            <a:ext cx="12192000" cy="16611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C00000"/>
                </a:solidFill>
              </a:rPr>
              <a:t>উটের</a:t>
            </a:r>
            <a:r>
              <a:rPr lang="en-US" sz="7200" b="1" dirty="0" smtClean="0">
                <a:solidFill>
                  <a:srgbClr val="C00000"/>
                </a:solidFill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</a:rPr>
              <a:t>কাফেলা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" y="548640"/>
            <a:ext cx="115443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   </a:t>
            </a:r>
            <a:r>
              <a:rPr lang="en-US" sz="4400" dirty="0" err="1" smtClean="0">
                <a:solidFill>
                  <a:srgbClr val="FF0000"/>
                </a:solidFill>
              </a:rPr>
              <a:t>চিত্র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গুলি</a:t>
            </a:r>
            <a:r>
              <a:rPr lang="en-US" sz="4400" dirty="0" smtClean="0">
                <a:solidFill>
                  <a:srgbClr val="FF0000"/>
                </a:solidFill>
              </a:rPr>
              <a:t>  </a:t>
            </a:r>
            <a:r>
              <a:rPr lang="en-US" sz="4400" dirty="0" err="1" smtClean="0">
                <a:solidFill>
                  <a:srgbClr val="FF0000"/>
                </a:solidFill>
              </a:rPr>
              <a:t>ভালো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করে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দেখ</a:t>
            </a:r>
            <a:r>
              <a:rPr lang="en-US" sz="4400" dirty="0" smtClean="0">
                <a:solidFill>
                  <a:srgbClr val="FF0000"/>
                </a:solidFill>
              </a:rPr>
              <a:t>  </a:t>
            </a:r>
            <a:r>
              <a:rPr lang="en-US" sz="4400" dirty="0" err="1" smtClean="0">
                <a:solidFill>
                  <a:srgbClr val="FF0000"/>
                </a:solidFill>
              </a:rPr>
              <a:t>এবং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নিচের</a:t>
            </a:r>
            <a:r>
              <a:rPr lang="en-US" sz="4400" dirty="0" smtClean="0">
                <a:solidFill>
                  <a:srgbClr val="FF0000"/>
                </a:solidFill>
              </a:rPr>
              <a:t>  </a:t>
            </a:r>
            <a:r>
              <a:rPr lang="en-US" sz="4400" dirty="0" err="1" smtClean="0">
                <a:solidFill>
                  <a:srgbClr val="FF0000"/>
                </a:solidFill>
              </a:rPr>
              <a:t>প্রশ্ণ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গুলির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উত্তর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দাও</a:t>
            </a:r>
            <a:r>
              <a:rPr lang="en-US" sz="4400" dirty="0" smtClean="0">
                <a:solidFill>
                  <a:srgbClr val="FF0000"/>
                </a:solidFill>
              </a:rPr>
              <a:t>।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141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" y="144780"/>
            <a:ext cx="11932920" cy="6598920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/>
          <p:nvPr/>
        </p:nvSpPr>
        <p:spPr>
          <a:xfrm>
            <a:off x="3253740" y="498455"/>
            <a:ext cx="5646420" cy="11931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dirty="0" err="1" smtClean="0">
                <a:ln/>
                <a:solidFill>
                  <a:srgbClr val="C00000"/>
                </a:solidFill>
              </a:rPr>
              <a:t>একক</a:t>
            </a:r>
            <a:r>
              <a:rPr lang="en-US" sz="7200" b="1" dirty="0">
                <a:ln/>
                <a:solidFill>
                  <a:srgbClr val="C00000"/>
                </a:solidFill>
              </a:rPr>
              <a:t> </a:t>
            </a:r>
            <a:r>
              <a:rPr lang="en-US" sz="7200" b="1" dirty="0" err="1" smtClean="0">
                <a:ln/>
                <a:solidFill>
                  <a:srgbClr val="C00000"/>
                </a:solidFill>
              </a:rPr>
              <a:t>প্রশ্ন</a:t>
            </a:r>
            <a:endParaRPr lang="en-US" sz="7200" b="1" dirty="0" smtClean="0">
              <a:ln/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" y="1660565"/>
            <a:ext cx="11673840" cy="124968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US" sz="5400" dirty="0" smtClean="0">
                <a:solidFill>
                  <a:schemeClr val="tx1"/>
                </a:solidFill>
              </a:rPr>
              <a:t>  </a:t>
            </a:r>
            <a:r>
              <a:rPr lang="en-US" sz="5400" dirty="0" err="1" smtClean="0">
                <a:solidFill>
                  <a:schemeClr val="tx1"/>
                </a:solidFill>
              </a:rPr>
              <a:t>মহানবি</a:t>
            </a:r>
            <a:r>
              <a:rPr lang="en-US" sz="5400" dirty="0" smtClean="0">
                <a:solidFill>
                  <a:schemeClr val="tx1"/>
                </a:solidFill>
              </a:rPr>
              <a:t> (</a:t>
            </a:r>
            <a:r>
              <a:rPr lang="en-US" sz="5400" dirty="0" err="1" smtClean="0">
                <a:solidFill>
                  <a:schemeClr val="tx1"/>
                </a:solidFill>
              </a:rPr>
              <a:t>সঃ</a:t>
            </a:r>
            <a:r>
              <a:rPr lang="en-US" sz="5400" dirty="0" smtClean="0">
                <a:solidFill>
                  <a:schemeClr val="tx1"/>
                </a:solidFill>
              </a:rPr>
              <a:t>) </a:t>
            </a:r>
            <a:r>
              <a:rPr lang="en-US" sz="5400" dirty="0" err="1" smtClean="0">
                <a:solidFill>
                  <a:schemeClr val="tx1"/>
                </a:solidFill>
              </a:rPr>
              <a:t>কত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খ্রিস্টাব্দে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হুদায়বিয়র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সন্ধী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করেন</a:t>
            </a:r>
            <a:r>
              <a:rPr lang="en-US" sz="5400" dirty="0" smtClean="0">
                <a:solidFill>
                  <a:schemeClr val="tx1"/>
                </a:solidFill>
              </a:rPr>
              <a:t>।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" y="3101816"/>
            <a:ext cx="11673840" cy="138517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Wingdings" panose="05000000000000000000" pitchFamily="2" charset="2"/>
              <a:buChar char="q"/>
            </a:pPr>
            <a:r>
              <a:rPr lang="en-US" sz="6600" dirty="0" err="1">
                <a:solidFill>
                  <a:srgbClr val="FFFF00"/>
                </a:solidFill>
              </a:rPr>
              <a:t>মহানবি</a:t>
            </a:r>
            <a:r>
              <a:rPr lang="en-US" sz="6600" dirty="0">
                <a:solidFill>
                  <a:srgbClr val="FFFF00"/>
                </a:solidFill>
              </a:rPr>
              <a:t> </a:t>
            </a:r>
            <a:r>
              <a:rPr lang="en-US" sz="6600" dirty="0" err="1">
                <a:solidFill>
                  <a:srgbClr val="FFFF00"/>
                </a:solidFill>
              </a:rPr>
              <a:t>সাথে</a:t>
            </a:r>
            <a:r>
              <a:rPr lang="en-US" sz="6600" dirty="0">
                <a:solidFill>
                  <a:srgbClr val="FFFF00"/>
                </a:solidFill>
              </a:rPr>
              <a:t> </a:t>
            </a:r>
            <a:r>
              <a:rPr lang="en-US" sz="6600" dirty="0" err="1">
                <a:solidFill>
                  <a:srgbClr val="FFFF00"/>
                </a:solidFill>
              </a:rPr>
              <a:t>কত</a:t>
            </a:r>
            <a:r>
              <a:rPr lang="en-US" sz="6600" dirty="0">
                <a:solidFill>
                  <a:srgbClr val="FFFF00"/>
                </a:solidFill>
              </a:rPr>
              <a:t> </a:t>
            </a:r>
            <a:r>
              <a:rPr lang="en-US" sz="6600" dirty="0" err="1">
                <a:solidFill>
                  <a:srgbClr val="FFFF00"/>
                </a:solidFill>
              </a:rPr>
              <a:t>জন</a:t>
            </a:r>
            <a:r>
              <a:rPr lang="en-US" sz="6600" dirty="0">
                <a:solidFill>
                  <a:srgbClr val="FFFF00"/>
                </a:solidFill>
              </a:rPr>
              <a:t> </a:t>
            </a:r>
            <a:r>
              <a:rPr lang="en-US" sz="6600" dirty="0" err="1">
                <a:solidFill>
                  <a:srgbClr val="FFFF00"/>
                </a:solidFill>
              </a:rPr>
              <a:t>সাহাবি</a:t>
            </a:r>
            <a:r>
              <a:rPr lang="en-US" sz="6600" dirty="0">
                <a:solidFill>
                  <a:srgbClr val="FFFF00"/>
                </a:solidFill>
              </a:rPr>
              <a:t> </a:t>
            </a:r>
            <a:r>
              <a:rPr lang="en-US" sz="6600" dirty="0" err="1">
                <a:solidFill>
                  <a:srgbClr val="FFFF00"/>
                </a:solidFill>
              </a:rPr>
              <a:t>ছিলেন</a:t>
            </a:r>
            <a:r>
              <a:rPr lang="en-US" sz="6600" dirty="0">
                <a:solidFill>
                  <a:srgbClr val="FFFF00"/>
                </a:solidFill>
              </a:rPr>
              <a:t>।</a:t>
            </a:r>
            <a:endParaRPr lang="ru-RU" sz="66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" y="4486990"/>
            <a:ext cx="11673840" cy="189857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Wingdings" panose="05000000000000000000" pitchFamily="2" charset="2"/>
              <a:buChar char="v"/>
            </a:pPr>
            <a:r>
              <a:rPr lang="en-US" sz="6600" dirty="0" smtClean="0">
                <a:solidFill>
                  <a:srgbClr val="002060"/>
                </a:solidFill>
              </a:rPr>
              <a:t>  </a:t>
            </a:r>
            <a:r>
              <a:rPr lang="en-US" sz="6600" dirty="0" err="1" smtClean="0">
                <a:solidFill>
                  <a:srgbClr val="002060"/>
                </a:solidFill>
              </a:rPr>
              <a:t>যে</a:t>
            </a:r>
            <a:r>
              <a:rPr lang="en-US" sz="6600" dirty="0" smtClean="0">
                <a:solidFill>
                  <a:srgbClr val="002060"/>
                </a:solidFill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</a:rPr>
              <a:t>স্থানে</a:t>
            </a:r>
            <a:r>
              <a:rPr lang="en-US" sz="6600" dirty="0" smtClean="0">
                <a:solidFill>
                  <a:srgbClr val="002060"/>
                </a:solidFill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</a:rPr>
              <a:t>হুদায়বিয়ার</a:t>
            </a:r>
            <a:r>
              <a:rPr lang="en-US" sz="6600" dirty="0" smtClean="0">
                <a:solidFill>
                  <a:srgbClr val="002060"/>
                </a:solidFill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</a:rPr>
              <a:t>সন্ধি</a:t>
            </a:r>
            <a:r>
              <a:rPr lang="en-US" sz="6600" dirty="0" smtClean="0">
                <a:solidFill>
                  <a:srgbClr val="002060"/>
                </a:solidFill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</a:rPr>
              <a:t>হয়ে</a:t>
            </a:r>
            <a:r>
              <a:rPr lang="en-US" sz="6600" dirty="0" smtClean="0">
                <a:solidFill>
                  <a:srgbClr val="002060"/>
                </a:solidFill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</a:rPr>
              <a:t>ছিলো</a:t>
            </a:r>
            <a:r>
              <a:rPr lang="en-US" sz="6600" dirty="0">
                <a:solidFill>
                  <a:srgbClr val="002060"/>
                </a:solidFill>
              </a:rPr>
              <a:t> </a:t>
            </a:r>
            <a:r>
              <a:rPr lang="en-US" sz="6600" dirty="0" smtClean="0">
                <a:solidFill>
                  <a:srgbClr val="002060"/>
                </a:solidFill>
                <a:latin typeface="Kalpurush ANSI" panose="02000000000000000000" pitchFamily="2" charset="0"/>
              </a:rPr>
              <a:t>‡</a:t>
            </a:r>
            <a:r>
              <a:rPr lang="en-US" sz="6600" dirty="0" err="1" smtClean="0">
                <a:solidFill>
                  <a:srgbClr val="002060"/>
                </a:solidFill>
                <a:latin typeface="Kalpurush ANSI" panose="02000000000000000000" pitchFamily="2" charset="0"/>
              </a:rPr>
              <a:t>mB</a:t>
            </a:r>
            <a:r>
              <a:rPr lang="en-US" sz="6600" dirty="0" smtClean="0">
                <a:solidFill>
                  <a:srgbClr val="002060"/>
                </a:solidFill>
                <a:latin typeface="Kalpurush ANSI" panose="02000000000000000000" pitchFamily="2" charset="0"/>
              </a:rPr>
              <a:t> ¯’</a:t>
            </a:r>
            <a:r>
              <a:rPr lang="en-US" sz="6600" dirty="0" err="1" smtClean="0">
                <a:solidFill>
                  <a:srgbClr val="002060"/>
                </a:solidFill>
                <a:latin typeface="Kalpurush ANSI" panose="02000000000000000000" pitchFamily="2" charset="0"/>
              </a:rPr>
              <a:t>v‡bi</a:t>
            </a:r>
            <a:r>
              <a:rPr lang="en-US" sz="6600" dirty="0" smtClean="0">
                <a:solidFill>
                  <a:srgbClr val="002060"/>
                </a:solidFill>
                <a:latin typeface="Kalpurush ANSI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Kalpurush ANSI" panose="02000000000000000000" pitchFamily="2" charset="0"/>
              </a:rPr>
              <a:t>bvg</a:t>
            </a:r>
            <a:endParaRPr lang="ru-RU" sz="66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" y="211015"/>
            <a:ext cx="11786382" cy="263827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মহানবি</a:t>
            </a:r>
            <a:r>
              <a:rPr lang="en-US" sz="2400" dirty="0" smtClean="0">
                <a:solidFill>
                  <a:schemeClr val="tx1"/>
                </a:solidFill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</a:rPr>
              <a:t>সঃ</a:t>
            </a:r>
            <a:r>
              <a:rPr lang="en-US" sz="2400" dirty="0" smtClean="0">
                <a:solidFill>
                  <a:schemeClr val="tx1"/>
                </a:solidFill>
              </a:rPr>
              <a:t>) </a:t>
            </a:r>
            <a:r>
              <a:rPr lang="en-US" sz="2400" dirty="0" err="1" smtClean="0">
                <a:solidFill>
                  <a:schemeClr val="tx1"/>
                </a:solidFill>
              </a:rPr>
              <a:t>কত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খ্রিস্টাব্দে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হুদায়বিয়র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সন্ধী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করে</a:t>
            </a:r>
            <a:r>
              <a:rPr lang="en-US" sz="3200" dirty="0" err="1" smtClean="0">
                <a:solidFill>
                  <a:schemeClr val="tx1"/>
                </a:solidFill>
              </a:rPr>
              <a:t>ন</a:t>
            </a:r>
            <a:r>
              <a:rPr lang="en-US" sz="3200" dirty="0" smtClean="0">
                <a:solidFill>
                  <a:schemeClr val="tx1"/>
                </a:solidFill>
              </a:rPr>
              <a:t>।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9152" y="2869809"/>
            <a:ext cx="11774658" cy="168812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43250" lvl="5" indent="-857250" algn="ctr">
              <a:buFont typeface="Wingdings" panose="05000000000000000000" pitchFamily="2" charset="2"/>
              <a:buChar char="q"/>
            </a:pPr>
            <a:r>
              <a:rPr lang="en-US" sz="4800" dirty="0" err="1">
                <a:solidFill>
                  <a:srgbClr val="FFFF00"/>
                </a:solidFill>
              </a:rPr>
              <a:t>মহানবি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সাথে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কত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জন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সাহাবি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ছিলেন</a:t>
            </a:r>
            <a:r>
              <a:rPr lang="en-US" sz="6600" dirty="0">
                <a:solidFill>
                  <a:srgbClr val="FFFF00"/>
                </a:solidFill>
              </a:rPr>
              <a:t>।</a:t>
            </a:r>
            <a:endParaRPr lang="ru-RU" sz="66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9150" y="4628270"/>
            <a:ext cx="11774659" cy="222972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Wingdings" panose="05000000000000000000" pitchFamily="2" charset="2"/>
              <a:buChar char="v"/>
            </a:pPr>
            <a:r>
              <a:rPr lang="en-US" sz="4400" dirty="0" smtClean="0">
                <a:solidFill>
                  <a:srgbClr val="002060"/>
                </a:solidFill>
              </a:rPr>
              <a:t>  </a:t>
            </a:r>
            <a:r>
              <a:rPr lang="en-US" sz="4400" b="1" dirty="0" err="1" smtClean="0">
                <a:solidFill>
                  <a:srgbClr val="002060"/>
                </a:solidFill>
              </a:rPr>
              <a:t>যে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স্থানে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হুদায়বিয়ার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সন্ধি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হয়ে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ছিলো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Kalpurush ANSI" panose="02000000000000000000" pitchFamily="2" charset="0"/>
              </a:rPr>
              <a:t>‡</a:t>
            </a:r>
            <a:r>
              <a:rPr lang="en-US" sz="4400" dirty="0" err="1" smtClean="0">
                <a:solidFill>
                  <a:srgbClr val="002060"/>
                </a:solidFill>
                <a:latin typeface="Kalpurush ANSI" panose="02000000000000000000" pitchFamily="2" charset="0"/>
              </a:rPr>
              <a:t>mB</a:t>
            </a:r>
            <a:r>
              <a:rPr lang="en-US" sz="4400" dirty="0" smtClean="0">
                <a:solidFill>
                  <a:srgbClr val="002060"/>
                </a:solidFill>
                <a:latin typeface="Kalpurush ANSI" panose="02000000000000000000" pitchFamily="2" charset="0"/>
              </a:rPr>
              <a:t> ¯’</a:t>
            </a:r>
            <a:r>
              <a:rPr lang="en-US" sz="4400" dirty="0" err="1" smtClean="0">
                <a:solidFill>
                  <a:srgbClr val="002060"/>
                </a:solidFill>
                <a:latin typeface="Kalpurush ANSI" panose="02000000000000000000" pitchFamily="2" charset="0"/>
              </a:rPr>
              <a:t>v‡bi</a:t>
            </a:r>
            <a:r>
              <a:rPr lang="en-US" sz="4400" dirty="0" smtClean="0">
                <a:solidFill>
                  <a:srgbClr val="002060"/>
                </a:solidFill>
                <a:latin typeface="Kalpurush ANSI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Kalpurush ANSI" panose="02000000000000000000" pitchFamily="2" charset="0"/>
              </a:rPr>
              <a:t>bvg</a:t>
            </a:r>
            <a:r>
              <a:rPr lang="en-US" sz="4400" dirty="0" smtClean="0">
                <a:solidFill>
                  <a:srgbClr val="002060"/>
                </a:solidFill>
                <a:latin typeface="Kalpurush ANSI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Kalpurush ANSI" panose="02000000000000000000" pitchFamily="2" charset="0"/>
              </a:rPr>
              <a:t>Kx</a:t>
            </a:r>
            <a:r>
              <a:rPr lang="en-US" sz="4400" dirty="0" smtClean="0">
                <a:solidFill>
                  <a:srgbClr val="002060"/>
                </a:solidFill>
                <a:latin typeface="Kalpurush ANSI" panose="02000000000000000000" pitchFamily="2" charset="0"/>
              </a:rPr>
              <a:t>?|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2631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693" y="167640"/>
            <a:ext cx="6200667" cy="4624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1" y="167640"/>
            <a:ext cx="5582154" cy="462404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41539" y="4768948"/>
            <a:ext cx="5745193" cy="195188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</a:rPr>
              <a:t>মদিনা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থেকে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মক্কার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পথ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556075" y="4791688"/>
            <a:ext cx="5401463" cy="1929152"/>
          </a:xfrm>
          <a:prstGeom prst="ellipse">
            <a:avLst/>
          </a:prstGeom>
        </p:spPr>
        <p:style>
          <a:lnRef idx="0">
            <a:schemeClr val="accent3"/>
          </a:lnRef>
          <a:fillRef idx="1002">
            <a:schemeClr val="dk1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C00000"/>
                </a:solidFill>
              </a:rPr>
              <a:t>বায়াতুন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শাজারাত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996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1122</TotalTime>
  <Words>264</Words>
  <Application>Microsoft Office PowerPoint</Application>
  <PresentationFormat>Custom</PresentationFormat>
  <Paragraphs>56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Organic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Tarek rahman</dc:creator>
  <cp:lastModifiedBy>TCS</cp:lastModifiedBy>
  <cp:revision>97</cp:revision>
  <dcterms:created xsi:type="dcterms:W3CDTF">2016-09-22T14:31:41Z</dcterms:created>
  <dcterms:modified xsi:type="dcterms:W3CDTF">2020-11-24T17:34:29Z</dcterms:modified>
</cp:coreProperties>
</file>