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16"/>
  </p:notesMasterIdLst>
  <p:sldIdLst>
    <p:sldId id="314" r:id="rId2"/>
    <p:sldId id="315" r:id="rId3"/>
    <p:sldId id="320" r:id="rId4"/>
    <p:sldId id="317" r:id="rId5"/>
    <p:sldId id="318" r:id="rId6"/>
    <p:sldId id="319" r:id="rId7"/>
    <p:sldId id="323" r:id="rId8"/>
    <p:sldId id="321" r:id="rId9"/>
    <p:sldId id="322" r:id="rId10"/>
    <p:sldId id="324" r:id="rId11"/>
    <p:sldId id="304" r:id="rId12"/>
    <p:sldId id="327" r:id="rId13"/>
    <p:sldId id="328" r:id="rId14"/>
    <p:sldId id="3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3" d="100"/>
          <a:sy n="73" d="100"/>
        </p:scale>
        <p:origin x="-60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FE21A-8203-48F3-B8CF-AAAE12CD5C8D}" type="datetimeFigureOut">
              <a:rPr lang="en-US" smtClean="0"/>
              <a:pPr/>
              <a:t>11/25/2020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A4366-6950-491E-A2BB-D0FDEAFDCB1E}" type="slidenum">
              <a:rPr lang="en-US" smtClean="0"/>
              <a:pPr/>
              <a:t>‹#›</a:t>
            </a:fld>
            <a:endParaRPr lang="en-US"/>
          </a:p>
        </p:txBody>
      </p:sp>
    </p:spTree>
    <p:extLst>
      <p:ext uri="{BB962C8B-B14F-4D97-AF65-F5344CB8AC3E}">
        <p14:creationId xmlns:p14="http://schemas.microsoft.com/office/powerpoint/2010/main" xmlns="" val="276516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23271-627A-4DFF-80D9-EC9D0E4A29F7}" type="slidenum">
              <a:rPr lang="en-US" smtClean="0"/>
              <a:pPr/>
              <a:t>1</a:t>
            </a:fld>
            <a:endParaRPr lang="en-US"/>
          </a:p>
        </p:txBody>
      </p:sp>
    </p:spTree>
    <p:extLst>
      <p:ext uri="{BB962C8B-B14F-4D97-AF65-F5344CB8AC3E}">
        <p14:creationId xmlns:p14="http://schemas.microsoft.com/office/powerpoint/2010/main" xmlns="" val="9641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a:t>
            </a:r>
            <a:endParaRPr lang="en-US" dirty="0"/>
          </a:p>
        </p:txBody>
      </p:sp>
      <p:sp>
        <p:nvSpPr>
          <p:cNvPr id="4" name="Slide Number Placeholder 3"/>
          <p:cNvSpPr>
            <a:spLocks noGrp="1"/>
          </p:cNvSpPr>
          <p:nvPr>
            <p:ph type="sldNum" sz="quarter" idx="10"/>
          </p:nvPr>
        </p:nvSpPr>
        <p:spPr/>
        <p:txBody>
          <a:bodyPr/>
          <a:lstStyle/>
          <a:p>
            <a:fld id="{93C6B5F9-12A1-413C-A128-D3EB128F170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6442175-C396-447F-9563-028176255125}" type="datetimeFigureOut">
              <a:rPr lang="en-US" smtClean="0"/>
              <a:pPr/>
              <a:t>11/25/2020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10F3FEC-8283-4054-A442-E4AB7BEE1C74}" type="slidenum">
              <a:rPr lang="en-US" smtClean="0"/>
              <a:pPr/>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442175-C396-447F-9563-028176255125}"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442175-C396-447F-9563-028176255125}"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txBox="1">
            <a:spLocks noGrp="1"/>
          </p:cNvSpPr>
          <p:nvPr>
            <p:ph type="dt" idx="10"/>
          </p:nvPr>
        </p:nvSpPr>
        <p:spPr>
          <a:xfrm>
            <a:off x="8636000" y="6416676"/>
            <a:ext cx="2844800" cy="365125"/>
          </a:xfrm>
          <a:prstGeom prst="rect">
            <a:avLst/>
          </a:prstGeom>
          <a:noFill/>
          <a:ln>
            <a:noFill/>
          </a:ln>
        </p:spPr>
        <p:txBody>
          <a:bodyPr wrap="square" anchor="b"/>
          <a:lstStyle>
            <a:lvl1pPr lvl="0" algn="l">
              <a:defRPr sz="1100">
                <a:solidFill>
                  <a:srgbClr val="D6ECFF"/>
                </a:solidFill>
              </a:defRPr>
            </a:lvl1pPr>
          </a:lstStyle>
          <a:p>
            <a:endParaRPr/>
          </a:p>
        </p:txBody>
      </p:sp>
      <p:sp>
        <p:nvSpPr>
          <p:cNvPr id="3" name="Footer Placeholder 2"/>
          <p:cNvSpPr txBox="1">
            <a:spLocks noGrp="1"/>
          </p:cNvSpPr>
          <p:nvPr>
            <p:ph type="ftr" idx="11"/>
          </p:nvPr>
        </p:nvSpPr>
        <p:spPr>
          <a:xfrm>
            <a:off x="1219200" y="6416676"/>
            <a:ext cx="7416800" cy="365125"/>
          </a:xfrm>
          <a:prstGeom prst="rect">
            <a:avLst/>
          </a:prstGeom>
          <a:noFill/>
          <a:ln>
            <a:noFill/>
          </a:ln>
        </p:spPr>
        <p:txBody>
          <a:bodyPr wrap="square" anchor="b"/>
          <a:lstStyle>
            <a:lvl1pPr lvl="0">
              <a:defRPr/>
            </a:lvl1pPr>
          </a:lstStyle>
          <a:p>
            <a:endParaRPr/>
          </a:p>
        </p:txBody>
      </p:sp>
      <p:sp>
        <p:nvSpPr>
          <p:cNvPr id="4" name="Slide Number Placeholder 3"/>
          <p:cNvSpPr txBox="1">
            <a:spLocks noGrp="1"/>
          </p:cNvSpPr>
          <p:nvPr>
            <p:ph type="sldNum" idx="12"/>
          </p:nvPr>
        </p:nvSpPr>
        <p:spPr>
          <a:xfrm>
            <a:off x="11480800" y="6416676"/>
            <a:ext cx="609600" cy="365125"/>
          </a:xfrm>
          <a:prstGeom prst="rect">
            <a:avLst/>
          </a:prstGeom>
          <a:noFill/>
          <a:ln>
            <a:noFill/>
          </a:ln>
        </p:spPr>
        <p:txBody>
          <a:bodyPr wrap="square" anchor="b"/>
          <a:lstStyle>
            <a:lvl1pPr lvl="0" algn="l">
              <a:defRPr sz="1200">
                <a:solidFill>
                  <a:srgbClr val="D6ECFF"/>
                </a:solidFill>
              </a:defRPr>
            </a:lvl1pPr>
          </a:lstStyle>
          <a:p>
            <a:fld id="{8B38DBA3-52F9-4AF4-A6A4-FA4D7DB2F99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442175-C396-447F-9563-028176255125}"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910F3FEC-8283-4054-A442-E4AB7BEE1C7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442175-C396-447F-9563-028176255125}" type="datetimeFigureOut">
              <a:rPr lang="en-US" smtClean="0"/>
              <a:pPr/>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442175-C396-447F-9563-028176255125}" type="datetimeFigureOut">
              <a:rPr lang="en-US" smtClean="0"/>
              <a:pPr/>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F3FEC-8283-4054-A442-E4AB7BEE1C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442175-C396-447F-9563-028176255125}" type="datetimeFigureOut">
              <a:rPr lang="en-US" smtClean="0"/>
              <a:pPr/>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F3FEC-8283-4054-A442-E4AB7BEE1C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42175-C396-447F-9563-028176255125}" type="datetimeFigureOut">
              <a:rPr lang="en-US" smtClean="0"/>
              <a:pPr/>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F3FEC-8283-4054-A442-E4AB7BEE1C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442175-C396-447F-9563-028176255125}" type="datetimeFigureOut">
              <a:rPr lang="en-US" smtClean="0"/>
              <a:pPr/>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442175-C396-447F-9563-028176255125}" type="datetimeFigureOut">
              <a:rPr lang="en-US" smtClean="0"/>
              <a:pPr/>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6442175-C396-447F-9563-028176255125}" type="datetimeFigureOut">
              <a:rPr lang="en-US" smtClean="0"/>
              <a:pPr/>
              <a:t>11/25/2020</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10F3FEC-8283-4054-A442-E4AB7BEE1C7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4.wav"/><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5.wav"/><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A99C2E4-B01E-4A9A-AB97-FD5123F9F3D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2192000" cy="4188656"/>
          </a:xfrm>
          <a:prstGeom prst="rect">
            <a:avLst/>
          </a:prstGeom>
        </p:spPr>
      </p:pic>
      <p:sp>
        <p:nvSpPr>
          <p:cNvPr id="8" name="TextBox 7">
            <a:extLst>
              <a:ext uri="{FF2B5EF4-FFF2-40B4-BE49-F238E27FC236}">
                <a16:creationId xmlns:a16="http://schemas.microsoft.com/office/drawing/2014/main" xmlns="" id="{62333937-4EB3-43CE-9A27-380381C5A4CE}"/>
              </a:ext>
            </a:extLst>
          </p:cNvPr>
          <p:cNvSpPr txBox="1"/>
          <p:nvPr/>
        </p:nvSpPr>
        <p:spPr>
          <a:xfrm>
            <a:off x="0" y="533400"/>
            <a:ext cx="12192000" cy="3962400"/>
          </a:xfrm>
          <a:prstGeom prst="rect">
            <a:avLst/>
          </a:prstGeom>
          <a:noFill/>
        </p:spPr>
        <p:txBody>
          <a:bodyPr wrap="none" rtlCol="0">
            <a:prstTxWarp prst="textDoubleWave1">
              <a:avLst/>
            </a:prstTxWarp>
            <a:spAutoFit/>
          </a:bodyPr>
          <a:lstStyle/>
          <a:p>
            <a:r>
              <a:rPr lang="bn-BD" sz="34400" b="1" dirty="0" smtClean="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আ</a:t>
            </a:r>
            <a:r>
              <a:rPr lang="bn-BD" sz="34400" b="1" dirty="0" smtClean="0">
                <a:ln w="6600">
                  <a:solidFill>
                    <a:schemeClr val="accent2"/>
                  </a:solidFill>
                  <a:prstDash val="solid"/>
                </a:ln>
                <a:solidFill>
                  <a:srgbClr val="00FF00"/>
                </a:solidFill>
                <a:effectLst>
                  <a:outerShdw dist="38100" dir="2700000" algn="tl" rotWithShape="0">
                    <a:schemeClr val="accent2"/>
                  </a:outerShdw>
                </a:effectLst>
                <a:latin typeface="NikoshBAN" panose="02000000000000000000" pitchFamily="2" charset="0"/>
                <a:cs typeface="NikoshBAN" panose="02000000000000000000" pitchFamily="2" charset="0"/>
              </a:rPr>
              <a:t>জ</a:t>
            </a:r>
            <a:r>
              <a:rPr lang="bn-BD" sz="34400" b="1" dirty="0" smtClean="0">
                <a:ln w="6600">
                  <a:solidFill>
                    <a:schemeClr val="accent2"/>
                  </a:solidFill>
                  <a:prstDash val="solid"/>
                </a:ln>
                <a:solidFill>
                  <a:schemeClr val="accent3"/>
                </a:solidFill>
                <a:effectLst>
                  <a:outerShdw dist="38100" dir="2700000" algn="tl" rotWithShape="0">
                    <a:schemeClr val="accent2"/>
                  </a:outerShdw>
                </a:effectLst>
                <a:latin typeface="NikoshBAN" panose="02000000000000000000" pitchFamily="2" charset="0"/>
                <a:cs typeface="NikoshBAN" panose="02000000000000000000" pitchFamily="2" charset="0"/>
              </a:rPr>
              <a:t>কে</a:t>
            </a:r>
            <a:r>
              <a:rPr lang="bn-BD" sz="34400" b="1" dirty="0" smtClean="0">
                <a:ln w="6600">
                  <a:solidFill>
                    <a:schemeClr val="accent2"/>
                  </a:solidFill>
                  <a:prstDash val="solid"/>
                </a:ln>
                <a:solidFill>
                  <a:srgbClr val="00FF00"/>
                </a:solidFill>
                <a:effectLst>
                  <a:outerShdw dist="38100" dir="2700000" algn="tl" rotWithShape="0">
                    <a:schemeClr val="accent2"/>
                  </a:outerShdw>
                </a:effectLst>
                <a:latin typeface="NikoshBAN" panose="02000000000000000000" pitchFamily="2" charset="0"/>
                <a:cs typeface="NikoshBAN" panose="02000000000000000000" pitchFamily="2" charset="0"/>
              </a:rPr>
              <a:t>র </a:t>
            </a:r>
            <a:r>
              <a:rPr lang="bn-BD" sz="34400" b="1" dirty="0" smtClean="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ক্লা</a:t>
            </a:r>
            <a:r>
              <a:rPr lang="bn-BD" sz="34400" b="1" dirty="0" smtClean="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শে</a:t>
            </a:r>
            <a:r>
              <a:rPr lang="bn-BD" sz="34400" b="1" dirty="0" smtClean="0">
                <a:ln w="6600">
                  <a:solidFill>
                    <a:schemeClr val="accent2"/>
                  </a:solidFill>
                  <a:prstDash val="solid"/>
                </a:ln>
                <a:solidFill>
                  <a:srgbClr val="00FF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BD" sz="34400" b="1" dirty="0" smtClean="0">
                <a:ln w="6600">
                  <a:solidFill>
                    <a:schemeClr val="accent2"/>
                  </a:solidFill>
                  <a:prstDash val="solid"/>
                </a:ln>
                <a:solidFill>
                  <a:srgbClr val="002060"/>
                </a:solidFill>
                <a:effectLst>
                  <a:outerShdw dist="38100" dir="2700000" algn="tl" rotWithShape="0">
                    <a:schemeClr val="accent2"/>
                  </a:outerShdw>
                </a:effectLst>
                <a:latin typeface="NikoshBAN" panose="02000000000000000000" pitchFamily="2" charset="0"/>
                <a:cs typeface="NikoshBAN" panose="02000000000000000000" pitchFamily="2" charset="0"/>
              </a:rPr>
              <a:t>সকল</a:t>
            </a:r>
            <a:r>
              <a:rPr lang="bn-BD" sz="34400" b="1" dirty="0" smtClean="0">
                <a:ln w="6600">
                  <a:solidFill>
                    <a:schemeClr val="accent2"/>
                  </a:solidFill>
                  <a:prstDash val="solid"/>
                </a:ln>
                <a:solidFill>
                  <a:srgbClr val="00FF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BD" sz="34400" b="1" dirty="0" smtClean="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কে</a:t>
            </a:r>
            <a:r>
              <a:rPr lang="bn-BD" sz="34400" b="1" dirty="0" smtClean="0">
                <a:ln w="6600">
                  <a:solidFill>
                    <a:schemeClr val="accent2"/>
                  </a:solidFill>
                  <a:prstDash val="solid"/>
                </a:ln>
                <a:solidFill>
                  <a:srgbClr val="00FF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34400" b="1" dirty="0" err="1" smtClean="0">
                <a:ln w="6600">
                  <a:solidFill>
                    <a:schemeClr val="accent2"/>
                  </a:solidFill>
                  <a:prstDash val="solid"/>
                </a:ln>
                <a:solidFill>
                  <a:srgbClr val="00FF00"/>
                </a:solidFill>
                <a:effectLst>
                  <a:outerShdw dist="38100" dir="2700000" algn="tl" rotWithShape="0">
                    <a:schemeClr val="accent2"/>
                  </a:outerShdw>
                </a:effectLst>
                <a:latin typeface="NikoshBAN" panose="02000000000000000000" pitchFamily="2" charset="0"/>
                <a:cs typeface="NikoshBAN" panose="02000000000000000000" pitchFamily="2" charset="0"/>
              </a:rPr>
              <a:t>স্বা</a:t>
            </a:r>
            <a:r>
              <a:rPr lang="en-US" sz="34400" b="1" dirty="0" smtClean="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34400" b="1" dirty="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গ</a:t>
            </a:r>
            <a:r>
              <a:rPr lang="en-US" sz="34400" b="1" dirty="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34400" b="1" dirty="0">
                <a:ln w="6600">
                  <a:solidFill>
                    <a:schemeClr val="accent2"/>
                  </a:solidFill>
                  <a:prstDash val="solid"/>
                </a:ln>
                <a:solidFill>
                  <a:srgbClr val="002060"/>
                </a:solidFill>
                <a:effectLst>
                  <a:outerShdw dist="38100" dir="2700000" algn="tl" rotWithShape="0">
                    <a:schemeClr val="accent2"/>
                  </a:outerShdw>
                </a:effectLst>
                <a:latin typeface="NikoshBAN" panose="02000000000000000000" pitchFamily="2" charset="0"/>
                <a:cs typeface="NikoshBAN" panose="02000000000000000000" pitchFamily="2" charset="0"/>
              </a:rPr>
              <a:t>ত</a:t>
            </a:r>
            <a:r>
              <a:rPr lang="en-US" sz="34400" b="1" dirty="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 ম</a:t>
            </a:r>
          </a:p>
        </p:txBody>
      </p:sp>
      <p:pic>
        <p:nvPicPr>
          <p:cNvPr id="10" name="Picture 9">
            <a:extLst>
              <a:ext uri="{FF2B5EF4-FFF2-40B4-BE49-F238E27FC236}">
                <a16:creationId xmlns:a16="http://schemas.microsoft.com/office/drawing/2014/main" xmlns="" id="{57E6A225-91F6-4D73-BE7F-1A309EAAB139}"/>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4188656"/>
            <a:ext cx="12192000" cy="2669344"/>
          </a:xfrm>
          <a:prstGeom prst="rect">
            <a:avLst/>
          </a:prstGeom>
        </p:spPr>
      </p:pic>
    </p:spTree>
    <p:extLst>
      <p:ext uri="{BB962C8B-B14F-4D97-AF65-F5344CB8AC3E}">
        <p14:creationId xmlns:p14="http://schemas.microsoft.com/office/powerpoint/2010/main" xmlns="" val="1477126208"/>
      </p:ext>
    </p:extLst>
  </p:cSld>
  <p:clrMapOvr>
    <a:masterClrMapping/>
  </p:clrMapOvr>
  <p:transition spd="slow">
    <p:fade/>
    <p:sndAc>
      <p:stSnd>
        <p:snd r:embed="rId3" name="drumroll.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114" fill="hold">
                                          <p:stCondLst>
                                            <p:cond delay="0"/>
                                          </p:stCondLst>
                                        </p:cTn>
                                        <p:tgtEl>
                                          <p:spTgt spid="8"/>
                                        </p:tgtEl>
                                        <p:attrNameLst>
                                          <p:attrName>style.rotation</p:attrName>
                                        </p:attrNameLst>
                                      </p:cBhvr>
                                      <p:to>
                                        <p:strVal val="-45.0"/>
                                      </p:to>
                                    </p:set>
                                    <p:anim calcmode="lin" valueType="num">
                                      <p:cBhvr>
                                        <p:cTn id="8" dur="114" fill="hold">
                                          <p:stCondLst>
                                            <p:cond delay="114"/>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400" dirty="0" smtClean="0">
                <a:solidFill>
                  <a:srgbClr val="FFFF00"/>
                </a:solidFill>
                <a:latin typeface="NikoshBAN" pitchFamily="2" charset="0"/>
                <a:cs typeface="NikoshBAN" pitchFamily="2" charset="0"/>
              </a:rPr>
              <a:t>মন্দকাজের</a:t>
            </a:r>
            <a:r>
              <a:rPr lang="bn-BD" sz="4400" dirty="0" smtClean="0">
                <a:latin typeface="NikoshBAN" pitchFamily="2" charset="0"/>
                <a:cs typeface="NikoshBAN" pitchFamily="2" charset="0"/>
              </a:rPr>
              <a:t> </a:t>
            </a:r>
            <a:r>
              <a:rPr lang="bn-BD" sz="4400" dirty="0" smtClean="0">
                <a:solidFill>
                  <a:srgbClr val="FFFF00"/>
                </a:solidFill>
                <a:latin typeface="NikoshBAN" pitchFamily="2" charset="0"/>
                <a:cs typeface="NikoshBAN" pitchFamily="2" charset="0"/>
              </a:rPr>
              <a:t>বাধা দেওয়ার হুকুমঃ </a:t>
            </a:r>
          </a:p>
          <a:p>
            <a:pPr algn="just"/>
            <a:r>
              <a:rPr lang="bn-BD" sz="3600" dirty="0" smtClean="0">
                <a:solidFill>
                  <a:schemeClr val="bg1"/>
                </a:solidFill>
                <a:latin typeface="NikoshBAN" pitchFamily="2" charset="0"/>
                <a:cs typeface="NikoshBAN" pitchFamily="2" charset="0"/>
              </a:rPr>
              <a:t>মন্দ কাজে বাধা দিয়ে ঠেকানো গেলে সমাজে যেমন শান্তি বজায় </a:t>
            </a:r>
            <a:r>
              <a:rPr lang="bn-BD" sz="3600" smtClean="0">
                <a:solidFill>
                  <a:schemeClr val="bg1"/>
                </a:solidFill>
                <a:latin typeface="NikoshBAN" pitchFamily="2" charset="0"/>
                <a:cs typeface="NikoshBAN" pitchFamily="2" charset="0"/>
              </a:rPr>
              <a:t>থাকে,তেমনি অন্যায়কারীও </a:t>
            </a:r>
            <a:r>
              <a:rPr lang="bn-BD" sz="3600" dirty="0" smtClean="0">
                <a:solidFill>
                  <a:schemeClr val="bg1"/>
                </a:solidFill>
                <a:latin typeface="NikoshBAN" pitchFamily="2" charset="0"/>
                <a:cs typeface="NikoshBAN" pitchFamily="2" charset="0"/>
              </a:rPr>
              <a:t>গোনাহ থেকে বেঁচে থাকে। ফলে জাহান্নামে যাওয়ার হাত থেকে সে রক্ষা পায়। </a:t>
            </a:r>
          </a:p>
          <a:p>
            <a:pPr algn="just"/>
            <a:r>
              <a:rPr lang="bn-BD" sz="3600" dirty="0" smtClean="0">
                <a:latin typeface="NikoshBAN" pitchFamily="2" charset="0"/>
                <a:cs typeface="NikoshBAN" pitchFamily="2" charset="0"/>
              </a:rPr>
              <a:t>অত্র হাদিস দ্বারা এটাই প্রমাণিত হয় যে,মন্দ কাজে বাধা দেওয়া ব্যক্তির  শক্তি ও সামর্থের নিরীখে ফরজে কিফায়া। সমাজের কেউ বাধা দিয়ে মন্দ কাজ বন্ধ করলে সকলেই গোনাহ থেকে বেঁচে যাবে। পক্ষান্তরে কেউ বাধা না দিলে সকলেই ফরজ তরকের অপরাধে গোনাহগার হবে। আর বাধা দেওয়ার বাহ্যিক শক্তি-সামর্থের সাথে তার ঈমানি শক্তিও নিরূপিত হবে।অর্থাৎ বাধা দানের ক্ষমতা ও শক্তি না থাকার ক্ষেত্রে ঈমানের চাহিদানুযায়ী সে মনে মনে তা প্রতিহত করার পরিকল্পনা করতে থাকবে এবং ঘৃণা ভরে পরিহারে সচেষ্ট থাকবে।  </a:t>
            </a:r>
            <a:endParaRPr lang="en-US" sz="3600" dirty="0">
              <a:latin typeface="NikoshBAN" pitchFamily="2" charset="0"/>
              <a:cs typeface="NikoshBAN" pitchFamily="2" charset="0"/>
            </a:endParaRPr>
          </a:p>
        </p:txBody>
      </p:sp>
    </p:spTree>
  </p:cSld>
  <p:clrMapOvr>
    <a:masterClrMapping/>
  </p:clrMapOvr>
  <p:transition>
    <p:cut/>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135670033"/>
              </p:ext>
            </p:extLst>
          </p:nvPr>
        </p:nvGraphicFramePr>
        <p:xfrm>
          <a:off x="2133600" y="2133600"/>
          <a:ext cx="8128000" cy="3749040"/>
        </p:xfrm>
        <a:graphic>
          <a:graphicData uri="http://schemas.openxmlformats.org/drawingml/2006/table">
            <a:tbl>
              <a:tblPr firstRow="1" bandRow="1">
                <a:tableStyleId>{5C22544A-7EE6-4342-B048-85BDC9FD1C3A}</a:tableStyleId>
              </a:tblPr>
              <a:tblGrid>
                <a:gridCol w="4064000"/>
                <a:gridCol w="4064000"/>
              </a:tblGrid>
              <a:tr h="609600">
                <a:tc>
                  <a:txBody>
                    <a:bodyPr/>
                    <a:lstStyle/>
                    <a:p>
                      <a:r>
                        <a:rPr lang="en-US" dirty="0" smtClean="0"/>
                        <a:t>   </a:t>
                      </a:r>
                      <a:r>
                        <a:rPr lang="en-US" sz="4000" dirty="0" err="1" smtClean="0">
                          <a:latin typeface="NikoshBAN" pitchFamily="2" charset="0"/>
                          <a:cs typeface="NikoshBAN" pitchFamily="2" charset="0"/>
                        </a:rPr>
                        <a:t>বাংলা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অর্থ</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a:txBody>
                  <a:tcPr/>
                </a:tc>
                <a:tc>
                  <a:txBody>
                    <a:bodyPr/>
                    <a:lstStyle/>
                    <a:p>
                      <a:r>
                        <a:rPr lang="en-US" dirty="0" smtClean="0"/>
                        <a:t>   </a:t>
                      </a:r>
                      <a:r>
                        <a:rPr lang="en-US" sz="4000" dirty="0" err="1" smtClean="0">
                          <a:solidFill>
                            <a:schemeClr val="bg1"/>
                          </a:solidFill>
                          <a:latin typeface="NikoshBAN" pitchFamily="2" charset="0"/>
                          <a:cs typeface="NikoshBAN" pitchFamily="2" charset="0"/>
                        </a:rPr>
                        <a:t>আরবি</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শব্দ</a:t>
                      </a:r>
                      <a:r>
                        <a:rPr lang="en-US" sz="4000" dirty="0" smtClean="0">
                          <a:solidFill>
                            <a:schemeClr val="bg1"/>
                          </a:solidFill>
                          <a:latin typeface="NikoshBAN" pitchFamily="2" charset="0"/>
                          <a:cs typeface="NikoshBAN" pitchFamily="2" charset="0"/>
                        </a:rPr>
                        <a:t> </a:t>
                      </a:r>
                      <a:endParaRPr lang="en-US" sz="4000" dirty="0">
                        <a:solidFill>
                          <a:schemeClr val="bg1"/>
                        </a:solidFill>
                        <a:latin typeface="NikoshBAN" pitchFamily="2" charset="0"/>
                        <a:cs typeface="NikoshBAN" pitchFamily="2" charset="0"/>
                      </a:endParaRPr>
                    </a:p>
                  </a:txBody>
                  <a:tcPr>
                    <a:solidFill>
                      <a:schemeClr val="accent6">
                        <a:lumMod val="90000"/>
                      </a:schemeClr>
                    </a:solidFill>
                  </a:tcPr>
                </a:tc>
              </a:tr>
              <a:tr h="370840">
                <a:tc>
                  <a:txBody>
                    <a:bodyPr/>
                    <a:lstStyle/>
                    <a:p>
                      <a:r>
                        <a:rPr lang="bn-BD" sz="4400" baseline="0" dirty="0" smtClean="0">
                          <a:solidFill>
                            <a:schemeClr val="tx1"/>
                          </a:solidFill>
                          <a:latin typeface="NikoshBAN" panose="02000000000000000000" pitchFamily="2" charset="0"/>
                          <a:cs typeface="NikoshBAN" panose="02000000000000000000" pitchFamily="2" charset="0"/>
                        </a:rPr>
                        <a:t>সে দেখলো </a:t>
                      </a:r>
                      <a:r>
                        <a:rPr lang="en-US" sz="4400" baseline="0" dirty="0" smtClean="0">
                          <a:solidFill>
                            <a:schemeClr val="tx1"/>
                          </a:solidFill>
                          <a:latin typeface="NikoshBAN" panose="02000000000000000000" pitchFamily="2" charset="0"/>
                          <a:cs typeface="NikoshBAN" panose="02000000000000000000" pitchFamily="2" charset="0"/>
                        </a:rPr>
                        <a:t>।</a:t>
                      </a:r>
                      <a:endParaRPr lang="en-US" sz="4400" dirty="0">
                        <a:solidFill>
                          <a:schemeClr val="tx1"/>
                        </a:solidFill>
                        <a:latin typeface="NikoshBAN" panose="02000000000000000000" pitchFamily="2" charset="0"/>
                        <a:cs typeface="NikoshBAN" panose="02000000000000000000" pitchFamily="2" charset="0"/>
                      </a:endParaRPr>
                    </a:p>
                  </a:txBody>
                  <a:tcPr>
                    <a:solidFill>
                      <a:schemeClr val="accent1"/>
                    </a:solidFill>
                  </a:tcPr>
                </a:tc>
                <a:tc>
                  <a:txBody>
                    <a:bodyPr/>
                    <a:lstStyle/>
                    <a:p>
                      <a:r>
                        <a:rPr lang="en-US" sz="4000" dirty="0" smtClean="0">
                          <a:latin typeface="Arial" panose="020B0604020202020204" pitchFamily="34" charset="0"/>
                          <a:cs typeface="Arial" panose="020B0604020202020204" pitchFamily="34" charset="0"/>
                        </a:rPr>
                        <a:t>   </a:t>
                      </a:r>
                      <a:r>
                        <a:rPr lang="bn-BD" sz="4000" dirty="0" smtClean="0">
                          <a:latin typeface="Arial" panose="020B0604020202020204" pitchFamily="34" charset="0"/>
                          <a:cs typeface="Arial" panose="020B0604020202020204" pitchFamily="34" charset="0"/>
                        </a:rPr>
                        <a:t>رأي</a:t>
                      </a:r>
                      <a:r>
                        <a:rPr lang="ar-AE"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txBody>
                  <a:tcPr>
                    <a:solidFill>
                      <a:schemeClr val="accent6">
                        <a:lumMod val="90000"/>
                      </a:schemeClr>
                    </a:solidFill>
                  </a:tcPr>
                </a:tc>
              </a:tr>
              <a:tr h="370840">
                <a:tc>
                  <a:txBody>
                    <a:bodyPr/>
                    <a:lstStyle/>
                    <a:p>
                      <a:r>
                        <a:rPr lang="bn-BD" sz="4400" dirty="0" smtClean="0">
                          <a:solidFill>
                            <a:schemeClr val="tx1"/>
                          </a:solidFill>
                          <a:latin typeface="NikoshBAN" panose="02000000000000000000" pitchFamily="2" charset="0"/>
                          <a:cs typeface="NikoshBAN" panose="02000000000000000000" pitchFamily="2" charset="0"/>
                        </a:rPr>
                        <a:t>গর্হিত</a:t>
                      </a:r>
                      <a:r>
                        <a:rPr lang="bn-BD" sz="4400" baseline="0" dirty="0" smtClean="0">
                          <a:solidFill>
                            <a:schemeClr val="tx1"/>
                          </a:solidFill>
                          <a:latin typeface="NikoshBAN" panose="02000000000000000000" pitchFamily="2" charset="0"/>
                          <a:cs typeface="NikoshBAN" panose="02000000000000000000" pitchFamily="2" charset="0"/>
                        </a:rPr>
                        <a:t> /মন্দ কাজ ।</a:t>
                      </a:r>
                      <a:endParaRPr lang="en-US" sz="4400" dirty="0">
                        <a:solidFill>
                          <a:schemeClr val="tx1"/>
                        </a:solidFill>
                        <a:latin typeface="NikoshBAN" panose="02000000000000000000" pitchFamily="2" charset="0"/>
                        <a:cs typeface="NikoshBAN" panose="02000000000000000000" pitchFamily="2" charset="0"/>
                      </a:endParaRPr>
                    </a:p>
                  </a:txBody>
                  <a:tcPr>
                    <a:solidFill>
                      <a:schemeClr val="accent1"/>
                    </a:solidFill>
                  </a:tcPr>
                </a:tc>
                <a:tc>
                  <a:txBody>
                    <a:bodyPr/>
                    <a:lstStyle/>
                    <a:p>
                      <a:r>
                        <a:rPr lang="en-US" sz="4000" dirty="0" smtClean="0">
                          <a:latin typeface="Arial" panose="020B0604020202020204" pitchFamily="34" charset="0"/>
                          <a:cs typeface="Arial" panose="020B0604020202020204" pitchFamily="34" charset="0"/>
                        </a:rPr>
                        <a:t>       </a:t>
                      </a:r>
                      <a:r>
                        <a:rPr lang="bn-BD" sz="4000" dirty="0" smtClean="0">
                          <a:latin typeface="Arial" panose="020B0604020202020204" pitchFamily="34" charset="0"/>
                          <a:cs typeface="Arial" panose="020B0604020202020204" pitchFamily="34" charset="0"/>
                        </a:rPr>
                        <a:t>منكر</a:t>
                      </a:r>
                      <a:r>
                        <a:rPr lang="bn-BD" sz="4000" baseline="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txBody>
                  <a:tcPr>
                    <a:solidFill>
                      <a:schemeClr val="accent6">
                        <a:lumMod val="90000"/>
                      </a:schemeClr>
                    </a:solidFill>
                  </a:tcPr>
                </a:tc>
              </a:tr>
              <a:tr h="370840">
                <a:tc>
                  <a:txBody>
                    <a:bodyPr/>
                    <a:lstStyle/>
                    <a:p>
                      <a:r>
                        <a:rPr lang="bn-BD" sz="4400" baseline="0" dirty="0" smtClean="0">
                          <a:solidFill>
                            <a:schemeClr val="tx1"/>
                          </a:solidFill>
                          <a:latin typeface="NikoshBAN" panose="02000000000000000000" pitchFamily="2" charset="0"/>
                          <a:cs typeface="NikoshBAN" panose="02000000000000000000" pitchFamily="2" charset="0"/>
                        </a:rPr>
                        <a:t> সে সক্ষম হলো না। </a:t>
                      </a:r>
                      <a:endParaRPr lang="en-US" sz="4400" dirty="0">
                        <a:solidFill>
                          <a:schemeClr val="tx1"/>
                        </a:solidFill>
                        <a:latin typeface="NikoshBAN" panose="02000000000000000000" pitchFamily="2" charset="0"/>
                        <a:cs typeface="NikoshBAN" panose="02000000000000000000" pitchFamily="2" charset="0"/>
                      </a:endParaRPr>
                    </a:p>
                  </a:txBody>
                  <a:tcPr>
                    <a:solidFill>
                      <a:schemeClr val="accent1"/>
                    </a:solidFill>
                  </a:tcPr>
                </a:tc>
                <a:tc>
                  <a:txBody>
                    <a:bodyPr/>
                    <a:lstStyle/>
                    <a:p>
                      <a:r>
                        <a:rPr lang="en-US" sz="4000" dirty="0" smtClean="0">
                          <a:latin typeface="Arial" panose="020B0604020202020204" pitchFamily="34" charset="0"/>
                          <a:cs typeface="Arial" panose="020B0604020202020204" pitchFamily="34" charset="0"/>
                        </a:rPr>
                        <a:t>       </a:t>
                      </a:r>
                      <a:r>
                        <a:rPr lang="bn-BD" sz="4000" dirty="0" smtClean="0">
                          <a:latin typeface="Arial" panose="020B0604020202020204" pitchFamily="34" charset="0"/>
                          <a:cs typeface="Arial" panose="020B0604020202020204" pitchFamily="34" charset="0"/>
                        </a:rPr>
                        <a:t>لم</a:t>
                      </a:r>
                      <a:r>
                        <a:rPr lang="bn-BD" sz="4000" baseline="0" dirty="0" smtClean="0">
                          <a:latin typeface="Arial" panose="020B0604020202020204" pitchFamily="34" charset="0"/>
                          <a:cs typeface="Arial" panose="020B0604020202020204" pitchFamily="34" charset="0"/>
                        </a:rPr>
                        <a:t> يستطع</a:t>
                      </a:r>
                      <a:endParaRPr lang="en-US" sz="4000" dirty="0">
                        <a:latin typeface="Arial" panose="020B0604020202020204" pitchFamily="34" charset="0"/>
                        <a:cs typeface="Arial" panose="020B0604020202020204" pitchFamily="34" charset="0"/>
                      </a:endParaRPr>
                    </a:p>
                  </a:txBody>
                  <a:tcPr>
                    <a:solidFill>
                      <a:schemeClr val="accent6">
                        <a:lumMod val="90000"/>
                      </a:schemeClr>
                    </a:solidFill>
                  </a:tcPr>
                </a:tc>
              </a:tr>
              <a:tr h="370840">
                <a:tc>
                  <a:txBody>
                    <a:bodyPr/>
                    <a:lstStyle/>
                    <a:p>
                      <a:r>
                        <a:rPr lang="bn-BD" sz="4400" dirty="0" smtClean="0">
                          <a:solidFill>
                            <a:schemeClr val="tx1"/>
                          </a:solidFill>
                          <a:latin typeface="NikoshBAN" panose="02000000000000000000" pitchFamily="2" charset="0"/>
                          <a:cs typeface="NikoshBAN" panose="02000000000000000000" pitchFamily="2" charset="0"/>
                        </a:rPr>
                        <a:t>সে</a:t>
                      </a:r>
                      <a:r>
                        <a:rPr lang="bn-BD" sz="4400" baseline="0" dirty="0" smtClean="0">
                          <a:solidFill>
                            <a:schemeClr val="tx1"/>
                          </a:solidFill>
                          <a:latin typeface="NikoshBAN" panose="02000000000000000000" pitchFamily="2" charset="0"/>
                          <a:cs typeface="NikoshBAN" panose="02000000000000000000" pitchFamily="2" charset="0"/>
                        </a:rPr>
                        <a:t> অপেক্ষাকৃত দূর্বল। </a:t>
                      </a:r>
                      <a:endParaRPr lang="en-US" sz="4400" dirty="0">
                        <a:solidFill>
                          <a:schemeClr val="tx1"/>
                        </a:solidFill>
                        <a:latin typeface="NikoshBAN" panose="02000000000000000000" pitchFamily="2" charset="0"/>
                        <a:cs typeface="NikoshBAN" panose="02000000000000000000" pitchFamily="2" charset="0"/>
                      </a:endParaRPr>
                    </a:p>
                  </a:txBody>
                  <a:tcPr>
                    <a:solidFill>
                      <a:schemeClr val="accent1"/>
                    </a:solidFill>
                  </a:tcPr>
                </a:tc>
                <a:tc>
                  <a:txBody>
                    <a:bodyPr/>
                    <a:lstStyle/>
                    <a:p>
                      <a:r>
                        <a:rPr lang="en-US" sz="4000" dirty="0" smtClean="0">
                          <a:latin typeface="Arial" panose="020B0604020202020204" pitchFamily="34" charset="0"/>
                          <a:cs typeface="Arial" panose="020B0604020202020204" pitchFamily="34" charset="0"/>
                        </a:rPr>
                        <a:t>       </a:t>
                      </a:r>
                      <a:r>
                        <a:rPr lang="bn-BD" sz="4000" dirty="0" smtClean="0">
                          <a:latin typeface="Arial" panose="020B0604020202020204" pitchFamily="34" charset="0"/>
                          <a:cs typeface="Arial" panose="020B0604020202020204" pitchFamily="34" charset="0"/>
                        </a:rPr>
                        <a:t>أضعف</a:t>
                      </a:r>
                      <a:endParaRPr lang="en-US" sz="4000" dirty="0">
                        <a:latin typeface="Arial" panose="020B0604020202020204" pitchFamily="34" charset="0"/>
                        <a:cs typeface="Arial" panose="020B0604020202020204" pitchFamily="34" charset="0"/>
                      </a:endParaRPr>
                    </a:p>
                  </a:txBody>
                  <a:tcPr>
                    <a:solidFill>
                      <a:schemeClr val="accent6">
                        <a:lumMod val="90000"/>
                      </a:schemeClr>
                    </a:solidFill>
                  </a:tcPr>
                </a:tc>
              </a:tr>
            </a:tbl>
          </a:graphicData>
        </a:graphic>
      </p:graphicFrame>
      <p:sp>
        <p:nvSpPr>
          <p:cNvPr id="4" name="Rounded Rectangle 3"/>
          <p:cNvSpPr/>
          <p:nvPr/>
        </p:nvSpPr>
        <p:spPr>
          <a:xfrm>
            <a:off x="4038600" y="533400"/>
            <a:ext cx="4267200" cy="990600"/>
          </a:xfrm>
          <a:prstGeom prst="roundRect">
            <a:avLst/>
          </a:prstGeom>
          <a:solidFill>
            <a:srgbClr val="00206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dirty="0" err="1" smtClean="0">
                <a:ln w="0">
                  <a:solidFill>
                    <a:schemeClr val="accent5"/>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শব্দার্থ</a:t>
            </a:r>
            <a:r>
              <a:rPr lang="en-US" sz="6000" dirty="0" smtClean="0">
                <a:ln w="0">
                  <a:solidFill>
                    <a:schemeClr val="accent5"/>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solidFill>
                    <a:schemeClr val="accent5"/>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a:t>
            </a:r>
            <a:r>
              <a:rPr lang="en-US" sz="6000" dirty="0" smtClean="0">
                <a:ln w="0">
                  <a:solidFill>
                    <a:schemeClr val="accent5"/>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solidFill>
                    <a:schemeClr val="accent5"/>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নিই</a:t>
            </a:r>
            <a:endParaRPr lang="en-US" sz="6000" dirty="0">
              <a:ln w="0">
                <a:solidFill>
                  <a:schemeClr val="accent5"/>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5-Point Star 5"/>
          <p:cNvSpPr/>
          <p:nvPr/>
        </p:nvSpPr>
        <p:spPr>
          <a:xfrm>
            <a:off x="0" y="5715000"/>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52400" y="0"/>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1277600" y="5943600"/>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1277600" y="0"/>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9600603"/>
      </p:ext>
    </p:extLst>
  </p:cSld>
  <p:clrMapOvr>
    <a:masterClrMapping/>
  </p:clrMapOvr>
  <p:transition spd="slow">
    <p:fade/>
    <p:sndAc>
      <p:stSnd>
        <p:snd r:embed="rId2" name="drumroll.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05200" y="0"/>
            <a:ext cx="5943600" cy="1600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rgbClr val="0070C0"/>
                </a:solidFill>
                <a:latin typeface="NikoshBAN" pitchFamily="2" charset="0"/>
                <a:cs typeface="NikoshBAN" pitchFamily="2" charset="0"/>
              </a:rPr>
              <a:t>একক কাজ </a:t>
            </a:r>
            <a:endParaRPr lang="en-US" sz="8000" dirty="0">
              <a:solidFill>
                <a:srgbClr val="0070C0"/>
              </a:solidFill>
              <a:latin typeface="NikoshBAN" pitchFamily="2" charset="0"/>
              <a:cs typeface="NikoshBAN" pitchFamily="2" charset="0"/>
            </a:endParaRPr>
          </a:p>
        </p:txBody>
      </p:sp>
      <p:sp>
        <p:nvSpPr>
          <p:cNvPr id="3" name="Rectangle 2"/>
          <p:cNvSpPr/>
          <p:nvPr/>
        </p:nvSpPr>
        <p:spPr>
          <a:xfrm>
            <a:off x="304800" y="2057400"/>
            <a:ext cx="11734800" cy="449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6000" dirty="0" smtClean="0">
                <a:solidFill>
                  <a:schemeClr val="tx1"/>
                </a:solidFill>
                <a:latin typeface="NikoshBAN" pitchFamily="2" charset="0"/>
                <a:cs typeface="NikoshBAN" pitchFamily="2" charset="0"/>
              </a:rPr>
              <a:t>১। মন্দ কাজে বাধা দেওয়ার হুকুম কী?</a:t>
            </a:r>
          </a:p>
          <a:p>
            <a:r>
              <a:rPr lang="bn-BD" sz="6000" dirty="0" smtClean="0">
                <a:solidFill>
                  <a:schemeClr val="tx1"/>
                </a:solidFill>
                <a:latin typeface="NikoshBAN" pitchFamily="2" charset="0"/>
                <a:cs typeface="NikoshBAN" pitchFamily="2" charset="0"/>
              </a:rPr>
              <a:t>২।  </a:t>
            </a:r>
            <a:r>
              <a:rPr lang="en-US" sz="6000" dirty="0" smtClean="0">
                <a:latin typeface="Arial" panose="020B0604020202020204" pitchFamily="34" charset="0"/>
                <a:cs typeface="Arial" panose="020B0604020202020204" pitchFamily="34" charset="0"/>
              </a:rPr>
              <a:t> </a:t>
            </a:r>
            <a:r>
              <a:rPr lang="bn-BD" sz="6000" dirty="0" smtClean="0">
                <a:latin typeface="Arial" panose="020B0604020202020204" pitchFamily="34" charset="0"/>
                <a:cs typeface="Arial" panose="020B0604020202020204" pitchFamily="34" charset="0"/>
              </a:rPr>
              <a:t>منكر </a:t>
            </a:r>
            <a:r>
              <a:rPr lang="bn-BD" sz="6000" dirty="0" smtClean="0">
                <a:latin typeface="NikoshBAN" pitchFamily="2" charset="0"/>
                <a:cs typeface="NikoshBAN" pitchFamily="2" charset="0"/>
              </a:rPr>
              <a:t>শব্দের অর্থ কী</a:t>
            </a:r>
            <a:r>
              <a:rPr lang="bn-BD" sz="6000" dirty="0" smtClean="0">
                <a:latin typeface="Arial" panose="020B0604020202020204" pitchFamily="34" charset="0"/>
                <a:cs typeface="Arial" panose="020B0604020202020204" pitchFamily="34" charset="0"/>
              </a:rPr>
              <a:t>?</a:t>
            </a:r>
          </a:p>
          <a:p>
            <a:r>
              <a:rPr lang="bn-BD" sz="6000" dirty="0" smtClean="0">
                <a:latin typeface="NikoshBAN" pitchFamily="2" charset="0"/>
                <a:cs typeface="NikoshBAN" pitchFamily="2" charset="0"/>
              </a:rPr>
              <a:t>৩। ঈমানের দূর্বলতম স্তর কী?   </a:t>
            </a:r>
            <a:r>
              <a:rPr lang="bn-BD" sz="6000" dirty="0" smtClean="0">
                <a:solidFill>
                  <a:schemeClr val="tx1"/>
                </a:solidFill>
                <a:latin typeface="NikoshBAN" pitchFamily="2" charset="0"/>
                <a:cs typeface="NikoshBAN" pitchFamily="2" charset="0"/>
              </a:rPr>
              <a:t> </a:t>
            </a:r>
            <a:r>
              <a:rPr lang="bn-BD" sz="6000" dirty="0" smtClean="0">
                <a:latin typeface="NikoshBAN" pitchFamily="2" charset="0"/>
                <a:cs typeface="NikoshBAN" pitchFamily="2" charset="0"/>
              </a:rPr>
              <a:t> </a:t>
            </a:r>
            <a:endParaRPr lang="en-US" sz="6000" dirty="0">
              <a:latin typeface="NikoshBAN" pitchFamily="2" charset="0"/>
              <a:cs typeface="NikoshBAN" pitchFamily="2" charset="0"/>
            </a:endParaRPr>
          </a:p>
        </p:txBody>
      </p:sp>
    </p:spTree>
  </p:cSld>
  <p:clrMapOvr>
    <a:masterClrMapping/>
  </p:clrMapOvr>
  <p:transition spd="slow">
    <p:strips dir="ld"/>
    <p:sndAc>
      <p:stSnd>
        <p:snd r:embed="rId2" name="push.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p:cNvSpPr/>
          <p:nvPr/>
        </p:nvSpPr>
        <p:spPr>
          <a:xfrm>
            <a:off x="2743200" y="0"/>
            <a:ext cx="6834051" cy="29718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latin typeface="NikoshBAN" pitchFamily="2" charset="0"/>
                <a:cs typeface="NikoshBAN" pitchFamily="2" charset="0"/>
              </a:rPr>
              <a:t> </a:t>
            </a:r>
            <a:endParaRPr lang="en-US" sz="8000" dirty="0">
              <a:latin typeface="NikoshBAN" pitchFamily="2" charset="0"/>
              <a:cs typeface="NikoshBAN" pitchFamily="2" charset="0"/>
            </a:endParaRPr>
          </a:p>
        </p:txBody>
      </p:sp>
      <p:sp>
        <p:nvSpPr>
          <p:cNvPr id="3" name="Rectangle 2"/>
          <p:cNvSpPr/>
          <p:nvPr/>
        </p:nvSpPr>
        <p:spPr>
          <a:xfrm>
            <a:off x="533400" y="3048000"/>
            <a:ext cx="11201400" cy="381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মন্দ কাজে বাধা দেওয়া সমাজ ও  অন্যায়কারী  উভয়েরই উপকারিতা রয়েছে, কিভাবে? বর্ণনা কর</a:t>
            </a:r>
            <a:r>
              <a:rPr lang="bn-BD"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4" name="Oval 3"/>
          <p:cNvSpPr/>
          <p:nvPr/>
        </p:nvSpPr>
        <p:spPr>
          <a:xfrm>
            <a:off x="3505200" y="609600"/>
            <a:ext cx="5338354" cy="1828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itchFamily="2" charset="0"/>
                <a:cs typeface="NikoshBAN" pitchFamily="2" charset="0"/>
              </a:rPr>
              <a:t>দলীয় কাজঃ </a:t>
            </a:r>
            <a:endParaRPr lang="en-US" sz="7200" dirty="0">
              <a:latin typeface="NikoshBAN" pitchFamily="2" charset="0"/>
              <a:cs typeface="NikoshBAN" pitchFamily="2" charset="0"/>
            </a:endParaRPr>
          </a:p>
        </p:txBody>
      </p:sp>
    </p:spTree>
  </p:cSld>
  <p:clrMapOvr>
    <a:masterClrMapping/>
  </p:clrMapOvr>
  <p:transition spd="slow">
    <p:pull dir="ld"/>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বাড়ির ছবি এর চিত্র ফলাফল"/>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বাড়ির ছবি এর চিত্র ফলাফল"/>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বাড়ির ছবি এর চিত্র ফলাফল"/>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বাড়ির ছবি এর চিত্র ফলাফল"/>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index.jpg"/>
          <p:cNvPicPr>
            <a:picLocks noChangeAspect="1"/>
          </p:cNvPicPr>
          <p:nvPr/>
        </p:nvPicPr>
        <p:blipFill>
          <a:blip r:embed="rId4"/>
          <a:stretch>
            <a:fillRect/>
          </a:stretch>
        </p:blipFill>
        <p:spPr>
          <a:xfrm>
            <a:off x="0" y="990600"/>
            <a:ext cx="12192000" cy="4953000"/>
          </a:xfrm>
          <a:prstGeom prst="rect">
            <a:avLst/>
          </a:prstGeom>
        </p:spPr>
      </p:pic>
      <p:sp>
        <p:nvSpPr>
          <p:cNvPr id="3" name="Rectangle 2"/>
          <p:cNvSpPr/>
          <p:nvPr/>
        </p:nvSpPr>
        <p:spPr>
          <a:xfrm>
            <a:off x="2540000" y="-304800"/>
            <a:ext cx="7684155" cy="1862048"/>
          </a:xfrm>
          <a:prstGeom prst="rect">
            <a:avLst/>
          </a:prstGeom>
        </p:spPr>
        <p:txBody>
          <a:bodyPr wrap="square">
            <a:spAutoFit/>
          </a:bodyPr>
          <a:lstStyle/>
          <a:p>
            <a:pPr algn="ctr"/>
            <a:r>
              <a:rPr lang="en-US" sz="11500" b="1" dirty="0" err="1">
                <a:latin typeface="NikoshBAN" pitchFamily="2" charset="0"/>
                <a:cs typeface="NikoshBAN" pitchFamily="2" charset="0"/>
              </a:rPr>
              <a:t>বাড়ির</a:t>
            </a:r>
            <a:r>
              <a:rPr lang="en-US" sz="11500" b="1" dirty="0">
                <a:latin typeface="NikoshBAN" pitchFamily="2" charset="0"/>
                <a:cs typeface="NikoshBAN" pitchFamily="2" charset="0"/>
              </a:rPr>
              <a:t> </a:t>
            </a:r>
            <a:r>
              <a:rPr lang="en-US" sz="11500" b="1" dirty="0" err="1">
                <a:latin typeface="NikoshBAN" pitchFamily="2" charset="0"/>
                <a:cs typeface="NikoshBAN" pitchFamily="2" charset="0"/>
              </a:rPr>
              <a:t>কাজ</a:t>
            </a:r>
            <a:r>
              <a:rPr lang="en-US" sz="11500" b="1" dirty="0">
                <a:latin typeface="NikoshBAN" pitchFamily="2" charset="0"/>
                <a:cs typeface="NikoshBAN" pitchFamily="2" charset="0"/>
              </a:rPr>
              <a:t> </a:t>
            </a:r>
          </a:p>
        </p:txBody>
      </p:sp>
      <p:sp>
        <p:nvSpPr>
          <p:cNvPr id="9" name="Rectangle 8"/>
          <p:cNvSpPr/>
          <p:nvPr/>
        </p:nvSpPr>
        <p:spPr>
          <a:xfrm>
            <a:off x="0" y="5257800"/>
            <a:ext cx="12192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অন্যায় কাজে বাধা দেওয়া সকলেরই ঈমানী দায়ীত্ব,ব্যাখ্যা কর। </a:t>
            </a:r>
            <a:endParaRPr lang="en-US" sz="4400" dirty="0">
              <a:latin typeface="NikoshBAN" pitchFamily="2" charset="0"/>
              <a:cs typeface="NikoshBAN" pitchFamily="2" charset="0"/>
            </a:endParaRPr>
          </a:p>
        </p:txBody>
      </p:sp>
    </p:spTree>
  </p:cSld>
  <p:clrMapOvr>
    <a:masterClrMapping/>
  </p:clrMapOvr>
  <p:transition spd="slow">
    <p:zoom/>
    <p:sndAc>
      <p:stSnd>
        <p:snd r:embed="rId3" name="drumroll.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606731"/>
          </a:xfrm>
          <a:prstGeom prst="rect">
            <a:avLst/>
          </a:prstGeom>
          <a:solidFill>
            <a:schemeClr val="bg1"/>
          </a:solidFill>
        </p:spPr>
        <p:txBody>
          <a:bodyPr wrap="square" anchor="t"/>
          <a:lstStyle/>
          <a:p>
            <a:pPr marL="0" lvl="0" indent="0" algn="ctr"/>
            <a:r>
              <a:rPr lang="bn-BD" sz="6600" b="1" dirty="0" smtClean="0">
                <a:solidFill>
                  <a:srgbClr val="C00000"/>
                </a:solidFill>
                <a:latin typeface="NikoshBAN" pitchFamily="2" charset="0"/>
                <a:cs typeface="NikoshBAN" pitchFamily="2" charset="0"/>
              </a:rPr>
              <a:t>       </a:t>
            </a:r>
            <a:r>
              <a:rPr lang="bn-BD" sz="8000" b="1" dirty="0" smtClean="0">
                <a:latin typeface="NikoshBAN" pitchFamily="2" charset="0"/>
                <a:cs typeface="NikoshBAN" pitchFamily="2" charset="0"/>
              </a:rPr>
              <a:t>শিক্ষক পরিচিতিঃ </a:t>
            </a:r>
            <a:endParaRPr sz="8000" b="1" dirty="0">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083" y="1772816"/>
            <a:ext cx="3186715" cy="2664296"/>
          </a:xfrm>
          <a:prstGeom prst="rect">
            <a:avLst/>
          </a:prstGeom>
        </p:spPr>
      </p:pic>
      <p:pic>
        <p:nvPicPr>
          <p:cNvPr id="5" name="Picture 6" descr="Screenshot_1"/>
          <p:cNvPicPr>
            <a:picLocks noChangeAspect="1" noChangeArrowheads="1"/>
          </p:cNvPicPr>
          <p:nvPr/>
        </p:nvPicPr>
        <p:blipFill>
          <a:blip r:embed="rId4"/>
          <a:srcRect/>
          <a:stretch>
            <a:fillRect/>
          </a:stretch>
        </p:blipFill>
        <p:spPr bwMode="auto">
          <a:xfrm>
            <a:off x="0" y="1676401"/>
            <a:ext cx="5080000" cy="5181599"/>
          </a:xfrm>
          <a:prstGeom prst="rect">
            <a:avLst/>
          </a:prstGeom>
          <a:noFill/>
          <a:ln w="9525">
            <a:noFill/>
            <a:miter lim="800000"/>
            <a:headEnd/>
            <a:tailEnd/>
          </a:ln>
        </p:spPr>
      </p:pic>
      <p:sp>
        <p:nvSpPr>
          <p:cNvPr id="6" name="Rectangle 5"/>
          <p:cNvSpPr/>
          <p:nvPr/>
        </p:nvSpPr>
        <p:spPr>
          <a:xfrm>
            <a:off x="5105400" y="1676400"/>
            <a:ext cx="7086600" cy="4216539"/>
          </a:xfrm>
          <a:prstGeom prst="rect">
            <a:avLst/>
          </a:prstGeom>
          <a:solidFill>
            <a:schemeClr val="accent2"/>
          </a:solidFill>
        </p:spPr>
        <p:txBody>
          <a:bodyPr wrap="square">
            <a:spAutoFit/>
          </a:bodyPr>
          <a:lstStyle/>
          <a:p>
            <a:pPr>
              <a:defRPr/>
            </a:pPr>
            <a:r>
              <a:rPr lang="bn-BD" dirty="0" smtClean="0">
                <a:latin typeface="NikoshBAN" pitchFamily="2" charset="0"/>
                <a:cs typeface="NikoshBAN" pitchFamily="2" charset="0"/>
              </a:rPr>
              <a:t> </a:t>
            </a:r>
            <a:r>
              <a:rPr lang="bn-BD" sz="6000" dirty="0" smtClean="0">
                <a:latin typeface="NikoshBAN" pitchFamily="2" charset="0"/>
                <a:cs typeface="NikoshBAN" pitchFamily="2" charset="0"/>
              </a:rPr>
              <a:t>শিক্ষক পরিচিতিঃ </a:t>
            </a:r>
          </a:p>
          <a:p>
            <a:pPr>
              <a:defRPr/>
            </a:pPr>
            <a:r>
              <a:rPr lang="bn-BD" sz="4400" dirty="0" smtClean="0">
                <a:latin typeface="NikoshBAN" pitchFamily="2" charset="0"/>
                <a:cs typeface="NikoshBAN" pitchFamily="2" charset="0"/>
              </a:rPr>
              <a:t>মোঃ সাইদুর রহমান </a:t>
            </a:r>
          </a:p>
          <a:p>
            <a:pPr>
              <a:defRPr/>
            </a:pPr>
            <a:r>
              <a:rPr lang="bn-BD" sz="4400" dirty="0" smtClean="0">
                <a:latin typeface="NikoshBAN" pitchFamily="2" charset="0"/>
                <a:cs typeface="NikoshBAN" pitchFamily="2" charset="0"/>
              </a:rPr>
              <a:t>সহকারি সুপার</a:t>
            </a:r>
          </a:p>
          <a:p>
            <a:pPr>
              <a:defRPr/>
            </a:pPr>
            <a:r>
              <a:rPr lang="bn-BD" sz="4000" dirty="0" smtClean="0">
                <a:latin typeface="NikoshBAN" pitchFamily="2" charset="0"/>
                <a:cs typeface="NikoshBAN" pitchFamily="2" charset="0"/>
              </a:rPr>
              <a:t>গোয়ালন্দ ইদ্রিসিয়া ইসলামিয়া দাখিল মাদ্রাসা</a:t>
            </a:r>
          </a:p>
          <a:p>
            <a:pPr>
              <a:defRPr/>
            </a:pPr>
            <a:r>
              <a:rPr lang="bn-BD" sz="4000" dirty="0" smtClean="0">
                <a:latin typeface="NikoshBAN" pitchFamily="2" charset="0"/>
                <a:cs typeface="NikoshBAN" pitchFamily="2" charset="0"/>
              </a:rPr>
              <a:t>গোয়ালন্দ, রাজবাড়ি।</a:t>
            </a:r>
          </a:p>
          <a:p>
            <a:pPr>
              <a:defRPr/>
            </a:pPr>
            <a:r>
              <a:rPr lang="bn-BD" sz="4000" dirty="0" smtClean="0">
                <a:latin typeface="NikoshBAN" pitchFamily="2" charset="0"/>
                <a:cs typeface="NikoshBAN" pitchFamily="2" charset="0"/>
              </a:rPr>
              <a:t> মোবাইলঃ ০১৭০৬০৫০৩৪৬ </a:t>
            </a:r>
            <a:endParaRPr lang="en-US" sz="4000" dirty="0"/>
          </a:p>
        </p:txBody>
      </p:sp>
    </p:spTree>
  </p:cSld>
  <p:clrMapOvr>
    <a:masterClrMapping/>
  </p:clrMapOvr>
  <p:transition spd="slow">
    <p:newsflash/>
    <p:sndAc>
      <p:stSnd>
        <p:snd r:embed="rId2" name="applause.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12192000" cy="15735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5243" tIns="47621" rIns="95243" bIns="47621" rtlCol="0">
            <a:spAutoFit/>
          </a:bodyPr>
          <a:lstStyle/>
          <a:p>
            <a:pPr algn="ctr"/>
            <a:r>
              <a:rPr lang="bn-BD" sz="9600" b="1" dirty="0" smtClean="0">
                <a:effectLst>
                  <a:outerShdw blurRad="38100" dist="38100" dir="2700000" algn="tl">
                    <a:srgbClr val="000000">
                      <a:alpha val="43137"/>
                    </a:srgbClr>
                  </a:outerShdw>
                </a:effectLst>
                <a:latin typeface="NikoshBAN" pitchFamily="2" charset="0"/>
                <a:cs typeface="NikoshBAN" pitchFamily="2" charset="0"/>
              </a:rPr>
              <a:t>পাঠ </a:t>
            </a:r>
            <a:r>
              <a:rPr lang="bn-IN" sz="9600" b="1" dirty="0" smtClean="0">
                <a:effectLst>
                  <a:outerShdw blurRad="38100" dist="38100" dir="2700000" algn="tl">
                    <a:srgbClr val="000000">
                      <a:alpha val="43137"/>
                    </a:srgbClr>
                  </a:outerShdw>
                </a:effectLst>
                <a:latin typeface="NikoshBAN" pitchFamily="2" charset="0"/>
                <a:cs typeface="NikoshBAN" pitchFamily="2" charset="0"/>
              </a:rPr>
              <a:t>পরিচিতি</a:t>
            </a:r>
            <a:r>
              <a:rPr lang="bn-IN" sz="9600" dirty="0" smtClean="0">
                <a:effectLst>
                  <a:outerShdw blurRad="38100" dist="38100" dir="2700000" algn="tl">
                    <a:srgbClr val="000000">
                      <a:alpha val="43137"/>
                    </a:srgbClr>
                  </a:outerShdw>
                </a:effectLst>
                <a:latin typeface="NikoshBAN" pitchFamily="2" charset="0"/>
                <a:cs typeface="NikoshBAN" pitchFamily="2" charset="0"/>
              </a:rPr>
              <a:t> </a:t>
            </a:r>
            <a:endParaRPr lang="en-US" sz="9600"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Rectangle 6"/>
          <p:cNvSpPr/>
          <p:nvPr/>
        </p:nvSpPr>
        <p:spPr>
          <a:xfrm>
            <a:off x="0" y="1828800"/>
            <a:ext cx="12192000" cy="5165743"/>
          </a:xfrm>
          <a:prstGeom prst="rect">
            <a:avLst/>
          </a:prstGeom>
          <a:solidFill>
            <a:srgbClr val="00B050"/>
          </a:solidFill>
        </p:spPr>
        <p:txBody>
          <a:bodyPr wrap="square" lIns="86585" tIns="43292" rIns="86585" bIns="43292">
            <a:spAutoFit/>
          </a:bodyPr>
          <a:lstStyle/>
          <a:p>
            <a:pPr algn="ctr"/>
            <a:r>
              <a:rPr lang="bn-IN" sz="6600"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বিষয়ঃ হাদিস</a:t>
            </a:r>
            <a:r>
              <a:rPr lang="en-US" sz="6600"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 </a:t>
            </a:r>
            <a:r>
              <a:rPr lang="bn-BD" sz="6600"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শরীফ</a:t>
            </a:r>
            <a:endParaRPr lang="bn-IN" sz="6600"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endParaRPr>
          </a:p>
          <a:p>
            <a:pPr algn="ctr"/>
            <a:r>
              <a:rPr lang="bn-IN" sz="6600" dirty="0" smtClean="0">
                <a:ln w="10541" cmpd="sng">
                  <a:solidFill>
                    <a:schemeClr val="accent1">
                      <a:shade val="88000"/>
                      <a:satMod val="110000"/>
                    </a:schemeClr>
                  </a:solidFill>
                  <a:prstDash val="solid"/>
                </a:ln>
                <a:solidFill>
                  <a:schemeClr val="bg1"/>
                </a:solidFill>
                <a:latin typeface="NikoshBAN" pitchFamily="2" charset="0"/>
                <a:cs typeface="NikoshBAN" pitchFamily="2" charset="0"/>
              </a:rPr>
              <a:t>দাখিল দশম</a:t>
            </a:r>
            <a:r>
              <a:rPr lang="bn-BD" sz="6600" dirty="0" smtClean="0">
                <a:ln w="10541" cmpd="sng">
                  <a:solidFill>
                    <a:schemeClr val="accent1">
                      <a:shade val="88000"/>
                      <a:satMod val="110000"/>
                    </a:schemeClr>
                  </a:solidFill>
                  <a:prstDash val="solid"/>
                </a:ln>
                <a:solidFill>
                  <a:schemeClr val="bg1"/>
                </a:solidFill>
                <a:latin typeface="NikoshBAN" pitchFamily="2" charset="0"/>
                <a:cs typeface="NikoshBAN" pitchFamily="2" charset="0"/>
              </a:rPr>
              <a:t> </a:t>
            </a:r>
            <a:r>
              <a:rPr lang="bn-IN" sz="6600" dirty="0" smtClean="0">
                <a:ln w="10541" cmpd="sng">
                  <a:solidFill>
                    <a:schemeClr val="accent1">
                      <a:shade val="88000"/>
                      <a:satMod val="110000"/>
                    </a:schemeClr>
                  </a:solidFill>
                  <a:prstDash val="solid"/>
                </a:ln>
                <a:solidFill>
                  <a:schemeClr val="bg1"/>
                </a:solidFill>
                <a:latin typeface="NikoshBAN" pitchFamily="2" charset="0"/>
                <a:cs typeface="NikoshBAN" pitchFamily="2" charset="0"/>
              </a:rPr>
              <a:t>শ্রেণিঃ</a:t>
            </a:r>
            <a:endParaRPr lang="bn-BD" sz="6600" dirty="0" smtClean="0">
              <a:ln w="10541" cmpd="sng">
                <a:solidFill>
                  <a:schemeClr val="accent1">
                    <a:shade val="88000"/>
                    <a:satMod val="110000"/>
                  </a:schemeClr>
                </a:solidFill>
                <a:prstDash val="solid"/>
              </a:ln>
              <a:solidFill>
                <a:schemeClr val="bg1"/>
              </a:solidFill>
              <a:latin typeface="NikoshBAN" pitchFamily="2" charset="0"/>
              <a:cs typeface="NikoshBAN" pitchFamily="2" charset="0"/>
            </a:endParaRPr>
          </a:p>
          <a:p>
            <a:pPr algn="ctr"/>
            <a:r>
              <a:rPr lang="bn-BD" sz="6600" dirty="0" smtClean="0">
                <a:ln w="10541" cmpd="sng">
                  <a:solidFill>
                    <a:schemeClr val="accent1">
                      <a:shade val="88000"/>
                      <a:satMod val="110000"/>
                    </a:schemeClr>
                  </a:solidFill>
                  <a:prstDash val="solid"/>
                </a:ln>
                <a:solidFill>
                  <a:schemeClr val="bg1"/>
                </a:solidFill>
                <a:latin typeface="NikoshBAN" pitchFamily="2" charset="0"/>
                <a:cs typeface="NikoshBAN" pitchFamily="2" charset="0"/>
              </a:rPr>
              <a:t>অধ্যায়-একবিংশ </a:t>
            </a:r>
          </a:p>
          <a:p>
            <a:pPr algn="ctr"/>
            <a:r>
              <a:rPr lang="bn-IN" sz="6600"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সময়ঃ ৪</a:t>
            </a:r>
            <a:r>
              <a:rPr lang="en-US" sz="6600"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৫</a:t>
            </a:r>
            <a:r>
              <a:rPr lang="bn-IN" sz="6600"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 মিনিট</a:t>
            </a:r>
          </a:p>
          <a:p>
            <a:pPr algn="ctr"/>
            <a:r>
              <a:rPr lang="bn-BD" sz="6600"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তারিখঃ ২৫/১১/২০২০ ইং </a:t>
            </a:r>
            <a:endParaRPr lang="bn-IN" sz="6600" dirty="0">
              <a:ln w="1905"/>
              <a:solidFill>
                <a:schemeClr val="bg1"/>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xmlns="" val="3988537052"/>
      </p:ext>
    </p:extLst>
  </p:cSld>
  <p:clrMapOvr>
    <a:masterClrMapping/>
  </p:clrMapOvr>
  <p:transition spd="slow">
    <p:checker/>
    <p:sndAc>
      <p:stSnd>
        <p:snd r:embed="rId2" name="las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png"/>
          <p:cNvPicPr>
            <a:picLocks noChangeAspect="1"/>
          </p:cNvPicPr>
          <p:nvPr/>
        </p:nvPicPr>
        <p:blipFill>
          <a:blip r:embed="rId3"/>
          <a:stretch>
            <a:fillRect/>
          </a:stretch>
        </p:blipFill>
        <p:spPr>
          <a:xfrm>
            <a:off x="0" y="838200"/>
            <a:ext cx="3707842" cy="4876800"/>
          </a:xfrm>
          <a:prstGeom prst="rect">
            <a:avLst/>
          </a:prstGeom>
        </p:spPr>
      </p:pic>
      <p:pic>
        <p:nvPicPr>
          <p:cNvPr id="6" name="Picture 5" descr="images (5).jpg"/>
          <p:cNvPicPr>
            <a:picLocks noChangeAspect="1"/>
          </p:cNvPicPr>
          <p:nvPr/>
        </p:nvPicPr>
        <p:blipFill>
          <a:blip r:embed="rId4"/>
          <a:stretch>
            <a:fillRect/>
          </a:stretch>
        </p:blipFill>
        <p:spPr>
          <a:xfrm>
            <a:off x="3962400" y="838200"/>
            <a:ext cx="3962400" cy="4876800"/>
          </a:xfrm>
          <a:prstGeom prst="rect">
            <a:avLst/>
          </a:prstGeom>
        </p:spPr>
      </p:pic>
      <p:pic>
        <p:nvPicPr>
          <p:cNvPr id="7" name="Picture 6" descr="images (6).jpg"/>
          <p:cNvPicPr>
            <a:picLocks noChangeAspect="1"/>
          </p:cNvPicPr>
          <p:nvPr/>
        </p:nvPicPr>
        <p:blipFill>
          <a:blip r:embed="rId5"/>
          <a:stretch>
            <a:fillRect/>
          </a:stretch>
        </p:blipFill>
        <p:spPr>
          <a:xfrm>
            <a:off x="8534400" y="838200"/>
            <a:ext cx="3657600" cy="4876800"/>
          </a:xfrm>
          <a:prstGeom prst="rect">
            <a:avLst/>
          </a:prstGeom>
        </p:spPr>
      </p:pic>
      <p:sp>
        <p:nvSpPr>
          <p:cNvPr id="8" name="Rectangle 7"/>
          <p:cNvSpPr/>
          <p:nvPr/>
        </p:nvSpPr>
        <p:spPr>
          <a:xfrm>
            <a:off x="0" y="0"/>
            <a:ext cx="1219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itchFamily="2" charset="0"/>
                <a:cs typeface="NikoshBAN" pitchFamily="2" charset="0"/>
              </a:rPr>
              <a:t>ছবি গূলো ভালো করে লক্ষ্য কর </a:t>
            </a:r>
            <a:endParaRPr lang="en-US" sz="7200" dirty="0">
              <a:latin typeface="NikoshBAN" pitchFamily="2" charset="0"/>
              <a:cs typeface="NikoshBAN" pitchFamily="2" charset="0"/>
            </a:endParaRPr>
          </a:p>
        </p:txBody>
      </p:sp>
      <p:sp>
        <p:nvSpPr>
          <p:cNvPr id="9" name="Oval 8"/>
          <p:cNvSpPr/>
          <p:nvPr/>
        </p:nvSpPr>
        <p:spPr>
          <a:xfrm>
            <a:off x="685800" y="5791200"/>
            <a:ext cx="1143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itchFamily="2" charset="0"/>
                <a:cs typeface="NikoshBAN" pitchFamily="2" charset="0"/>
              </a:rPr>
              <a:t>১</a:t>
            </a:r>
            <a:r>
              <a:rPr lang="bn-BD" dirty="0" smtClean="0"/>
              <a:t> </a:t>
            </a:r>
            <a:endParaRPr lang="en-US" dirty="0"/>
          </a:p>
        </p:txBody>
      </p:sp>
      <p:sp>
        <p:nvSpPr>
          <p:cNvPr id="11" name="Oval 10"/>
          <p:cNvSpPr/>
          <p:nvPr/>
        </p:nvSpPr>
        <p:spPr>
          <a:xfrm>
            <a:off x="4800600" y="5791200"/>
            <a:ext cx="1371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itchFamily="2" charset="0"/>
                <a:cs typeface="NikoshBAN" pitchFamily="2" charset="0"/>
              </a:rPr>
              <a:t>২ </a:t>
            </a:r>
            <a:endParaRPr lang="en-US" sz="4800" dirty="0">
              <a:latin typeface="NikoshBAN" pitchFamily="2" charset="0"/>
              <a:cs typeface="NikoshBAN" pitchFamily="2" charset="0"/>
            </a:endParaRPr>
          </a:p>
        </p:txBody>
      </p:sp>
      <p:sp>
        <p:nvSpPr>
          <p:cNvPr id="13" name="Oval 12"/>
          <p:cNvSpPr/>
          <p:nvPr/>
        </p:nvSpPr>
        <p:spPr>
          <a:xfrm>
            <a:off x="9982200" y="5791200"/>
            <a:ext cx="1219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৩ </a:t>
            </a:r>
            <a:endParaRPr lang="en-US" sz="4400" dirty="0">
              <a:latin typeface="NikoshBAN" pitchFamily="2" charset="0"/>
              <a:cs typeface="NikoshBAN" pitchFamily="2" charset="0"/>
            </a:endParaRPr>
          </a:p>
        </p:txBody>
      </p:sp>
    </p:spTree>
  </p:cSld>
  <p:clrMapOvr>
    <a:masterClrMapping/>
  </p:clrMapOvr>
  <p:transition spd="slow">
    <p:newsflash/>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jpg"/>
          <p:cNvPicPr>
            <a:picLocks noChangeAspect="1"/>
          </p:cNvPicPr>
          <p:nvPr/>
        </p:nvPicPr>
        <p:blipFill>
          <a:blip r:embed="rId3"/>
          <a:stretch>
            <a:fillRect/>
          </a:stretch>
        </p:blipFill>
        <p:spPr>
          <a:xfrm>
            <a:off x="0" y="838200"/>
            <a:ext cx="5181600" cy="4953000"/>
          </a:xfrm>
          <a:prstGeom prst="rect">
            <a:avLst/>
          </a:prstGeom>
        </p:spPr>
      </p:pic>
      <p:pic>
        <p:nvPicPr>
          <p:cNvPr id="6" name="Picture 5" descr="images (8).jpg"/>
          <p:cNvPicPr>
            <a:picLocks noChangeAspect="1"/>
          </p:cNvPicPr>
          <p:nvPr/>
        </p:nvPicPr>
        <p:blipFill>
          <a:blip r:embed="rId4"/>
          <a:stretch>
            <a:fillRect/>
          </a:stretch>
        </p:blipFill>
        <p:spPr>
          <a:xfrm>
            <a:off x="5334000" y="838200"/>
            <a:ext cx="6629400" cy="4876800"/>
          </a:xfrm>
          <a:prstGeom prst="rect">
            <a:avLst/>
          </a:prstGeom>
        </p:spPr>
      </p:pic>
      <p:sp>
        <p:nvSpPr>
          <p:cNvPr id="7" name="Oval 6"/>
          <p:cNvSpPr/>
          <p:nvPr/>
        </p:nvSpPr>
        <p:spPr>
          <a:xfrm>
            <a:off x="1600200" y="0"/>
            <a:ext cx="1600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itchFamily="2" charset="0"/>
                <a:cs typeface="NikoshBAN" pitchFamily="2" charset="0"/>
              </a:rPr>
              <a:t>৪</a:t>
            </a:r>
            <a:endParaRPr lang="en-US" sz="4800" dirty="0">
              <a:latin typeface="NikoshBAN" pitchFamily="2" charset="0"/>
              <a:cs typeface="NikoshBAN" pitchFamily="2" charset="0"/>
            </a:endParaRPr>
          </a:p>
        </p:txBody>
      </p:sp>
      <p:sp>
        <p:nvSpPr>
          <p:cNvPr id="8" name="Oval 7"/>
          <p:cNvSpPr/>
          <p:nvPr/>
        </p:nvSpPr>
        <p:spPr>
          <a:xfrm>
            <a:off x="7620000" y="0"/>
            <a:ext cx="1676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৫</a:t>
            </a:r>
            <a:r>
              <a:rPr lang="bn-BD" dirty="0" smtClean="0"/>
              <a:t> </a:t>
            </a:r>
            <a:endParaRPr lang="en-US" dirty="0"/>
          </a:p>
        </p:txBody>
      </p:sp>
      <p:sp>
        <p:nvSpPr>
          <p:cNvPr id="9" name="Rectangle 8"/>
          <p:cNvSpPr/>
          <p:nvPr/>
        </p:nvSpPr>
        <p:spPr>
          <a:xfrm>
            <a:off x="0" y="5791200"/>
            <a:ext cx="12192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ছবি গুলো দেখে কি বুঝতে পারলে? </a:t>
            </a:r>
            <a:endParaRPr lang="en-US" sz="5400" dirty="0">
              <a:latin typeface="NikoshBAN" pitchFamily="2" charset="0"/>
              <a:cs typeface="NikoshBAN" pitchFamily="2" charset="0"/>
            </a:endParaRPr>
          </a:p>
        </p:txBody>
      </p:sp>
    </p:spTree>
  </p:cSld>
  <p:clrMapOvr>
    <a:masterClrMapping/>
  </p:clrMapOvr>
  <p:transition spd="slow">
    <p:strips dir="ru"/>
    <p:sndAc>
      <p:stSnd>
        <p:snd r:embed="rId2" name="explode.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solidFill>
                  <a:srgbClr val="FFFF00"/>
                </a:solidFill>
                <a:latin typeface="NikoshBAN" pitchFamily="2" charset="0"/>
                <a:cs typeface="NikoshBAN" pitchFamily="2" charset="0"/>
              </a:rPr>
              <a:t>আমাদের আজকের পাঠঃ</a:t>
            </a:r>
          </a:p>
          <a:p>
            <a:pPr algn="ctr"/>
            <a:r>
              <a:rPr lang="bn-BD" sz="6600" dirty="0" smtClean="0">
                <a:latin typeface="NikoshBAN" pitchFamily="2" charset="0"/>
                <a:cs typeface="NikoshBAN" pitchFamily="2" charset="0"/>
              </a:rPr>
              <a:t>الامربالمعروف وانهي عن المنكر</a:t>
            </a:r>
          </a:p>
          <a:p>
            <a:pPr algn="ctr"/>
            <a:r>
              <a:rPr lang="bn-BD" sz="6600" dirty="0" smtClean="0">
                <a:solidFill>
                  <a:srgbClr val="002060"/>
                </a:solidFill>
                <a:latin typeface="NikoshBAN" pitchFamily="2" charset="0"/>
                <a:cs typeface="NikoshBAN" pitchFamily="2" charset="0"/>
              </a:rPr>
              <a:t>সৎ কাজের আদেশ ও</a:t>
            </a:r>
          </a:p>
          <a:p>
            <a:pPr algn="ctr"/>
            <a:r>
              <a:rPr lang="bn-BD" sz="6600" dirty="0" smtClean="0">
                <a:solidFill>
                  <a:srgbClr val="002060"/>
                </a:solidFill>
                <a:latin typeface="NikoshBAN" pitchFamily="2" charset="0"/>
                <a:cs typeface="NikoshBAN" pitchFamily="2" charset="0"/>
              </a:rPr>
              <a:t> মন্দকাজের নিষেধ </a:t>
            </a:r>
          </a:p>
          <a:p>
            <a:pPr algn="ctr"/>
            <a:r>
              <a:rPr lang="bn-BD" sz="8800" dirty="0" smtClean="0">
                <a:latin typeface="NikoshBAN" pitchFamily="2" charset="0"/>
                <a:cs typeface="NikoshBAN" pitchFamily="2" charset="0"/>
              </a:rPr>
              <a:t> </a:t>
            </a:r>
            <a:endParaRPr lang="en-US" sz="8800" dirty="0">
              <a:latin typeface="NikoshBAN" pitchFamily="2" charset="0"/>
              <a:cs typeface="NikoshBAN" pitchFamily="2" charset="0"/>
            </a:endParaRPr>
          </a:p>
        </p:txBody>
      </p:sp>
    </p:spTree>
  </p:cSld>
  <p:clrMapOvr>
    <a:masterClrMapping/>
  </p:clrMapOvr>
  <p:transition spd="slow">
    <p:newsflash/>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24200" y="0"/>
            <a:ext cx="5486400" cy="1981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rgbClr val="002060"/>
                </a:solidFill>
                <a:latin typeface="NikoshBAN" pitchFamily="2" charset="0"/>
                <a:cs typeface="NikoshBAN" pitchFamily="2" charset="0"/>
              </a:rPr>
              <a:t>শিখন ফল </a:t>
            </a:r>
            <a:endParaRPr lang="en-US" sz="8000" dirty="0">
              <a:solidFill>
                <a:srgbClr val="002060"/>
              </a:solidFill>
              <a:latin typeface="NikoshBAN" pitchFamily="2" charset="0"/>
              <a:cs typeface="NikoshBAN" pitchFamily="2" charset="0"/>
            </a:endParaRPr>
          </a:p>
        </p:txBody>
      </p:sp>
      <p:sp>
        <p:nvSpPr>
          <p:cNvPr id="3" name="Rectangle 2"/>
          <p:cNvSpPr/>
          <p:nvPr/>
        </p:nvSpPr>
        <p:spPr>
          <a:xfrm>
            <a:off x="228600" y="1981200"/>
            <a:ext cx="11811000" cy="4876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bg1"/>
                </a:solidFill>
                <a:latin typeface="NikoshBAN" pitchFamily="2" charset="0"/>
                <a:cs typeface="NikoshBAN" pitchFamily="2" charset="0"/>
              </a:rPr>
              <a:t>পাঠ শেষে শিক্ষার্থীরা -----</a:t>
            </a:r>
          </a:p>
          <a:p>
            <a:r>
              <a:rPr lang="bn-BD" sz="4400" dirty="0" smtClean="0">
                <a:solidFill>
                  <a:schemeClr val="bg1"/>
                </a:solidFill>
                <a:latin typeface="NikoshBAN" pitchFamily="2" charset="0"/>
                <a:cs typeface="NikoshBAN" pitchFamily="2" charset="0"/>
              </a:rPr>
              <a:t>১।মন্দ কাজ করা দেখলে কি করতে হবে তা  বলতে পারবে। </a:t>
            </a:r>
          </a:p>
          <a:p>
            <a:r>
              <a:rPr lang="bn-BD" sz="4400" dirty="0" smtClean="0">
                <a:solidFill>
                  <a:schemeClr val="bg1"/>
                </a:solidFill>
                <a:latin typeface="NikoshBAN" pitchFamily="2" charset="0"/>
                <a:cs typeface="NikoshBAN" pitchFamily="2" charset="0"/>
              </a:rPr>
              <a:t>২।মন্দ কাজে বাঁধা দেওয়ার হুকুম কী তা লেখতে পারবে ।</a:t>
            </a:r>
          </a:p>
          <a:p>
            <a:r>
              <a:rPr lang="bn-BD" sz="4400" dirty="0" smtClean="0">
                <a:solidFill>
                  <a:schemeClr val="bg1"/>
                </a:solidFill>
                <a:latin typeface="NikoshBAN" pitchFamily="2" charset="0"/>
                <a:cs typeface="NikoshBAN" pitchFamily="2" charset="0"/>
              </a:rPr>
              <a:t>৩। মন্দ কাজে বাঁধা দেওয়ার ক্ষমতা না থাকলে করণীয় কী তা বর্ণনা করতে পারবে।   </a:t>
            </a:r>
            <a:endParaRPr lang="en-US" sz="4400" dirty="0">
              <a:solidFill>
                <a:schemeClr val="bg1"/>
              </a:solidFill>
              <a:latin typeface="NikoshBAN" pitchFamily="2" charset="0"/>
              <a:cs typeface="NikoshBAN" pitchFamily="2" charset="0"/>
            </a:endParaRPr>
          </a:p>
        </p:txBody>
      </p:sp>
    </p:spTree>
  </p:cSld>
  <p:clrMapOvr>
    <a:masterClrMapping/>
  </p:clrMapOvr>
  <p:transition spd="slow">
    <p:newsflash/>
    <p:sndAc>
      <p:stSnd>
        <p:snd r:embed="rId2" name="drumroll.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00" y="0"/>
            <a:ext cx="3505200" cy="1600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মূল হাদিস </a:t>
            </a:r>
            <a:endParaRPr lang="en-US" sz="5400" dirty="0">
              <a:latin typeface="NikoshBAN" pitchFamily="2" charset="0"/>
              <a:cs typeface="NikoshBAN" pitchFamily="2" charset="0"/>
            </a:endParaRPr>
          </a:p>
        </p:txBody>
      </p:sp>
      <p:sp>
        <p:nvSpPr>
          <p:cNvPr id="3" name="Rectangle 2"/>
          <p:cNvSpPr/>
          <p:nvPr/>
        </p:nvSpPr>
        <p:spPr>
          <a:xfrm>
            <a:off x="0" y="1600200"/>
            <a:ext cx="12192000" cy="525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rPr>
              <a:t>عن ابي سعيد الخدري رضي الله تعالي عنه عن رسول الله صل الله عليه وسلم قال من راي منكم منكرا فليغيره بيده فان لم يستطع فبلسانه فان لم </a:t>
            </a:r>
          </a:p>
          <a:p>
            <a:pPr algn="ctr"/>
            <a:r>
              <a:rPr lang="bn-BD" sz="5400" dirty="0" smtClean="0">
                <a:solidFill>
                  <a:schemeClr val="tx1"/>
                </a:solidFill>
              </a:rPr>
              <a:t>  يستطع فبقلبه وذالك اضعف الايمان  </a:t>
            </a:r>
          </a:p>
          <a:p>
            <a:pPr algn="ctr"/>
            <a:r>
              <a:rPr lang="bn-BD" sz="5400" dirty="0" smtClean="0">
                <a:solidFill>
                  <a:schemeClr val="tx1"/>
                </a:solidFill>
              </a:rPr>
              <a:t>رواه مسلم</a:t>
            </a:r>
          </a:p>
          <a:p>
            <a:pPr algn="ctr"/>
            <a:endParaRPr lang="en-US" sz="4000" dirty="0"/>
          </a:p>
        </p:txBody>
      </p:sp>
    </p:spTree>
  </p:cSld>
  <p:clrMapOvr>
    <a:masterClrMapping/>
  </p:clrMapOvr>
  <p:transition spd="slow">
    <p:newsflash/>
    <p:sndAc>
      <p:stSnd>
        <p:snd r:embed="rId2" name="push.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381000" y="0"/>
            <a:ext cx="11963400" cy="6858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800" dirty="0" smtClean="0">
                <a:solidFill>
                  <a:srgbClr val="FFFF00"/>
                </a:solidFill>
                <a:latin typeface="NikoshBAN" pitchFamily="2" charset="0"/>
                <a:cs typeface="NikoshBAN" pitchFamily="2" charset="0"/>
              </a:rPr>
              <a:t>বঙ্গানুবাদঃ</a:t>
            </a:r>
            <a:r>
              <a:rPr lang="bn-BD" sz="4000" dirty="0" smtClean="0">
                <a:latin typeface="NikoshBAN" pitchFamily="2" charset="0"/>
                <a:cs typeface="NikoshBAN" pitchFamily="2" charset="0"/>
              </a:rPr>
              <a:t> হজরত আবু সাঈদ খুদরী (রাঃ)হতে বর্ণিত,তিনি রাসুল (সঃ) হতে রেওয়াত করেন,রাসুল (সঃ) এরশাদ করেছেন-যে ব্যক্তি কোন মন্দ কাজ করা দেখবে,সে যেন  উহা নিজ হাত দ্বারা  প্রতিহত  করে,সে যদি নিজ হাত দ্বারা তা প্রতিহত করতে সক্ষম না হয় ; তা হলে যবান দ্বারা তা প্রতিহত করবে, যদি সে যবান দ্বারাও তা প্রতিহত করতে সক্ষম না হয় ; তা হলে সে অন্তঃকরণ দ্বারা তা প্রতিহত করার চিন্তা ও পরিকল্পনা করবে। আর এটা হলো ঈমানের দূর্বলতম স্তর। </a:t>
            </a:r>
            <a:r>
              <a:rPr lang="bn-BD" sz="2800" dirty="0" smtClean="0">
                <a:latin typeface="NikoshBAN" pitchFamily="2" charset="0"/>
                <a:cs typeface="NikoshBAN" pitchFamily="2" charset="0"/>
              </a:rPr>
              <a:t>(ইমাম মুসলিম রহঃ হাদিসটি বর্ণনা করেছেন</a:t>
            </a:r>
            <a:r>
              <a:rPr lang="bn-BD"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cSld>
  <p:clrMapOvr>
    <a:masterClrMapping/>
  </p:clrMapOvr>
  <p:transition spd="slow">
    <p:plus/>
    <p:sndAc>
      <p:stSnd>
        <p:snd r:embed="rId2" name="explode.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1636</TotalTime>
  <Words>463</Words>
  <Application>Microsoft Office PowerPoint</Application>
  <PresentationFormat>Custom</PresentationFormat>
  <Paragraphs>62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harun</dc:creator>
  <cp:lastModifiedBy>Ma</cp:lastModifiedBy>
  <cp:revision>243</cp:revision>
  <dcterms:created xsi:type="dcterms:W3CDTF">2019-11-12T02:01:03Z</dcterms:created>
  <dcterms:modified xsi:type="dcterms:W3CDTF">2020-11-25T09:55:44Z</dcterms:modified>
</cp:coreProperties>
</file>