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916E0-7B8B-A743-9F62-8BE32565B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DA5FB-6873-F04E-A7CF-518D80734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46559-CEE8-1145-8BCE-3C45CBB6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E034C-4150-C945-9CF9-79394605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4072A-62CF-BC49-8851-AAA24FF8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7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86442-6E4E-8B4D-9BD6-77F2E2422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42630-3D8D-D64F-A493-819424836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80D27-82EA-5D46-85FC-AE14D2F0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4D9B8-9D6E-D648-9E03-92AE7A5A2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6C534-E3E8-F847-B2C6-E28B1643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1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963FC5-2B99-134A-8858-BE9596714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13587-717F-5943-9E1A-9A030935F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4508D-EEBD-6649-B2B6-913E9959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02C83-87E2-3F42-A365-7DF1B5BA0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DC08E-D24B-4940-9B38-D28E15A2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580E-7753-BB41-99BA-49F54DC6E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9F131-C785-0E4B-9FCD-ADD5C3B03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20F4A-25D4-654A-8B54-4CE01D3EB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F34B-8670-AF45-B86F-F68FFB5A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EDDF3-C49A-E144-81F2-DAFCD953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0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3686-CC61-C343-94F0-14EB8AD3C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4E7BD-0DE7-3341-9967-8637BFA19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2963B-370E-0D44-A5A6-5FB5C3B4E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FDFC5-F166-E74B-B33F-E405CDF36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7637-B8B5-D54B-A070-FDF28F84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9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858C0-ECA1-C846-86D4-55149B71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11BC7-37E7-D547-BF52-0025362C1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95DBD-AE90-3A42-804F-2A2096D4E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6CA98-358D-724A-9221-EBA2A5EA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F7055-1BA3-4948-B37F-D3B860F8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24D41-AAD6-5C4F-AA7E-2483BE1D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5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748B-218E-5347-A25F-08F835B1E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CCDFF-14E9-824F-B741-7ED123B97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7A4E9-8F5A-2840-856D-FAE6D467A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235646-B8F4-534B-9116-1EBB6D43A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39121-CB32-2744-8C6B-E37469569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43B23B-A7AC-1941-8BA1-04337638E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D1876-83A3-1B4A-8287-FFE6FA88A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C9CB8-5546-7345-AA83-A8F434EC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2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7790C-0DF1-914B-91DC-AE245E30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93BE8-A7A6-3848-9A94-6F396CA2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1BB6A-74DC-B449-9624-0D725EE40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468766-3B31-E64E-94B5-099B0376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5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E7CE2-E796-714F-BB60-76B2D3E88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BF39D-CF6E-2E4D-93D2-F31D4C9D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49B71-DDCF-404D-AEF5-CAD88BEA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0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0BDD-1508-9F46-A1DE-4E5AABF1E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D1032-447A-334F-B164-5502F6816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BCC6C-DC02-A64E-A317-84885AAA5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23B9A-AE93-0642-87F2-A21DFE6B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A5671-BE8F-0C41-B3DF-CAD71BC2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580FB-A754-E240-8DA9-864FDA40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9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8D8FC-9302-D046-9E69-48BE46B03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A1AB9-77CD-9148-993B-889916EDB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C2947-FA81-D64F-BE69-D5ED7C825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BA80A-3C8D-C749-BA9A-1B816671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DFA92-6069-C540-9263-7B2E468B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7E88-7B93-D240-AFB1-DAE97244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3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3E6443-F3DE-E441-8623-005B40F1C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042CE-F614-1D4E-B624-743856442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26FA4-35EE-8242-A964-84A4A4881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385F-8A1D-8847-AA09-9B1725EC253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D6B5B-CF8C-7645-97B9-FEE30CFEC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32552-6A5A-C247-905D-3B6A2A6BF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4542-973D-1A40-85DE-D1FC05F0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5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7308-8556-0D4D-8B10-1E87B45B8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530" y="412700"/>
            <a:ext cx="9144000" cy="526344"/>
          </a:xfrm>
        </p:spPr>
        <p:txBody>
          <a:bodyPr>
            <a:normAutofit fontScale="90000"/>
          </a:bodyPr>
          <a:lstStyle/>
          <a:p>
            <a:r>
              <a:rPr lang="en-GB" sz="3600">
                <a:solidFill>
                  <a:srgbClr val="FF0000"/>
                </a:solidFill>
              </a:rPr>
              <a:t>সাহাজউদ্দিন সরকার স্কুল এন্ড কলেজ অনলাইন ক্লাস</a:t>
            </a:r>
            <a:r>
              <a:rPr lang="en-GB" sz="3200">
                <a:solidFill>
                  <a:srgbClr val="FF0000"/>
                </a:solidFill>
              </a:rPr>
              <a:t> 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25FC3C-167E-044D-A21B-FF93186F1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943" y="1794350"/>
            <a:ext cx="9144000" cy="4222699"/>
          </a:xfrm>
        </p:spPr>
        <p:txBody>
          <a:bodyPr>
            <a:normAutofit/>
          </a:bodyPr>
          <a:lstStyle/>
          <a:p>
            <a:pPr algn="l"/>
            <a:endParaRPr lang="en-GB" sz="2400"/>
          </a:p>
          <a:p>
            <a:pPr algn="l"/>
            <a:endParaRPr lang="en-US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69EC9C34-7ACB-0D4D-910F-AF4599D6D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057" y="1383561"/>
            <a:ext cx="8904756" cy="463348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751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8C52-15C8-BD4F-9098-76B19A7C5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479803" y="179435"/>
            <a:ext cx="9920051" cy="182562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8900" b="1">
                <a:solidFill>
                  <a:srgbClr val="FF0000"/>
                </a:solidFill>
              </a:rPr>
              <a:t>মোঃ আখতার হোসেন </a:t>
            </a:r>
            <a:br>
              <a:rPr lang="en-GB" sz="8900" b="1">
                <a:solidFill>
                  <a:srgbClr val="FF0000"/>
                </a:solidFill>
              </a:rPr>
            </a:br>
            <a:r>
              <a:rPr lang="en-GB" b="1">
                <a:solidFill>
                  <a:srgbClr val="FF0000"/>
                </a:solidFill>
              </a:rPr>
              <a:t>প্রভাষক</a:t>
            </a:r>
            <a:br>
              <a:rPr lang="en-GB" b="1">
                <a:solidFill>
                  <a:srgbClr val="FF0000"/>
                </a:solidFill>
              </a:rPr>
            </a:br>
            <a:r>
              <a:rPr lang="en-GB" b="1">
                <a:solidFill>
                  <a:srgbClr val="FF0000"/>
                </a:solidFill>
              </a:rPr>
              <a:t> হিসাববিজ্ঞান বিভাগ 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AEAE174-96C8-A34B-92DB-4C4C5C6E8B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289" y="2326883"/>
            <a:ext cx="5543149" cy="42645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50A27CFF-1840-AE42-B992-F08C374F0E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95" y="2260879"/>
            <a:ext cx="4347634" cy="42645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045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0B788-8DF3-384D-BD35-FE103BD08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577" y="987167"/>
            <a:ext cx="10515600" cy="813164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as-IN" sz="2800">
                <a:solidFill>
                  <a:srgbClr val="FF0000"/>
                </a:solidFill>
              </a:rPr>
              <a:t>জানুয়ারি </a:t>
            </a:r>
            <a:r>
              <a:rPr lang="en-GB" sz="2800">
                <a:solidFill>
                  <a:srgbClr val="FF0000"/>
                </a:solidFill>
              </a:rPr>
              <a:t>১</a:t>
            </a:r>
            <a:r>
              <a:rPr lang="as-IN" sz="2800">
                <a:solidFill>
                  <a:srgbClr val="FF0000"/>
                </a:solidFill>
              </a:rPr>
              <a:t>-নগদ </a:t>
            </a:r>
            <a:r>
              <a:rPr lang="en-GB" sz="2800">
                <a:solidFill>
                  <a:srgbClr val="FF0000"/>
                </a:solidFill>
              </a:rPr>
              <a:t>৫০,০০০</a:t>
            </a:r>
            <a:r>
              <a:rPr lang="as-IN" sz="2800">
                <a:solidFill>
                  <a:srgbClr val="FF0000"/>
                </a:solidFill>
              </a:rPr>
              <a:t> টাকা,</a:t>
            </a:r>
            <a:r>
              <a:rPr lang="en-GB" sz="2800">
                <a:solidFill>
                  <a:srgbClr val="FF0000"/>
                </a:solidFill>
              </a:rPr>
              <a:t> ২০,০০০</a:t>
            </a:r>
            <a:r>
              <a:rPr lang="as-IN" sz="2800">
                <a:solidFill>
                  <a:srgbClr val="FF0000"/>
                </a:solidFill>
              </a:rPr>
              <a:t> টাকার আসবাবপত্র</a:t>
            </a:r>
            <a:r>
              <a:rPr lang="en-GB" sz="2800">
                <a:solidFill>
                  <a:srgbClr val="FF0000"/>
                </a:solidFill>
              </a:rPr>
              <a:t> এবং ৩০,০০০</a:t>
            </a:r>
            <a:r>
              <a:rPr lang="as-IN" sz="2800">
                <a:solidFill>
                  <a:srgbClr val="FF0000"/>
                </a:solidFill>
              </a:rPr>
              <a:t> টাকা</a:t>
            </a:r>
            <a:r>
              <a:rPr lang="en-GB" sz="2800">
                <a:solidFill>
                  <a:srgbClr val="FF0000"/>
                </a:solidFill>
              </a:rPr>
              <a:t>র</a:t>
            </a:r>
            <a:r>
              <a:rPr lang="as-IN" sz="2800">
                <a:solidFill>
                  <a:srgbClr val="FF0000"/>
                </a:solidFill>
              </a:rPr>
              <a:t> ঋণ নিয়ে ব্যবসা শুরু করল।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C11C-C7E5-8848-9EE1-12A995CF9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577" y="1800331"/>
            <a:ext cx="10515600" cy="3892160"/>
          </a:xfrm>
        </p:spPr>
        <p:txBody>
          <a:bodyPr>
            <a:normAutofit fontScale="85000" lnSpcReduction="20000"/>
          </a:bodyPr>
          <a:lstStyle/>
          <a:p>
            <a:r>
              <a:rPr lang="en-GB">
                <a:solidFill>
                  <a:srgbClr val="00B050"/>
                </a:solidFill>
              </a:rPr>
              <a:t>নগদান হিসাব              ডেবিট  ৫০,০০০ টাকা</a:t>
            </a:r>
          </a:p>
          <a:p>
            <a:r>
              <a:rPr lang="en-GB">
                <a:solidFill>
                  <a:srgbClr val="00B050"/>
                </a:solidFill>
              </a:rPr>
              <a:t>আসবাবপত্র হিসাব     ডেবিট   ২০,০০০ টাকা</a:t>
            </a:r>
          </a:p>
          <a:p>
            <a:r>
              <a:rPr lang="en-GB">
                <a:solidFill>
                  <a:srgbClr val="00B050"/>
                </a:solidFill>
              </a:rPr>
              <a:t>মূলধন হিসাব                              ক্রেডিট    ৭০,০০০ টাকা</a:t>
            </a:r>
          </a:p>
          <a:p>
            <a:pPr marL="0" indent="0" algn="l">
              <a:buNone/>
            </a:pPr>
            <a:endParaRPr lang="en-GB">
              <a:solidFill>
                <a:srgbClr val="00B050"/>
              </a:solidFill>
            </a:endParaRPr>
          </a:p>
          <a:p>
            <a:r>
              <a:rPr lang="en-GB">
                <a:solidFill>
                  <a:srgbClr val="00B050"/>
                </a:solidFill>
              </a:rPr>
              <a:t>নগদান হিসাব                ডেবিট   ৩০,০০০ টাকা </a:t>
            </a:r>
          </a:p>
          <a:p>
            <a:r>
              <a:rPr lang="en-GB">
                <a:solidFill>
                  <a:srgbClr val="00B050"/>
                </a:solidFill>
              </a:rPr>
              <a:t>ঋণ হিসাব                                     ক্রেডিট  ৩০,০০০ টাকা    </a:t>
            </a:r>
          </a:p>
          <a:p>
            <a:pPr marL="0" indent="0">
              <a:buNone/>
            </a:pPr>
            <a:endParaRPr lang="en-GB" sz="2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s-IN" sz="2800">
                <a:solidFill>
                  <a:srgbClr val="FF0000"/>
                </a:solidFill>
              </a:rPr>
              <a:t>জানুয়ারি 2–নগদে পণ্য ক্রয় </a:t>
            </a:r>
            <a:r>
              <a:rPr lang="en-GB" sz="2800">
                <a:solidFill>
                  <a:srgbClr val="FF0000"/>
                </a:solidFill>
              </a:rPr>
              <a:t>৫,০০০</a:t>
            </a:r>
            <a:r>
              <a:rPr lang="as-IN" sz="2800">
                <a:solidFill>
                  <a:srgbClr val="FF0000"/>
                </a:solidFill>
              </a:rPr>
              <a:t> টাকা।</a:t>
            </a:r>
            <a:r>
              <a:rPr lang="as-IN" sz="2800">
                <a:solidFill>
                  <a:srgbClr val="00B050"/>
                </a:solidFill>
              </a:rPr>
              <a:t> </a:t>
            </a:r>
            <a:endParaRPr lang="en-GB" sz="2800">
              <a:solidFill>
                <a:srgbClr val="00B050"/>
              </a:solidFill>
            </a:endParaRPr>
          </a:p>
          <a:p>
            <a:r>
              <a:rPr lang="en-GB" sz="2800">
                <a:solidFill>
                  <a:srgbClr val="00B050"/>
                </a:solidFill>
              </a:rPr>
              <a:t>ক্রয় হিসাব                        ডেবিট   ৫,০০০ টাকা</a:t>
            </a:r>
          </a:p>
          <a:p>
            <a:r>
              <a:rPr lang="en-GB">
                <a:solidFill>
                  <a:srgbClr val="00B050"/>
                </a:solidFill>
              </a:rPr>
              <a:t>নগদান হিসাব                                   ক্রেডিট   ৫,০০০ টাকা</a:t>
            </a:r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6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8677-FC62-4344-9DAE-94B0D7BE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953" y="95699"/>
            <a:ext cx="10515600" cy="1878085"/>
          </a:xfrm>
        </p:spPr>
        <p:txBody>
          <a:bodyPr>
            <a:normAutofit/>
          </a:bodyPr>
          <a:lstStyle/>
          <a:p>
            <a:r>
              <a:rPr lang="as-IN" sz="2000">
                <a:solidFill>
                  <a:srgbClr val="FF0000"/>
                </a:solidFill>
              </a:rPr>
              <a:t>জানুয়ারি </a:t>
            </a:r>
            <a:r>
              <a:rPr lang="en-GB" sz="2000">
                <a:solidFill>
                  <a:srgbClr val="FF0000"/>
                </a:solidFill>
              </a:rPr>
              <a:t>৩</a:t>
            </a:r>
            <a:r>
              <a:rPr lang="as-IN" sz="2000">
                <a:solidFill>
                  <a:srgbClr val="FF0000"/>
                </a:solidFill>
              </a:rPr>
              <a:t>-নগদে পণ্য বিক্রয় </a:t>
            </a:r>
            <a:r>
              <a:rPr lang="en-GB" sz="2000">
                <a:solidFill>
                  <a:srgbClr val="FF0000"/>
                </a:solidFill>
              </a:rPr>
              <a:t>১০,০০০</a:t>
            </a:r>
            <a:r>
              <a:rPr lang="as-IN" sz="2000">
                <a:solidFill>
                  <a:srgbClr val="FF0000"/>
                </a:solidFill>
              </a:rPr>
              <a:t> টাকা।</a:t>
            </a:r>
            <a:br>
              <a:rPr lang="en-GB" sz="2000"/>
            </a:br>
            <a:r>
              <a:rPr lang="en-GB" sz="2000">
                <a:solidFill>
                  <a:srgbClr val="00B050"/>
                </a:solidFill>
              </a:rPr>
              <a:t>নগদান হিসাব           ডেবিট   ১০,০০০ টাকা </a:t>
            </a:r>
            <a:br>
              <a:rPr lang="en-GB" sz="2000">
                <a:solidFill>
                  <a:srgbClr val="00B050"/>
                </a:solidFill>
              </a:rPr>
            </a:br>
            <a:r>
              <a:rPr lang="en-GB" sz="2000">
                <a:solidFill>
                  <a:srgbClr val="00B050"/>
                </a:solidFill>
              </a:rPr>
              <a:t>বিক্রয় হিসাব                           ক্রেডিট   ১০,০০০  টাকা</a:t>
            </a:r>
            <a:r>
              <a:rPr lang="en-GB" sz="2000"/>
              <a:t> </a:t>
            </a:r>
            <a:r>
              <a:rPr lang="as-IN" sz="2000"/>
              <a:t> </a:t>
            </a:r>
            <a:br>
              <a:rPr lang="en-GB" sz="2000"/>
            </a:br>
            <a:endParaRPr lang="en-US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4CBAF-A8BC-FE41-94AA-906CF92DC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04" y="1507253"/>
            <a:ext cx="10515600" cy="45620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৪</a:t>
            </a:r>
            <a:r>
              <a:rPr lang="as-IN">
                <a:solidFill>
                  <a:srgbClr val="FF0000"/>
                </a:solidFill>
              </a:rPr>
              <a:t>-বাকিতে পণ্য ক্রয় </a:t>
            </a:r>
            <a:r>
              <a:rPr lang="en-GB">
                <a:solidFill>
                  <a:srgbClr val="FF0000"/>
                </a:solidFill>
              </a:rPr>
              <a:t>২০,০০০</a:t>
            </a:r>
            <a:r>
              <a:rPr lang="as-IN">
                <a:solidFill>
                  <a:srgbClr val="FF0000"/>
                </a:solidFill>
              </a:rPr>
              <a:t> টাকা।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ক্রয় হিসাব                    ডেবিট   ২০,০০০ টাকা 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পাওনাদার হিসাব /প্রদেয় হিসাব    ক্রেডিট   ২০,০০০ টাকা </a:t>
            </a:r>
            <a:br>
              <a:rPr lang="en-GB"/>
            </a:b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৫</a:t>
            </a:r>
            <a:r>
              <a:rPr lang="as-IN">
                <a:solidFill>
                  <a:srgbClr val="FF0000"/>
                </a:solidFill>
              </a:rPr>
              <a:t>-ধারে পণ্য বিক্রয় </a:t>
            </a:r>
            <a:r>
              <a:rPr lang="en-GB">
                <a:solidFill>
                  <a:srgbClr val="FF0000"/>
                </a:solidFill>
              </a:rPr>
              <a:t>৫০,০০০</a:t>
            </a:r>
            <a:r>
              <a:rPr lang="as-IN">
                <a:solidFill>
                  <a:srgbClr val="FF0000"/>
                </a:solidFill>
              </a:rPr>
              <a:t> টাকা।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দেনাদার হিসাব /প্রাপ্য হিসাব ডেবিট ৫০,০০০ টাকা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বিক্রয় হিসাব                                       ক্রেডিট </a:t>
            </a:r>
            <a:r>
              <a:rPr lang="as-IN">
                <a:solidFill>
                  <a:srgbClr val="00B050"/>
                </a:solidFill>
              </a:rPr>
              <a:t> </a:t>
            </a:r>
            <a:r>
              <a:rPr lang="en-GB">
                <a:solidFill>
                  <a:srgbClr val="00B050"/>
                </a:solidFill>
              </a:rPr>
              <a:t>৫০,০০০ টাকা</a:t>
            </a:r>
            <a:br>
              <a:rPr lang="en-GB"/>
            </a:b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৬</a:t>
            </a:r>
            <a:r>
              <a:rPr lang="as-IN">
                <a:solidFill>
                  <a:srgbClr val="FF0000"/>
                </a:solidFill>
              </a:rPr>
              <a:t>-চেকের মাধ্যমে পণ্য ক্রয় </a:t>
            </a:r>
            <a:r>
              <a:rPr lang="en-GB">
                <a:solidFill>
                  <a:srgbClr val="FF0000"/>
                </a:solidFill>
              </a:rPr>
              <a:t>২,০০০</a:t>
            </a:r>
            <a:r>
              <a:rPr lang="as-IN">
                <a:solidFill>
                  <a:srgbClr val="FF0000"/>
                </a:solidFill>
              </a:rPr>
              <a:t> টাকা।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ক্রয় হিসাব                    ডেবিট   ২,০০০ টাকা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ব্যাংক হিসাব                                ক্রেডিট  ২,০০০ টাকা</a:t>
            </a:r>
            <a:br>
              <a:rPr lang="en-GB">
                <a:solidFill>
                  <a:srgbClr val="00B050"/>
                </a:solidFill>
              </a:rPr>
            </a:b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৭</a:t>
            </a:r>
            <a:r>
              <a:rPr lang="as-IN">
                <a:solidFill>
                  <a:srgbClr val="FF0000"/>
                </a:solidFill>
              </a:rPr>
              <a:t>-চেকের মাধ্যমে পণ্য বিক্রয় </a:t>
            </a:r>
            <a:r>
              <a:rPr lang="en-GB">
                <a:solidFill>
                  <a:srgbClr val="FF0000"/>
                </a:solidFill>
              </a:rPr>
              <a:t>১২,০০০</a:t>
            </a:r>
            <a:r>
              <a:rPr lang="as-IN">
                <a:solidFill>
                  <a:srgbClr val="FF0000"/>
                </a:solidFill>
              </a:rPr>
              <a:t> টাকা। 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ব্যাংক হিসাব                 ডেবিট   ১২,০০০  টাকা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বিক্রয় হিসাব                               ক্রেডিট   ১২,০০০ টাকা </a:t>
            </a:r>
          </a:p>
          <a:p>
            <a:pPr marL="0" indent="0">
              <a:buNone/>
            </a:pP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৮</a:t>
            </a:r>
            <a:r>
              <a:rPr lang="as-IN">
                <a:solidFill>
                  <a:srgbClr val="FF0000"/>
                </a:solidFill>
              </a:rPr>
              <a:t>-স্বীকৃত বিলের মাধ্যমে পণ্য ক্রয় </a:t>
            </a:r>
            <a:r>
              <a:rPr lang="en-GB">
                <a:solidFill>
                  <a:srgbClr val="FF0000"/>
                </a:solidFill>
              </a:rPr>
              <a:t>১,০০০</a:t>
            </a:r>
            <a:r>
              <a:rPr lang="as-IN">
                <a:solidFill>
                  <a:srgbClr val="FF0000"/>
                </a:solidFill>
              </a:rPr>
              <a:t> টাকা। 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ক্রয় হিসাব                     ডেবিট   ১,০০০ টাকা 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প্রদেয় বিল হিসাব                        ক্রেডিট   ১,০০০ টাকা</a:t>
            </a:r>
            <a:r>
              <a:rPr lang="en-GB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5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E03EC-7FE0-1A41-87AE-2E911E24F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757" y="167473"/>
            <a:ext cx="10923156" cy="1535178"/>
          </a:xfrm>
        </p:spPr>
        <p:txBody>
          <a:bodyPr>
            <a:normAutofit/>
          </a:bodyPr>
          <a:lstStyle/>
          <a:p>
            <a:r>
              <a:rPr lang="as-IN" sz="2400">
                <a:solidFill>
                  <a:srgbClr val="FF0000"/>
                </a:solidFill>
              </a:rPr>
              <a:t>জানুয়ারি </a:t>
            </a:r>
            <a:r>
              <a:rPr lang="en-GB" sz="2400">
                <a:solidFill>
                  <a:srgbClr val="FF0000"/>
                </a:solidFill>
              </a:rPr>
              <a:t>৯</a:t>
            </a:r>
            <a:r>
              <a:rPr lang="as-IN" sz="2400">
                <a:solidFill>
                  <a:srgbClr val="FF0000"/>
                </a:solidFill>
              </a:rPr>
              <a:t>-স্বীকৃত বিলের মাধ্যমে পণ্য বিক্রয়</a:t>
            </a:r>
            <a:r>
              <a:rPr lang="en-GB" sz="2400">
                <a:solidFill>
                  <a:srgbClr val="FF0000"/>
                </a:solidFill>
              </a:rPr>
              <a:t> ২,৫০০ </a:t>
            </a:r>
            <a:r>
              <a:rPr lang="as-IN" sz="2400">
                <a:solidFill>
                  <a:srgbClr val="FF0000"/>
                </a:solidFill>
              </a:rPr>
              <a:t>টাকা।</a:t>
            </a:r>
            <a:br>
              <a:rPr lang="en-GB" sz="2400">
                <a:solidFill>
                  <a:srgbClr val="FF0000"/>
                </a:solidFill>
              </a:rPr>
            </a:br>
            <a:r>
              <a:rPr lang="en-GB" sz="2400">
                <a:solidFill>
                  <a:srgbClr val="00B050"/>
                </a:solidFill>
              </a:rPr>
              <a:t>প্রাপ্য বিল হিসাব            ডেবিট  ২,৫০০  টাকা </a:t>
            </a:r>
            <a:br>
              <a:rPr lang="en-GB" sz="2400">
                <a:solidFill>
                  <a:srgbClr val="00B050"/>
                </a:solidFill>
              </a:rPr>
            </a:br>
            <a:r>
              <a:rPr lang="en-GB" sz="2400">
                <a:solidFill>
                  <a:srgbClr val="00B050"/>
                </a:solidFill>
              </a:rPr>
              <a:t>বিক্রয় হিসাব                                ক্রেডিট  ২,৫০০  টাকা </a:t>
            </a:r>
            <a:endParaRPr lang="en-US" sz="240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172EA-C345-D74A-A62F-9313428D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702652"/>
            <a:ext cx="10223360" cy="5155348"/>
          </a:xfrm>
        </p:spPr>
        <p:txBody>
          <a:bodyPr/>
          <a:lstStyle/>
          <a:p>
            <a:pPr marL="0" indent="0">
              <a:buNone/>
            </a:pP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১০</a:t>
            </a:r>
            <a:r>
              <a:rPr lang="as-IN">
                <a:solidFill>
                  <a:srgbClr val="FF0000"/>
                </a:solidFill>
              </a:rPr>
              <a:t>-নগদে আসবাবপত্র ক্রয়</a:t>
            </a:r>
            <a:r>
              <a:rPr lang="en-GB">
                <a:solidFill>
                  <a:srgbClr val="FF0000"/>
                </a:solidFill>
              </a:rPr>
              <a:t>  ৫,০০০</a:t>
            </a:r>
            <a:r>
              <a:rPr lang="as-IN">
                <a:solidFill>
                  <a:srgbClr val="FF0000"/>
                </a:solidFill>
              </a:rPr>
              <a:t> টাকা।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আসবাবপত্র হিসাব        ডেবিট ৫,০০০ টাকা 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নগদান হিসাব                            ক্রেডিট ৫,০০০ টাকা </a:t>
            </a:r>
            <a:r>
              <a:rPr lang="as-IN"/>
              <a:t> </a:t>
            </a:r>
            <a:endParaRPr lang="en-GB"/>
          </a:p>
          <a:p>
            <a:pPr marL="0" indent="0">
              <a:buNone/>
            </a:pP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১১</a:t>
            </a:r>
            <a:r>
              <a:rPr lang="as-IN">
                <a:solidFill>
                  <a:srgbClr val="FF0000"/>
                </a:solidFill>
              </a:rPr>
              <a:t>-পুরাতন আসবাবপত্র বিক্রয় </a:t>
            </a:r>
            <a:r>
              <a:rPr lang="en-GB">
                <a:solidFill>
                  <a:srgbClr val="FF0000"/>
                </a:solidFill>
              </a:rPr>
              <a:t>২,০০০</a:t>
            </a:r>
            <a:r>
              <a:rPr lang="as-IN">
                <a:solidFill>
                  <a:srgbClr val="FF0000"/>
                </a:solidFill>
              </a:rPr>
              <a:t> টাকা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নগদান হিসাব                ডেবিট  ২,০০০ টাকা 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আসবাবপত্র হিসাব                    ক্রেডিট ২,০০০ টাকা</a:t>
            </a:r>
            <a:r>
              <a:rPr lang="en-GB"/>
              <a:t> </a:t>
            </a:r>
            <a:br>
              <a:rPr lang="en-GB"/>
            </a:b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১২</a:t>
            </a:r>
            <a:r>
              <a:rPr lang="as-IN">
                <a:solidFill>
                  <a:srgbClr val="FF0000"/>
                </a:solidFill>
              </a:rPr>
              <a:t>-আসবাবপত্রের অবচয় ধরা হলো </a:t>
            </a:r>
            <a:r>
              <a:rPr lang="en-GB">
                <a:solidFill>
                  <a:srgbClr val="FF0000"/>
                </a:solidFill>
              </a:rPr>
              <a:t>৫০০</a:t>
            </a:r>
            <a:r>
              <a:rPr lang="as-IN">
                <a:solidFill>
                  <a:srgbClr val="FF0000"/>
                </a:solidFill>
              </a:rPr>
              <a:t> টাকা। 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অবচয় হিসাব                ডেবিট  ৫০০ টাকা 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আসবাবপত্র হিসাব                   ক্রেডিট ৫০০ টাকা </a:t>
            </a:r>
            <a:endParaRPr lang="en-GB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0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17FFC-F3E5-EA46-9BBA-C84B4F74B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s-IN" sz="2400">
                <a:solidFill>
                  <a:srgbClr val="FF0000"/>
                </a:solidFill>
              </a:rPr>
              <a:t>জানুয়ারি </a:t>
            </a:r>
            <a:r>
              <a:rPr lang="en-GB" sz="2400">
                <a:solidFill>
                  <a:srgbClr val="FF0000"/>
                </a:solidFill>
              </a:rPr>
              <a:t>১৩-</a:t>
            </a:r>
            <a:r>
              <a:rPr lang="as-IN" sz="2400">
                <a:solidFill>
                  <a:srgbClr val="FF0000"/>
                </a:solidFill>
              </a:rPr>
              <a:t>অনাদায়ী পাওনা হিসেবে লেখা হলো </a:t>
            </a:r>
            <a:r>
              <a:rPr lang="en-GB" sz="2400">
                <a:solidFill>
                  <a:srgbClr val="FF0000"/>
                </a:solidFill>
              </a:rPr>
              <a:t>১,০০০ </a:t>
            </a:r>
            <a:r>
              <a:rPr lang="as-IN" sz="2400">
                <a:solidFill>
                  <a:srgbClr val="FF0000"/>
                </a:solidFill>
              </a:rPr>
              <a:t>টাকা</a:t>
            </a:r>
            <a:br>
              <a:rPr lang="en-GB" sz="2400"/>
            </a:br>
            <a:r>
              <a:rPr lang="en-GB" sz="2400">
                <a:solidFill>
                  <a:srgbClr val="00B050"/>
                </a:solidFill>
              </a:rPr>
              <a:t>অনাদায়ী পাওনা হিসাব             ডেবিট ১,০০০ টাকা </a:t>
            </a:r>
            <a:br>
              <a:rPr lang="en-GB" sz="2400">
                <a:solidFill>
                  <a:srgbClr val="00B050"/>
                </a:solidFill>
              </a:rPr>
            </a:br>
            <a:r>
              <a:rPr lang="en-GB" sz="2400">
                <a:solidFill>
                  <a:srgbClr val="00B050"/>
                </a:solidFill>
              </a:rPr>
              <a:t>দেনাদার হিসাব                                     ক্রেডিট ১,০০০ টাকা </a:t>
            </a:r>
            <a:endParaRPr lang="en-US" sz="240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D84C8-7FDC-4C4C-A664-BC426F363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103"/>
            <a:ext cx="10515600" cy="53028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১৪</a:t>
            </a:r>
            <a:r>
              <a:rPr lang="as-IN">
                <a:solidFill>
                  <a:srgbClr val="FF0000"/>
                </a:solidFill>
              </a:rPr>
              <a:t>-অনাদায়ী পাওনা আদায় হল </a:t>
            </a:r>
            <a:r>
              <a:rPr lang="en-GB">
                <a:solidFill>
                  <a:srgbClr val="FF0000"/>
                </a:solidFill>
              </a:rPr>
              <a:t>১০০</a:t>
            </a:r>
            <a:r>
              <a:rPr lang="as-IN">
                <a:solidFill>
                  <a:srgbClr val="FF0000"/>
                </a:solidFill>
              </a:rPr>
              <a:t> টাকা।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নগদান হিসাব                        ডেবিট ১০০  টাকা 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অনাদায়ী পাওনা আদায় হিসাব      ক্রেডিট ১০০ টাকা </a:t>
            </a:r>
            <a:br>
              <a:rPr lang="en-GB">
                <a:solidFill>
                  <a:srgbClr val="FF0000"/>
                </a:solidFill>
              </a:rPr>
            </a:b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২০</a:t>
            </a:r>
            <a:r>
              <a:rPr lang="as-IN">
                <a:solidFill>
                  <a:srgbClr val="FF0000"/>
                </a:solidFill>
              </a:rPr>
              <a:t>-বিনিয়োগের সুদ পাওয়া গেল </a:t>
            </a:r>
            <a:r>
              <a:rPr lang="en-GB">
                <a:solidFill>
                  <a:srgbClr val="FF0000"/>
                </a:solidFill>
              </a:rPr>
              <a:t>২,০০০</a:t>
            </a:r>
            <a:r>
              <a:rPr lang="as-IN">
                <a:solidFill>
                  <a:srgbClr val="FF0000"/>
                </a:solidFill>
              </a:rPr>
              <a:t> টাকা।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নগদান হিসাব                      ডেবিট ২,০০০ টাকা 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বিনিয়োগের সুদ হিসাব                   ক্রেডিট ২,০০০ টাকা </a:t>
            </a:r>
            <a:r>
              <a:rPr lang="as-IN">
                <a:solidFill>
                  <a:srgbClr val="FF0000"/>
                </a:solidFill>
              </a:rPr>
              <a:t> 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২৫-</a:t>
            </a:r>
            <a:r>
              <a:rPr lang="as-IN">
                <a:solidFill>
                  <a:srgbClr val="FF0000"/>
                </a:solidFill>
              </a:rPr>
              <a:t>ব্যাংকে</a:t>
            </a:r>
            <a:r>
              <a:rPr lang="en-GB">
                <a:solidFill>
                  <a:srgbClr val="FF0000"/>
                </a:solidFill>
              </a:rPr>
              <a:t> ১,০০০</a:t>
            </a:r>
            <a:r>
              <a:rPr lang="as-IN">
                <a:solidFill>
                  <a:srgbClr val="FF0000"/>
                </a:solidFill>
              </a:rPr>
              <a:t> টাকা জমা দিয়ে একটি হিসাব খোলা হলো।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ব্যাংক হিসাব                         ডেবিট ১,০০০ টাকা </a:t>
            </a:r>
            <a:r>
              <a:rPr lang="as-IN">
                <a:solidFill>
                  <a:srgbClr val="00B050"/>
                </a:solidFill>
              </a:rPr>
              <a:t> </a:t>
            </a:r>
            <a:endParaRPr lang="en-GB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নগদান হিসাব                                  ক্রেডিট ১,০০০ টাকা</a:t>
            </a:r>
            <a:r>
              <a:rPr lang="en-GB">
                <a:solidFill>
                  <a:srgbClr val="FF0000"/>
                </a:solidFill>
              </a:rPr>
              <a:t> </a:t>
            </a:r>
            <a:br>
              <a:rPr lang="en-GB">
                <a:solidFill>
                  <a:srgbClr val="FF0000"/>
                </a:solidFill>
              </a:rPr>
            </a:b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২৮</a:t>
            </a:r>
            <a:r>
              <a:rPr lang="as-IN">
                <a:solidFill>
                  <a:srgbClr val="FF0000"/>
                </a:solidFill>
              </a:rPr>
              <a:t>-ব্যাংক হতে অফিসের প্রয়োজনে উত্তোলন</a:t>
            </a:r>
            <a:r>
              <a:rPr lang="en-GB">
                <a:solidFill>
                  <a:srgbClr val="FF0000"/>
                </a:solidFill>
              </a:rPr>
              <a:t> ১,০০০</a:t>
            </a:r>
            <a:r>
              <a:rPr lang="as-IN">
                <a:solidFill>
                  <a:srgbClr val="FF0000"/>
                </a:solidFill>
              </a:rPr>
              <a:t> টাকা।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নগদান হিসাব                         ডেবিট  ১,০০০ টাকা 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ব্যাংক হিসাব                                       ক্রেডিট  ১,০০০ টাকা </a:t>
            </a:r>
            <a:br>
              <a:rPr lang="en-GB">
                <a:solidFill>
                  <a:srgbClr val="FF0000"/>
                </a:solidFill>
              </a:rPr>
            </a:br>
            <a:r>
              <a:rPr lang="as-IN">
                <a:solidFill>
                  <a:srgbClr val="FF0000"/>
                </a:solidFill>
              </a:rPr>
              <a:t>জানুয়ারি </a:t>
            </a:r>
            <a:r>
              <a:rPr lang="en-GB">
                <a:solidFill>
                  <a:srgbClr val="FF0000"/>
                </a:solidFill>
              </a:rPr>
              <a:t>৩১</a:t>
            </a:r>
            <a:r>
              <a:rPr lang="as-IN">
                <a:solidFill>
                  <a:srgbClr val="FF0000"/>
                </a:solidFill>
              </a:rPr>
              <a:t>-ক্যাশ বাক্স হতে চুরি হলো </a:t>
            </a:r>
            <a:r>
              <a:rPr lang="en-GB">
                <a:solidFill>
                  <a:srgbClr val="FF0000"/>
                </a:solidFill>
              </a:rPr>
              <a:t>৫০০</a:t>
            </a:r>
            <a:r>
              <a:rPr lang="as-IN">
                <a:solidFill>
                  <a:srgbClr val="FF0000"/>
                </a:solidFill>
              </a:rPr>
              <a:t> টাকা।</a:t>
            </a:r>
            <a:endParaRPr lang="en-GB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বিবিধ ক্ষতি হিসাব                  ডেবিট ৫০০ টাকা 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নগদান হিসাব                                     ক্রেডিট ৫০০ </a:t>
            </a:r>
            <a:r>
              <a:rPr lang="en-GB">
                <a:solidFill>
                  <a:srgbClr val="FF0000"/>
                </a:solidFill>
              </a:rPr>
              <a:t>টাকা 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87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48B4-59B4-E946-9019-280391F8F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068" y="371107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C1B92-A271-F349-8445-8D5D48357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9" y="1831607"/>
            <a:ext cx="106480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>
                <a:solidFill>
                  <a:srgbClr val="7030A0"/>
                </a:solidFill>
              </a:rPr>
              <a:t>প্রিয় শিক্ষার্থীবৃন্দ আমার ক্লাসটি কেমন লাগলো তাহা লাইক ও কমেন্টস করে অবশ্যই জানাবে। দেখা হবে আগামী ক্লাসে।</a:t>
            </a:r>
          </a:p>
          <a:p>
            <a:pPr marL="0" indent="0">
              <a:buNone/>
            </a:pPr>
            <a:r>
              <a:rPr lang="en-GB" sz="4800">
                <a:solidFill>
                  <a:srgbClr val="7030A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sz="6600" b="1">
                <a:solidFill>
                  <a:srgbClr val="C00000"/>
                </a:solidFill>
              </a:rPr>
              <a:t>সকলকে ধন্যবাদ</a:t>
            </a:r>
            <a:r>
              <a:rPr lang="en-GB" sz="6600"/>
              <a:t> </a:t>
            </a: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val="238664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সাহাজউদ্দিন সরকার স্কুল এন্ড কলেজ অনলাইন ক্লাস </vt:lpstr>
      <vt:lpstr>মোঃ আখতার হোসেন  প্রভাষক  হিসাববিজ্ঞান বিভাগ </vt:lpstr>
      <vt:lpstr>জানুয়ারি ১-নগদ ৫০,০০০ টাকা, ২০,০০০ টাকার আসবাবপত্র এবং ৩০,০০০ টাকার ঋণ নিয়ে ব্যবসা শুরু করল।</vt:lpstr>
      <vt:lpstr>জানুয়ারি ৩-নগদে পণ্য বিক্রয় ১০,০০০ টাকা। নগদান হিসাব           ডেবিট   ১০,০০০ টাকা  বিক্রয় হিসাব                           ক্রেডিট   ১০,০০০  টাকা   </vt:lpstr>
      <vt:lpstr>জানুয়ারি ৯-স্বীকৃত বিলের মাধ্যমে পণ্য বিক্রয় ২,৫০০ টাকা। প্রাপ্য বিল হিসাব            ডেবিট  ২,৫০০  টাকা  বিক্রয় হিসাব                                ক্রেডিট  ২,৫০০  টাকা </vt:lpstr>
      <vt:lpstr>জানুয়ারি ১৩-অনাদায়ী পাওনা হিসেবে লেখা হলো ১,০০০ টাকা অনাদায়ী পাওনা হিসাব             ডেবিট ১,০০০ টাকা  দেনাদার হিসাব                                     ক্রেডিট ১,০০০ টাকা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জানুয়ারি 1 - নগদ 50 হাজার টাকা, 20000 টাকার আসবাবপত্র এবং 30000 টাকা ঋণ নিয়ে ব্যবসা শুরু করল। জানুয়ারি 2 - নগদে পণ্য ক্রয় 5000 টাকা।  </dc:title>
  <dc:creator>akhtaracc@gmail.com</dc:creator>
  <cp:lastModifiedBy>akhtaracc@gmail.com</cp:lastModifiedBy>
  <cp:revision>10</cp:revision>
  <dcterms:created xsi:type="dcterms:W3CDTF">2020-11-21T12:22:02Z</dcterms:created>
  <dcterms:modified xsi:type="dcterms:W3CDTF">2020-11-22T15:35:56Z</dcterms:modified>
</cp:coreProperties>
</file>