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59" r:id="rId3"/>
    <p:sldId id="260" r:id="rId4"/>
    <p:sldId id="262" r:id="rId5"/>
    <p:sldId id="264" r:id="rId6"/>
    <p:sldId id="265" r:id="rId7"/>
    <p:sldId id="270" r:id="rId8"/>
    <p:sldId id="272" r:id="rId9"/>
    <p:sldId id="273" r:id="rId10"/>
    <p:sldId id="274" r:id="rId11"/>
    <p:sldId id="275" r:id="rId12"/>
    <p:sldId id="276" r:id="rId13"/>
    <p:sldId id="279" r:id="rId14"/>
    <p:sldId id="267" r:id="rId15"/>
    <p:sldId id="280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17125"/>
    <a:srgbClr val="056711"/>
    <a:srgbClr val="BF0000"/>
    <a:srgbClr val="2E5495"/>
    <a:srgbClr val="767070"/>
    <a:srgbClr val="5D2884"/>
    <a:srgbClr val="E93623"/>
    <a:srgbClr val="EC681F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0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3BD77-5BD1-42EC-A74D-C09756C33EBA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759A2D-CAE5-4613-A994-989233CDB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62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আবু হাসান, সহকারি শিক্ষক, বিজবাগ সরকারি প্রাথমিক বিদ্যালয়।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54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/>
              <a:t>মোঃ আবু হাসান, সহকারি শিক্ষক, বিজবাগ সরকারি প্রাথমিক বিদ্যালয়।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99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E3A60-6BF8-48CE-81C4-CD676EDE2A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63A66A-7A8F-4E9B-A877-718CD42300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591AD-BF54-46BE-A037-190124870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D6B4-603C-4D13-A2FE-C3C453B668EC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B3E8A-B199-4CE0-865C-212CDDE37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2D14A-F2BF-4AEC-BA93-6470377C6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4849-8B5D-4283-B782-E51B3C89A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D05FE-AADD-4BC5-9E83-2D2E361A3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B9270-0750-47F4-8771-669204464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AABF1-1156-4D0F-90E6-2617A957A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D6B4-603C-4D13-A2FE-C3C453B668EC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2A66B-B5FB-47D5-8D89-6BA6F4C74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6227D-231B-4391-9A52-C6EF3FC2D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4849-8B5D-4283-B782-E51B3C89A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3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EBBA9-2AF0-4DDD-8FE7-56ECDE56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FA693-EBB5-4EF4-8C68-C024A5F57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F0A73-8526-48F3-B7AC-CA65724B0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D6B4-603C-4D13-A2FE-C3C453B668EC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52DD6-B17A-4658-AAB7-894622A07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4915E-F1AA-48C6-A8D8-A09AD55FC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4849-8B5D-4283-B782-E51B3C89A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80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8614D-2EDC-4A5A-9616-EB07A2DE5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EBE99-092C-45E0-9077-2135E0E7DA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AF07C4-13E3-4213-B59E-96DA837B1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83D00-A799-4724-96CD-EA5492DD8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D6B4-603C-4D13-A2FE-C3C453B668EC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A48767-8C49-4FAA-805D-0133DBD59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E972B4-B2F8-4196-95EB-F9A3059FC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4849-8B5D-4283-B782-E51B3C89A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405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10E3F-D84B-42F1-8A9B-9809359C1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E7A6B-AE1D-4EBD-A808-7065C2B0B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AD2BDE-4F29-4D29-A1EE-F2918FE62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768621-65B1-464D-89CF-E590EB1706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2ED6DC-4203-4822-8B2F-96D4E75248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E0EE64-4387-4F75-A3A3-43A0D1486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D6B4-603C-4D13-A2FE-C3C453B668EC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F60AEC-46E3-42A4-802D-9276C9130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7D8378-1375-4D7A-9EC4-D5C2F8BBF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4849-8B5D-4283-B782-E51B3C89A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1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47492-6CC6-478A-A597-E8CF3B98A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BBD77-FCB6-4652-A234-7663005E7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D6B4-603C-4D13-A2FE-C3C453B668EC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EE7172-035D-4BBB-986D-A482F8570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3CF96B-7973-418A-96C3-F44F61DFA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4849-8B5D-4283-B782-E51B3C89A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94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C96FE9E-6565-4D8C-9D61-BCCC4B0945AC}"/>
              </a:ext>
            </a:extLst>
          </p:cNvPr>
          <p:cNvSpPr/>
          <p:nvPr userDrawn="1"/>
        </p:nvSpPr>
        <p:spPr>
          <a:xfrm>
            <a:off x="95250" y="104775"/>
            <a:ext cx="12001500" cy="6648450"/>
          </a:xfrm>
          <a:prstGeom prst="rect">
            <a:avLst/>
          </a:prstGeom>
          <a:noFill/>
          <a:ln w="76200">
            <a:solidFill>
              <a:srgbClr val="E9362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B600CA-B645-4654-AFF6-7ECBC510BFEF}"/>
              </a:ext>
            </a:extLst>
          </p:cNvPr>
          <p:cNvSpPr txBox="1"/>
          <p:nvPr userDrawn="1"/>
        </p:nvSpPr>
        <p:spPr>
          <a:xfrm>
            <a:off x="10488661" y="6445448"/>
            <a:ext cx="1943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Arial Black" panose="020B0A04020102020204" pitchFamily="34" charset="0"/>
              </a:rPr>
              <a:t>Sumon Ahmed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BDD930-1AFB-449D-BDD6-5FC0D687AE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78" y="5860017"/>
            <a:ext cx="893208" cy="89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2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CB10C-0F4B-4804-96BB-560B0925B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0B996-1547-4552-AB49-1FE1268A7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43145-3124-4703-821B-85C956588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35AC0-335E-4054-B7D5-A0CB28FCD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D6B4-603C-4D13-A2FE-C3C453B668EC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DCE58-3635-49A1-886B-E95CF2F7F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B25539-2D59-4A34-99DE-2095A09EF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4849-8B5D-4283-B782-E51B3C89A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4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BB550-1ADE-4597-913E-44208C2E8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AFC2D7-1B7E-48B0-90DF-8335A21312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97C29-1756-4E59-B593-2FA0DEEEC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A8711-9C82-41FF-831D-1772BBEA1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D6B4-603C-4D13-A2FE-C3C453B668EC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29A32-522B-4E55-903A-704D53D46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AF7F6-C687-4BF8-86E7-ADDD894C8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4849-8B5D-4283-B782-E51B3C89A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2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E8AA5-64D9-48C4-8B72-DCF8E861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0F314-457C-463D-8C3D-E0ED05102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63E8F-D0BE-49F1-8E08-6AE48B0E7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D6B4-603C-4D13-A2FE-C3C453B668EC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44581-F465-4AC6-9B20-CB925409D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29651-499C-41BA-897C-135AFEFA4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4849-8B5D-4283-B782-E51B3C89A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67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DF718D-22E0-467C-8688-1C1DA016A6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0AFB18-68BD-4F00-8E7B-9FAE64A6F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13F66-C3FE-4A08-AB3B-A3DCC58EA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D6B4-603C-4D13-A2FE-C3C453B668EC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D4FEB-09A8-437C-94BC-07F88BE85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EEE67-552C-48EE-8DED-8C7A6F6DA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74849-8B5D-4283-B782-E51B3C89A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442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2E2486-8F8F-4794-B213-125402BE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97A15-0F21-4D91-A97D-68C3FA92F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C6396-BF3F-4B01-AC77-427A0C1BC8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D6B4-603C-4D13-A2FE-C3C453B668EC}" type="datetimeFigureOut">
              <a:rPr lang="en-US" smtClean="0"/>
              <a:t>25-Nov-20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CE3CE-4A3D-4200-A3A7-F9E1E06F71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105949-793B-4618-AF6C-BA88DC80E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74849-8B5D-4283-B782-E51B3C89A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8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clrChange>
              <a:clrFrom>
                <a:srgbClr val="FDDCD7"/>
              </a:clrFrom>
              <a:clrTo>
                <a:srgbClr val="FDDCD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4235" y="701749"/>
            <a:ext cx="6328229" cy="5656521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737972" y="2156921"/>
            <a:ext cx="7460753" cy="2544157"/>
            <a:chOff x="2256188" y="2074553"/>
            <a:chExt cx="7541525" cy="2556903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C91BE964-5B1F-479B-99D2-53F25075E457}"/>
                </a:ext>
              </a:extLst>
            </p:cNvPr>
            <p:cNvSpPr/>
            <p:nvPr/>
          </p:nvSpPr>
          <p:spPr>
            <a:xfrm>
              <a:off x="3129426" y="2074553"/>
              <a:ext cx="425943" cy="39620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9000">
                  <a:srgbClr val="FF0000">
                    <a:alpha val="63000"/>
                  </a:srgbClr>
                </a:gs>
                <a:gs pos="100000">
                  <a:srgbClr val="FFC000">
                    <a:alpha val="8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 dirty="0">
                <a:solidFill>
                  <a:srgbClr val="CD0122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7200" dirty="0">
                <a:solidFill>
                  <a:srgbClr val="CD0122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7CC38CAD-54DA-4452-AF9A-254B8EAA17C8}"/>
                </a:ext>
              </a:extLst>
            </p:cNvPr>
            <p:cNvSpPr/>
            <p:nvPr/>
          </p:nvSpPr>
          <p:spPr>
            <a:xfrm>
              <a:off x="8691354" y="4235255"/>
              <a:ext cx="425943" cy="39620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9000">
                  <a:srgbClr val="FF0000">
                    <a:alpha val="63000"/>
                  </a:srgbClr>
                </a:gs>
                <a:gs pos="100000">
                  <a:srgbClr val="FFC000">
                    <a:alpha val="83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 dirty="0">
                <a:solidFill>
                  <a:srgbClr val="CD0122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7200" dirty="0">
                <a:solidFill>
                  <a:srgbClr val="CD0122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E9F26B6-E410-4A1E-BC00-8C24BE9DFC85}"/>
                </a:ext>
              </a:extLst>
            </p:cNvPr>
            <p:cNvSpPr/>
            <p:nvPr/>
          </p:nvSpPr>
          <p:spPr>
            <a:xfrm>
              <a:off x="2256188" y="2408723"/>
              <a:ext cx="7541525" cy="185800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6000">
                  <a:srgbClr val="C00000"/>
                </a:gs>
                <a:gs pos="8700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9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সবাইকে শুভেচ্ছা</a:t>
              </a:r>
            </a:p>
            <a:p>
              <a:pPr algn="ctr"/>
              <a:endParaRPr lang="en-US" sz="7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05400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2.5E-6 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2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62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50"/>
                            </p:stCondLst>
                            <p:childTnLst>
                              <p:par>
                                <p:cTn id="1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21">
            <a:extLst>
              <a:ext uri="{FF2B5EF4-FFF2-40B4-BE49-F238E27FC236}">
                <a16:creationId xmlns:a16="http://schemas.microsoft.com/office/drawing/2014/main" id="{63730255-E9E4-41E2-872D-71AFAAC51F05}"/>
              </a:ext>
            </a:extLst>
          </p:cNvPr>
          <p:cNvSpPr/>
          <p:nvPr/>
        </p:nvSpPr>
        <p:spPr>
          <a:xfrm>
            <a:off x="4836431" y="4261587"/>
            <a:ext cx="6431786" cy="64008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চুনারুঘাট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হবিগঞ্জ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0597BBA-2CC8-4240-912A-C0ABBE41B03C}"/>
              </a:ext>
            </a:extLst>
          </p:cNvPr>
          <p:cNvSpPr/>
          <p:nvPr/>
        </p:nvSpPr>
        <p:spPr>
          <a:xfrm>
            <a:off x="3130057" y="5154341"/>
            <a:ext cx="8138160" cy="64008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                                 </a:t>
            </a:r>
            <a:r>
              <a:rPr lang="en-US" sz="2000" b="1" dirty="0"/>
              <a:t>E-mail: sumonmahmud444974@gmail.com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0BAC182-6B30-4B7C-9390-D1487DA7BA6F}"/>
              </a:ext>
            </a:extLst>
          </p:cNvPr>
          <p:cNvSpPr/>
          <p:nvPr/>
        </p:nvSpPr>
        <p:spPr>
          <a:xfrm>
            <a:off x="5717899" y="3425239"/>
            <a:ext cx="5550318" cy="640080"/>
          </a:xfrm>
          <a:prstGeom prst="roundRect">
            <a:avLst>
              <a:gd name="adj" fmla="val 50000"/>
            </a:avLst>
          </a:prstGeom>
          <a:solidFill>
            <a:srgbClr val="05671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পাইকপাড়া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আজগর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আহম্মদ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দাখিল</a:t>
            </a:r>
            <a:r>
              <a:rPr lang="en-US" sz="28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>
                <a:latin typeface="SutonnyMJ" pitchFamily="2" charset="0"/>
                <a:cs typeface="SutonnyMJ" pitchFamily="2" charset="0"/>
              </a:rPr>
              <a:t>মাদ্রাসা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3730255-E9E4-41E2-872D-71AFAAC51F05}"/>
              </a:ext>
            </a:extLst>
          </p:cNvPr>
          <p:cNvSpPr/>
          <p:nvPr/>
        </p:nvSpPr>
        <p:spPr>
          <a:xfrm>
            <a:off x="3117773" y="2558083"/>
            <a:ext cx="8138160" cy="64008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latin typeface="SutonnyMJ" pitchFamily="2" charset="0"/>
                <a:cs typeface="SutonnyMJ" pitchFamily="2" charset="0"/>
              </a:rPr>
              <a:t>          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168A370-E6E9-425C-B289-A52B4A1913B1}"/>
              </a:ext>
            </a:extLst>
          </p:cNvPr>
          <p:cNvSpPr/>
          <p:nvPr/>
        </p:nvSpPr>
        <p:spPr>
          <a:xfrm>
            <a:off x="3117774" y="1706331"/>
            <a:ext cx="8138160" cy="64008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সুমন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6A43165-D74C-4245-A4A2-32E16061E05C}"/>
              </a:ext>
            </a:extLst>
          </p:cNvPr>
          <p:cNvSpPr/>
          <p:nvPr/>
        </p:nvSpPr>
        <p:spPr>
          <a:xfrm>
            <a:off x="762000" y="1256862"/>
            <a:ext cx="5177486" cy="5072094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32E0F59-E781-40F2-82CF-0BD59335DDA1}"/>
              </a:ext>
            </a:extLst>
          </p:cNvPr>
          <p:cNvSpPr/>
          <p:nvPr/>
        </p:nvSpPr>
        <p:spPr>
          <a:xfrm>
            <a:off x="983587" y="1391356"/>
            <a:ext cx="4734312" cy="4679559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836431" y="318732"/>
            <a:ext cx="2708426" cy="91483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74000">
                <a:srgbClr val="00B0F0">
                  <a:alpha val="86000"/>
                </a:srgbClr>
              </a:gs>
              <a:gs pos="36000">
                <a:srgbClr val="0070C0">
                  <a:alpha val="69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DDBD55-ED37-4B06-BC84-27541A7FC51E}"/>
              </a:ext>
            </a:extLst>
          </p:cNvPr>
          <p:cNvSpPr/>
          <p:nvPr/>
        </p:nvSpPr>
        <p:spPr>
          <a:xfrm>
            <a:off x="983587" y="1402446"/>
            <a:ext cx="4734312" cy="468566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022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8000">
        <p15:prstTrans prst="drape" invX="1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4" grpId="0" animBg="1"/>
      <p:bldP spid="23" grpId="0" animBg="1"/>
      <p:bldP spid="22" grpId="0" animBg="1"/>
      <p:bldP spid="21" grpId="0" animBg="1"/>
      <p:bldP spid="2" grpId="0" animBg="1"/>
      <p:bldP spid="3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046FF9-905E-41F0-AE05-16C4E024D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2229" y="1291771"/>
            <a:ext cx="3367314" cy="4068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0A3EA3-202D-4B9D-A4D8-1143FF4B446B}"/>
              </a:ext>
            </a:extLst>
          </p:cNvPr>
          <p:cNvSpPr txBox="1"/>
          <p:nvPr/>
        </p:nvSpPr>
        <p:spPr>
          <a:xfrm>
            <a:off x="4267200" y="283216"/>
            <a:ext cx="3185652" cy="707886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BA54CD-9B1B-471D-AAD2-46CFBEF4649A}"/>
              </a:ext>
            </a:extLst>
          </p:cNvPr>
          <p:cNvSpPr txBox="1"/>
          <p:nvPr/>
        </p:nvSpPr>
        <p:spPr>
          <a:xfrm>
            <a:off x="658457" y="1525621"/>
            <a:ext cx="719377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4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lvl="1" algn="ctr"/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lvl="1" algn="ctr"/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lvl="1"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lvl="1" algn="ctr"/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২৬/১১/২০২০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খ্রিঃ</a:t>
            </a:r>
            <a:endParaRPr lang="bn-IN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5132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1882">
        <p14:vortex dir="r"/>
      </p:transition>
    </mc:Choice>
    <mc:Fallback>
      <p:transition spd="slow" advTm="118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4ADEDD-D447-4B9A-A159-4159A5A9E20C}"/>
              </a:ext>
            </a:extLst>
          </p:cNvPr>
          <p:cNvSpPr txBox="1"/>
          <p:nvPr/>
        </p:nvSpPr>
        <p:spPr>
          <a:xfrm>
            <a:off x="2961137" y="310057"/>
            <a:ext cx="6269726" cy="707886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105F45-40E4-4499-8E7C-EA65BFA3E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0748" y="1794077"/>
            <a:ext cx="7521678" cy="38436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63B053-9B8E-4C8B-B4DF-E312C9C22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7004" y="1448968"/>
            <a:ext cx="7919383" cy="4876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520670-20A1-4EDA-A2D9-46907556B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7005" y="1448968"/>
            <a:ext cx="8590334" cy="4876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4C5B05-A4AC-4948-8E63-67C6C26690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1042" y="1157734"/>
            <a:ext cx="8871307" cy="516803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CE4C396-05BF-4DE3-A04E-F00E2109B535}"/>
              </a:ext>
            </a:extLst>
          </p:cNvPr>
          <p:cNvGrpSpPr/>
          <p:nvPr/>
        </p:nvGrpSpPr>
        <p:grpSpPr>
          <a:xfrm>
            <a:off x="1539651" y="3243269"/>
            <a:ext cx="9730425" cy="1288197"/>
            <a:chOff x="1327067" y="2572603"/>
            <a:chExt cx="9730425" cy="128819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759D617-32A7-4F4D-BA83-4A4210CC6438}"/>
                </a:ext>
              </a:extLst>
            </p:cNvPr>
            <p:cNvSpPr/>
            <p:nvPr/>
          </p:nvSpPr>
          <p:spPr>
            <a:xfrm>
              <a:off x="1583212" y="2572603"/>
              <a:ext cx="9218137" cy="1288197"/>
            </a:xfrm>
            <a:prstGeom prst="roundRect">
              <a:avLst>
                <a:gd name="adj" fmla="val 40367"/>
              </a:avLst>
            </a:prstGeom>
            <a:solidFill>
              <a:srgbClr val="FF0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A7A1E74-1A2D-40B9-84BF-FF14710D56E8}"/>
                </a:ext>
              </a:extLst>
            </p:cNvPr>
            <p:cNvSpPr txBox="1"/>
            <p:nvPr/>
          </p:nvSpPr>
          <p:spPr>
            <a:xfrm>
              <a:off x="1327067" y="2801202"/>
              <a:ext cx="97304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ছবি</a:t>
              </a:r>
              <a:r>
                <a:rPr lang="en-US" sz="4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গুলো</a:t>
              </a:r>
              <a:r>
                <a:rPr lang="en-US" sz="4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দ্বারা</a:t>
              </a:r>
              <a:r>
                <a:rPr lang="en-US" sz="4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তোমরা</a:t>
              </a:r>
              <a:r>
                <a:rPr lang="en-US" sz="4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কি</a:t>
              </a:r>
              <a:r>
                <a:rPr lang="en-US" sz="4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বুঝতে</a:t>
              </a:r>
              <a:r>
                <a:rPr lang="en-US" sz="4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পেরেছো</a:t>
              </a:r>
              <a:r>
                <a:rPr lang="bn-BD" sz="4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? </a:t>
              </a:r>
              <a:endParaRPr lang="en-US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6253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xit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2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250"/>
                            </p:stCondLst>
                            <p:childTnLst>
                              <p:par>
                                <p:cTn id="39" presetID="53" presetClass="exit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250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500"/>
                            </p:stCondLst>
                            <p:childTnLst>
                              <p:par>
                                <p:cTn id="63" presetID="53" presetClass="exit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250"/>
                            </p:stCondLst>
                            <p:childTnLst>
                              <p:par>
                                <p:cTn id="69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6750"/>
                            </p:stCondLst>
                            <p:childTnLst>
                              <p:par>
                                <p:cTn id="75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25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2" grpId="1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27AD56-BE29-442D-A568-61D238ED56AE}"/>
              </a:ext>
            </a:extLst>
          </p:cNvPr>
          <p:cNvSpPr txBox="1"/>
          <p:nvPr/>
        </p:nvSpPr>
        <p:spPr>
          <a:xfrm>
            <a:off x="2500526" y="689680"/>
            <a:ext cx="7571948" cy="1862048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15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BD" sz="115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bn-BD" sz="115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bn-BD" sz="115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BD" sz="115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bn-BD" sz="115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bn-BD" sz="115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377B48-7DE2-43FD-AEB0-D6ED8355F8C8}"/>
              </a:ext>
            </a:extLst>
          </p:cNvPr>
          <p:cNvSpPr txBox="1"/>
          <p:nvPr/>
        </p:nvSpPr>
        <p:spPr>
          <a:xfrm>
            <a:off x="952500" y="3429000"/>
            <a:ext cx="10762120" cy="219456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algn="ctr"/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146C3D-4FA5-4736-9B94-39302795B23D}"/>
              </a:ext>
            </a:extLst>
          </p:cNvPr>
          <p:cNvSpPr txBox="1"/>
          <p:nvPr/>
        </p:nvSpPr>
        <p:spPr>
          <a:xfrm>
            <a:off x="1238866" y="3429000"/>
            <a:ext cx="104757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</a:t>
            </a:r>
            <a:r>
              <a:rPr lang="en-US" sz="13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13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138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en-US" sz="138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র্কে</a:t>
            </a:r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13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</a:t>
            </a:r>
            <a:r>
              <a:rPr lang="en-US" sz="13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13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ণা</a:t>
            </a:r>
            <a:endParaRPr lang="en-US" sz="13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337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25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375"/>
                            </p:stCondLst>
                            <p:childTnLst>
                              <p:par>
                                <p:cTn id="1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5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69" fill="hold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95" decel="50000" autoRev="1" fill="hold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0" fill="hold">
                                          <p:stCondLst>
                                            <p:cond delay="108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1901971" y="3392318"/>
            <a:ext cx="2319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.১</a:t>
            </a:r>
            <a:endParaRPr lang="bn-BD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18189" y="5225189"/>
            <a:ext cx="1903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5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.২</a:t>
            </a:r>
            <a:endParaRPr lang="bn-BD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6C4D0EC-DC6F-4941-87DA-25DA7199738A}"/>
              </a:ext>
            </a:extLst>
          </p:cNvPr>
          <p:cNvGrpSpPr/>
          <p:nvPr/>
        </p:nvGrpSpPr>
        <p:grpSpPr>
          <a:xfrm>
            <a:off x="3840303" y="125048"/>
            <a:ext cx="3979990" cy="1200329"/>
            <a:chOff x="3840303" y="81506"/>
            <a:chExt cx="3979990" cy="1200329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9BF863D-2EEF-4CCB-B9A1-747961A6DB05}"/>
                </a:ext>
              </a:extLst>
            </p:cNvPr>
            <p:cNvSpPr/>
            <p:nvPr/>
          </p:nvSpPr>
          <p:spPr>
            <a:xfrm>
              <a:off x="3840303" y="173141"/>
              <a:ext cx="3903450" cy="1024995"/>
            </a:xfrm>
            <a:prstGeom prst="roundRect">
              <a:avLst>
                <a:gd name="adj" fmla="val 46526"/>
              </a:avLst>
            </a:prstGeom>
            <a:solidFill>
              <a:srgbClr val="C0000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FDA0AF4-CE78-402B-8746-D8810D7B6484}"/>
                </a:ext>
              </a:extLst>
            </p:cNvPr>
            <p:cNvSpPr txBox="1"/>
            <p:nvPr/>
          </p:nvSpPr>
          <p:spPr>
            <a:xfrm>
              <a:off x="3994063" y="81506"/>
              <a:ext cx="382623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72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শিখনফল</a:t>
              </a:r>
              <a:endParaRPr lang="en-US" sz="7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F9BC979-2280-4553-A989-FF0AC347E142}"/>
              </a:ext>
            </a:extLst>
          </p:cNvPr>
          <p:cNvGrpSpPr/>
          <p:nvPr/>
        </p:nvGrpSpPr>
        <p:grpSpPr>
          <a:xfrm rot="3000000">
            <a:off x="-216241" y="1629469"/>
            <a:ext cx="559147" cy="4802242"/>
            <a:chOff x="0" y="1434126"/>
            <a:chExt cx="559147" cy="5763044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6DCF23DF-E60C-4311-95FE-39010DC1F554}"/>
                </a:ext>
              </a:extLst>
            </p:cNvPr>
            <p:cNvSpPr/>
            <p:nvPr/>
          </p:nvSpPr>
          <p:spPr>
            <a:xfrm>
              <a:off x="0" y="1434126"/>
              <a:ext cx="549421" cy="2881522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D3762C19-A4C6-427C-9DDB-7201F9D8345F}"/>
                </a:ext>
              </a:extLst>
            </p:cNvPr>
            <p:cNvSpPr/>
            <p:nvPr/>
          </p:nvSpPr>
          <p:spPr>
            <a:xfrm rot="10800000">
              <a:off x="9726" y="4315648"/>
              <a:ext cx="549421" cy="2881522"/>
            </a:xfrm>
            <a:prstGeom prst="triangle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6529D9DD-17B5-4134-B459-666371E776B1}"/>
              </a:ext>
            </a:extLst>
          </p:cNvPr>
          <p:cNvSpPr/>
          <p:nvPr/>
        </p:nvSpPr>
        <p:spPr>
          <a:xfrm>
            <a:off x="-206511" y="3624640"/>
            <a:ext cx="676636" cy="748226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B23E9358-575F-42C3-BEBF-0005BB870C8B}"/>
              </a:ext>
            </a:extLst>
          </p:cNvPr>
          <p:cNvSpPr/>
          <p:nvPr/>
        </p:nvSpPr>
        <p:spPr>
          <a:xfrm>
            <a:off x="-1569650" y="1422567"/>
            <a:ext cx="4560500" cy="4564834"/>
          </a:xfrm>
          <a:prstGeom prst="arc">
            <a:avLst>
              <a:gd name="adj1" fmla="val 15289860"/>
              <a:gd name="adj2" fmla="val 6307022"/>
            </a:avLst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C7241B5-6AFB-4394-825B-99CA8081F48F}"/>
              </a:ext>
            </a:extLst>
          </p:cNvPr>
          <p:cNvGrpSpPr/>
          <p:nvPr/>
        </p:nvGrpSpPr>
        <p:grpSpPr>
          <a:xfrm>
            <a:off x="2000250" y="1747413"/>
            <a:ext cx="10029712" cy="923332"/>
            <a:chOff x="2038350" y="1747413"/>
            <a:chExt cx="9179710" cy="923332"/>
          </a:xfrm>
          <a:solidFill>
            <a:srgbClr val="FFC000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55" name="Rectangle: Top Corners Rounded 26">
              <a:extLst>
                <a:ext uri="{FF2B5EF4-FFF2-40B4-BE49-F238E27FC236}">
                  <a16:creationId xmlns:a16="http://schemas.microsoft.com/office/drawing/2014/main" id="{354B255E-AC8B-4E6C-8FBD-BCC51E108113}"/>
                </a:ext>
              </a:extLst>
            </p:cNvPr>
            <p:cNvSpPr/>
            <p:nvPr/>
          </p:nvSpPr>
          <p:spPr>
            <a:xfrm rot="5400000">
              <a:off x="6166539" y="-2380776"/>
              <a:ext cx="923332" cy="9179710"/>
            </a:xfrm>
            <a:prstGeom prst="round2SameRect">
              <a:avLst>
                <a:gd name="adj1" fmla="val 16667"/>
                <a:gd name="adj2" fmla="val 5502"/>
              </a:avLst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BFF4755-2DFA-40A6-8FBC-ECBB0C84A957}"/>
                </a:ext>
              </a:extLst>
            </p:cNvPr>
            <p:cNvSpPr txBox="1"/>
            <p:nvPr/>
          </p:nvSpPr>
          <p:spPr>
            <a:xfrm>
              <a:off x="2624294" y="1866089"/>
              <a:ext cx="8593766" cy="64633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নেটওয়ার্ক</a:t>
              </a:r>
              <a:r>
                <a:rPr lang="en-US" sz="3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সংশ্লিষ্ট</a:t>
              </a:r>
              <a:r>
                <a:rPr lang="en-US" sz="3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যন্ত্রপাতির</a:t>
              </a:r>
              <a:r>
                <a:rPr lang="en-US" sz="3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কার্যাবলি</a:t>
              </a:r>
              <a:r>
                <a:rPr lang="en-US" sz="3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ব্যাখ্যা</a:t>
              </a:r>
              <a:r>
                <a:rPr lang="en-US" sz="3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;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52A4FFC-3680-4AA8-B91D-90778E919750}"/>
              </a:ext>
            </a:extLst>
          </p:cNvPr>
          <p:cNvGrpSpPr/>
          <p:nvPr/>
        </p:nvGrpSpPr>
        <p:grpSpPr>
          <a:xfrm>
            <a:off x="1762372" y="1380458"/>
            <a:ext cx="1147681" cy="1569660"/>
            <a:chOff x="1762372" y="1380458"/>
            <a:chExt cx="1147681" cy="156966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1A33006-97F5-45CF-A04E-F7BDFA45D748}"/>
                </a:ext>
              </a:extLst>
            </p:cNvPr>
            <p:cNvSpPr/>
            <p:nvPr/>
          </p:nvSpPr>
          <p:spPr>
            <a:xfrm>
              <a:off x="1762372" y="1422567"/>
              <a:ext cx="1147681" cy="141994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11269E-1953-43D5-B310-BB0F9140A769}"/>
                </a:ext>
              </a:extLst>
            </p:cNvPr>
            <p:cNvSpPr txBox="1"/>
            <p:nvPr/>
          </p:nvSpPr>
          <p:spPr>
            <a:xfrm>
              <a:off x="1884496" y="1380458"/>
              <a:ext cx="101130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6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C355021-9BCD-433E-9F47-5EBEED1263FA}"/>
              </a:ext>
            </a:extLst>
          </p:cNvPr>
          <p:cNvGrpSpPr/>
          <p:nvPr/>
        </p:nvGrpSpPr>
        <p:grpSpPr>
          <a:xfrm>
            <a:off x="2724150" y="3347613"/>
            <a:ext cx="9305813" cy="923332"/>
            <a:chOff x="2038350" y="1747413"/>
            <a:chExt cx="9345351" cy="923332"/>
          </a:xfrm>
          <a:solidFill>
            <a:srgbClr val="7030A0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18" name="Rectangle: Top Corners Rounded 26">
              <a:extLst>
                <a:ext uri="{FF2B5EF4-FFF2-40B4-BE49-F238E27FC236}">
                  <a16:creationId xmlns:a16="http://schemas.microsoft.com/office/drawing/2014/main" id="{EB768EC7-51EA-4B9B-A566-09B3648032DD}"/>
                </a:ext>
              </a:extLst>
            </p:cNvPr>
            <p:cNvSpPr/>
            <p:nvPr/>
          </p:nvSpPr>
          <p:spPr>
            <a:xfrm rot="5400000">
              <a:off x="6249359" y="-2463596"/>
              <a:ext cx="923332" cy="9345350"/>
            </a:xfrm>
            <a:prstGeom prst="round2SameRect">
              <a:avLst>
                <a:gd name="adj1" fmla="val 16667"/>
                <a:gd name="adj2" fmla="val 5502"/>
              </a:avLst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003FEF5-11AC-40E3-B88E-FB68BD52A75C}"/>
                </a:ext>
              </a:extLst>
            </p:cNvPr>
            <p:cNvSpPr txBox="1"/>
            <p:nvPr/>
          </p:nvSpPr>
          <p:spPr>
            <a:xfrm>
              <a:off x="3015135" y="1901370"/>
              <a:ext cx="8368566" cy="646331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নেটওয়ার্ক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সংশ্লিষ্ট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যন্ত্রপাতির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নাম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বর্ণনা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দিতে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;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98291C2-E1BC-439C-9427-65E6328458F3}"/>
              </a:ext>
            </a:extLst>
          </p:cNvPr>
          <p:cNvGrpSpPr/>
          <p:nvPr/>
        </p:nvGrpSpPr>
        <p:grpSpPr>
          <a:xfrm>
            <a:off x="2448172" y="3022767"/>
            <a:ext cx="1147681" cy="1446550"/>
            <a:chOff x="1762372" y="1422567"/>
            <a:chExt cx="1147681" cy="1446550"/>
          </a:xfrm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D1018E53-56BC-4115-A535-54A107DADB73}"/>
                </a:ext>
              </a:extLst>
            </p:cNvPr>
            <p:cNvSpPr/>
            <p:nvPr/>
          </p:nvSpPr>
          <p:spPr>
            <a:xfrm>
              <a:off x="1762372" y="1422567"/>
              <a:ext cx="1147681" cy="141994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8974AF1-1798-4D30-BC4C-FB1FEEA7EEEC}"/>
                </a:ext>
              </a:extLst>
            </p:cNvPr>
            <p:cNvSpPr txBox="1"/>
            <p:nvPr/>
          </p:nvSpPr>
          <p:spPr>
            <a:xfrm>
              <a:off x="1859192" y="1422567"/>
              <a:ext cx="101130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A766E746-7D32-4E78-B1FD-C54D5A76974B}"/>
              </a:ext>
            </a:extLst>
          </p:cNvPr>
          <p:cNvGrpSpPr/>
          <p:nvPr/>
        </p:nvGrpSpPr>
        <p:grpSpPr>
          <a:xfrm>
            <a:off x="2500086" y="5040339"/>
            <a:ext cx="9544573" cy="923332"/>
            <a:chOff x="2038350" y="1747413"/>
            <a:chExt cx="9374884" cy="923332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26" name="Rectangle: Top Corners Rounded 26">
              <a:extLst>
                <a:ext uri="{FF2B5EF4-FFF2-40B4-BE49-F238E27FC236}">
                  <a16:creationId xmlns:a16="http://schemas.microsoft.com/office/drawing/2014/main" id="{582910AE-2453-4832-9BD2-D6446D37C4D0}"/>
                </a:ext>
              </a:extLst>
            </p:cNvPr>
            <p:cNvSpPr/>
            <p:nvPr/>
          </p:nvSpPr>
          <p:spPr>
            <a:xfrm rot="5400000">
              <a:off x="6256908" y="-2471145"/>
              <a:ext cx="923332" cy="9360448"/>
            </a:xfrm>
            <a:prstGeom prst="round2SameRect">
              <a:avLst>
                <a:gd name="adj1" fmla="val 16667"/>
                <a:gd name="adj2" fmla="val 5502"/>
              </a:avLst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27590DD-616B-413C-B2AE-8367BAE7F787}"/>
                </a:ext>
              </a:extLst>
            </p:cNvPr>
            <p:cNvSpPr txBox="1"/>
            <p:nvPr/>
          </p:nvSpPr>
          <p:spPr>
            <a:xfrm>
              <a:off x="2387860" y="1831837"/>
              <a:ext cx="9025374" cy="769441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নেটওয়ার্ক</a:t>
              </a:r>
              <a:r>
                <a:rPr lang="en-US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</a:t>
              </a:r>
              <a:r>
                <a:rPr lang="en-US" sz="4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বং</a:t>
              </a:r>
              <a:r>
                <a:rPr lang="en-US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তা</a:t>
              </a:r>
              <a:r>
                <a:rPr lang="as-IN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as-IN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</a:t>
              </a:r>
              <a:r>
                <a:rPr lang="en-US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as-IN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as-IN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en-US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্</a:t>
              </a:r>
              <a:r>
                <a:rPr lang="as-IN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</a:t>
              </a:r>
              <a:r>
                <a:rPr lang="en-US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lang="en-US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44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4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7C886D7-B5E2-4D3A-93E2-77F4DAFEC206}"/>
              </a:ext>
            </a:extLst>
          </p:cNvPr>
          <p:cNvGrpSpPr/>
          <p:nvPr/>
        </p:nvGrpSpPr>
        <p:grpSpPr>
          <a:xfrm>
            <a:off x="2078968" y="4686465"/>
            <a:ext cx="1173419" cy="1446550"/>
            <a:chOff x="1762372" y="1422567"/>
            <a:chExt cx="1147681" cy="1446550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0DA8BA16-4918-4BB5-9CC9-76C7D74711DC}"/>
                </a:ext>
              </a:extLst>
            </p:cNvPr>
            <p:cNvSpPr/>
            <p:nvPr/>
          </p:nvSpPr>
          <p:spPr>
            <a:xfrm>
              <a:off x="1762372" y="1422567"/>
              <a:ext cx="1147681" cy="141994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338C7AE-3291-4A9E-9376-6A0EA2AF5B3C}"/>
                </a:ext>
              </a:extLst>
            </p:cNvPr>
            <p:cNvSpPr txBox="1"/>
            <p:nvPr/>
          </p:nvSpPr>
          <p:spPr>
            <a:xfrm>
              <a:off x="1859192" y="1422567"/>
              <a:ext cx="101130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4858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1A50-DF11-41CA-A644-96ECED101D2F}"/>
              </a:ext>
            </a:extLst>
          </p:cNvPr>
          <p:cNvSpPr txBox="1">
            <a:spLocks/>
          </p:cNvSpPr>
          <p:nvPr/>
        </p:nvSpPr>
        <p:spPr>
          <a:xfrm>
            <a:off x="2859315" y="304800"/>
            <a:ext cx="2801256" cy="928914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8DB01-6864-4663-9814-4A5BAABE025F}"/>
              </a:ext>
            </a:extLst>
          </p:cNvPr>
          <p:cNvSpPr txBox="1">
            <a:spLocks/>
          </p:cNvSpPr>
          <p:nvPr/>
        </p:nvSpPr>
        <p:spPr>
          <a:xfrm>
            <a:off x="1143000" y="3429000"/>
            <a:ext cx="10531185" cy="3200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n-IN" sz="4800" dirty="0">
                <a:latin typeface="NikoshBAN" pitchFamily="2" charset="0"/>
                <a:cs typeface="NikoshBAN" pitchFamily="2" charset="0"/>
              </a:rPr>
              <a:t>দুইটা কিংবা তার বেশি কম্পিউটারকে যোগাযোগের কোন মাধ্যম দিয়ে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সুইচ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নামক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এক সাথে জুড়ে দিলে  যদি তারা নিজেদের মধ্যে তথ্য কিংবা উপাত্ত দেওয়া-নেওয়া করতে পারে-তাহলেই আমরা সেটাকে কম্পিউটার নেটওয়ার্ক বলতে পারি।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A905A7-E2EC-47CD-8AE9-249FB8AAA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800" y="304801"/>
            <a:ext cx="5126180" cy="263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541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3">
                                          <p:stCondLst>
                                            <p:cond delay="8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07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07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07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07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26E12-FC3A-4460-9DF5-2818E6D8F13D}"/>
              </a:ext>
            </a:extLst>
          </p:cNvPr>
          <p:cNvSpPr txBox="1">
            <a:spLocks/>
          </p:cNvSpPr>
          <p:nvPr/>
        </p:nvSpPr>
        <p:spPr>
          <a:xfrm>
            <a:off x="2137047" y="366906"/>
            <a:ext cx="7917907" cy="1384995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800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67CF2-FFFB-46B3-AF9D-D64519DC4D19}"/>
              </a:ext>
            </a:extLst>
          </p:cNvPr>
          <p:cNvSpPr txBox="1">
            <a:spLocks/>
          </p:cNvSpPr>
          <p:nvPr/>
        </p:nvSpPr>
        <p:spPr>
          <a:xfrm>
            <a:off x="5185307" y="2812140"/>
            <a:ext cx="6172200" cy="4191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n-IN" sz="5400" dirty="0">
                <a:latin typeface="NikoshBAN" pitchFamily="2" charset="0"/>
                <a:cs typeface="NikoshBAN" pitchFamily="2" charset="0"/>
              </a:rPr>
              <a:t>সার্ভার হল একটি শক্তিশালী কম্পিউটার যা নেটওয়ার্কে অন্তভূক্ত অন্যান্য কম্পিউটারগুলোকে সেবা প্রদান করে থাকে।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289971-4946-4697-8F2A-E47B50D7C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493" y="2172676"/>
            <a:ext cx="3623480" cy="3646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8B3812-13C2-4EA5-A282-5DC6CBFAB917}"/>
              </a:ext>
            </a:extLst>
          </p:cNvPr>
          <p:cNvSpPr txBox="1"/>
          <p:nvPr/>
        </p:nvSpPr>
        <p:spPr>
          <a:xfrm>
            <a:off x="2164339" y="361189"/>
            <a:ext cx="79179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 সংশ্লিষ্ট কিছু যন্ত্রপাতি আছে যেগুলো দিয়ে কম্পিউটার নেটওয়ার্ক গড়ে ওঠে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6CBAC2D-80CD-4187-935F-A0AD8F0A386E}"/>
              </a:ext>
            </a:extLst>
          </p:cNvPr>
          <p:cNvSpPr/>
          <p:nvPr/>
        </p:nvSpPr>
        <p:spPr>
          <a:xfrm>
            <a:off x="4699182" y="1576769"/>
            <a:ext cx="1862212" cy="890530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যেমনঃ-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EBF6C55-013B-4CF2-8435-E0350E866BD1}"/>
              </a:ext>
            </a:extLst>
          </p:cNvPr>
          <p:cNvSpPr/>
          <p:nvPr/>
        </p:nvSpPr>
        <p:spPr>
          <a:xfrm>
            <a:off x="7416800" y="1943209"/>
            <a:ext cx="2351314" cy="677623"/>
          </a:xfrm>
          <a:prstGeom prst="roundRect">
            <a:avLst>
              <a:gd name="adj" fmla="val 35944"/>
            </a:avLst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910579-05F8-4A0B-9F80-CACD5AAA156B}"/>
              </a:ext>
            </a:extLst>
          </p:cNvPr>
          <p:cNvSpPr txBox="1"/>
          <p:nvPr/>
        </p:nvSpPr>
        <p:spPr>
          <a:xfrm>
            <a:off x="7416800" y="1851391"/>
            <a:ext cx="2306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সার্ভার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212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5D1DA-CA92-4D74-AF6C-2D06FA2BC93E}"/>
              </a:ext>
            </a:extLst>
          </p:cNvPr>
          <p:cNvSpPr txBox="1">
            <a:spLocks/>
          </p:cNvSpPr>
          <p:nvPr/>
        </p:nvSpPr>
        <p:spPr>
          <a:xfrm>
            <a:off x="4971143" y="194588"/>
            <a:ext cx="2249714" cy="893984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ক্লায়েন্ট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B615E-3BFB-4F6C-A6F0-F03AEA981E91}"/>
              </a:ext>
            </a:extLst>
          </p:cNvPr>
          <p:cNvSpPr txBox="1">
            <a:spLocks/>
          </p:cNvSpPr>
          <p:nvPr/>
        </p:nvSpPr>
        <p:spPr>
          <a:xfrm>
            <a:off x="5257800" y="2548612"/>
            <a:ext cx="6256040" cy="411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n-IN" sz="6000" dirty="0">
                <a:latin typeface="NikoshBAN" pitchFamily="2" charset="0"/>
                <a:cs typeface="NikoshBAN" pitchFamily="2" charset="0"/>
              </a:rPr>
              <a:t>যেসব কম্পিউটার সার্ভার থেকে কোন ধরনের তথ্য নেয় তাকে ক্লায়েন্ট বলে।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A08359-9F6E-4283-83BB-F9804EF3B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160" y="436455"/>
            <a:ext cx="3924062" cy="392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32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A0899FA-0DDD-4B5E-989C-EBECA2D40C61}"/>
              </a:ext>
            </a:extLst>
          </p:cNvPr>
          <p:cNvSpPr txBox="1">
            <a:spLocks/>
          </p:cNvSpPr>
          <p:nvPr/>
        </p:nvSpPr>
        <p:spPr>
          <a:xfrm>
            <a:off x="4822123" y="1681999"/>
            <a:ext cx="6429828" cy="5638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bn-IN" sz="4800" dirty="0">
                <a:latin typeface="NikoshBAN" pitchFamily="2" charset="0"/>
                <a:cs typeface="NikoshBAN" pitchFamily="2" charset="0"/>
              </a:rPr>
              <a:t>মিডিয়া থেকে তথ্য কম্পিউটারে দেয়া আবার কম্পিউটার থেকে তথ্য নিয়ে নেটওয়ার্কে ছেড়ে দিতে এডাপ্টার ব্যবহার করা হয়।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516E3D-C344-412B-8199-BC2275B3D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165" y="204857"/>
            <a:ext cx="3733800" cy="35456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F3B75A-6470-463B-A6F0-ACD07681FAF4}"/>
              </a:ext>
            </a:extLst>
          </p:cNvPr>
          <p:cNvSpPr/>
          <p:nvPr/>
        </p:nvSpPr>
        <p:spPr>
          <a:xfrm>
            <a:off x="4391046" y="204857"/>
            <a:ext cx="3409908" cy="707886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bn-IN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নেটওয়ার্ক এডাপ্টরঃ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0525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4EB6A6A-186D-483E-B72F-8A3D7AA70637}"/>
              </a:ext>
            </a:extLst>
          </p:cNvPr>
          <p:cNvSpPr txBox="1">
            <a:spLocks/>
          </p:cNvSpPr>
          <p:nvPr/>
        </p:nvSpPr>
        <p:spPr>
          <a:xfrm>
            <a:off x="4343400" y="2857500"/>
            <a:ext cx="5943600" cy="34671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n-IN" sz="4800" dirty="0">
                <a:latin typeface="NikoshBAN" pitchFamily="2" charset="0"/>
                <a:cs typeface="NikoshBAN" pitchFamily="2" charset="0"/>
              </a:rPr>
              <a:t>যে সকল মাধ্যম দ্বারা কম্পিউটারগুলোকে নেটওয়ার্কের সাথে যুক্ত করা হয় তাকে মিডিয়া বলে।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CFEF7D-32BB-4909-BB49-854CD9F5B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949" y="239644"/>
            <a:ext cx="3276600" cy="33105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F563561-5C8B-491D-8694-88451B98971D}"/>
              </a:ext>
            </a:extLst>
          </p:cNvPr>
          <p:cNvSpPr/>
          <p:nvPr/>
        </p:nvSpPr>
        <p:spPr>
          <a:xfrm>
            <a:off x="4673600" y="239644"/>
            <a:ext cx="2844800" cy="780143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29882-A187-4765-944E-88036B908262}"/>
              </a:ext>
            </a:extLst>
          </p:cNvPr>
          <p:cNvSpPr txBox="1"/>
          <p:nvPr/>
        </p:nvSpPr>
        <p:spPr>
          <a:xfrm>
            <a:off x="5014686" y="121883"/>
            <a:ext cx="21626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মিডিয়া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234FD0-3D04-474C-A2EB-AFF246B6D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49" y="239644"/>
            <a:ext cx="3311782" cy="339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D39CF7-1C2B-4C1B-849E-DE586D816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871" y="239644"/>
            <a:ext cx="3532755" cy="3467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0240D2-8455-4309-B481-7C8576E614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329" y="239644"/>
            <a:ext cx="2844800" cy="267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84888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50"/>
                            </p:stCondLst>
                            <p:childTnLst>
                              <p:par>
                                <p:cTn id="2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DCD26AA-F11E-4201-9209-7DFED0F9C721}"/>
              </a:ext>
            </a:extLst>
          </p:cNvPr>
          <p:cNvSpPr txBox="1">
            <a:spLocks/>
          </p:cNvSpPr>
          <p:nvPr/>
        </p:nvSpPr>
        <p:spPr>
          <a:xfrm>
            <a:off x="1085850" y="4994196"/>
            <a:ext cx="10953750" cy="167957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n-IN" sz="6000" dirty="0">
                <a:latin typeface="NikoshBAN" pitchFamily="2" charset="0"/>
                <a:cs typeface="NikoshBAN" pitchFamily="2" charset="0"/>
              </a:rPr>
              <a:t>যে ক্লায়েন্ট সার্ভার থেকে রিসোর্স ব্যবহার করে, সে-ই ইউজার বা ব্যবহারকারী।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4EE6AA-8ABB-4271-8829-90C0BDA3B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00" y="1555671"/>
            <a:ext cx="4286250" cy="3149679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36E1FE-ABE9-4380-ACB7-7EFAEDA45CD1}"/>
              </a:ext>
            </a:extLst>
          </p:cNvPr>
          <p:cNvSpPr/>
          <p:nvPr/>
        </p:nvSpPr>
        <p:spPr>
          <a:xfrm>
            <a:off x="4095750" y="257175"/>
            <a:ext cx="3219450" cy="114300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E31242-0311-4A0C-9529-4024C76E02A5}"/>
              </a:ext>
            </a:extLst>
          </p:cNvPr>
          <p:cNvSpPr txBox="1"/>
          <p:nvPr/>
        </p:nvSpPr>
        <p:spPr>
          <a:xfrm>
            <a:off x="4305301" y="276225"/>
            <a:ext cx="28575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ইউজার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5784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DCD26AA-F11E-4201-9209-7DFED0F9C721}"/>
              </a:ext>
            </a:extLst>
          </p:cNvPr>
          <p:cNvSpPr txBox="1">
            <a:spLocks/>
          </p:cNvSpPr>
          <p:nvPr/>
        </p:nvSpPr>
        <p:spPr>
          <a:xfrm>
            <a:off x="1085850" y="4917996"/>
            <a:ext cx="10953750" cy="167957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n-IN" sz="6000" dirty="0">
                <a:latin typeface="NikoshBAN" pitchFamily="2" charset="0"/>
                <a:cs typeface="NikoshBAN" pitchFamily="2" charset="0"/>
              </a:rPr>
              <a:t>পরস্পর কয়েকটি কম্পিউটারকে যুক্ত  করে তাদের মাঝে তথ্য আদন-প্রদান করার সময় নির্দিষ্ট কিছু নিয়ম মেনে চলতে হয় যাকে প্রটোকল বলে।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4EE6AA-8ABB-4271-8829-90C0BDA3B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100" y="1753385"/>
            <a:ext cx="4286250" cy="275425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236E1FE-ABE9-4380-ACB7-7EFAEDA45CD1}"/>
              </a:ext>
            </a:extLst>
          </p:cNvPr>
          <p:cNvSpPr/>
          <p:nvPr/>
        </p:nvSpPr>
        <p:spPr>
          <a:xfrm>
            <a:off x="4095750" y="257175"/>
            <a:ext cx="3467100" cy="11430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E31242-0311-4A0C-9529-4024C76E02A5}"/>
              </a:ext>
            </a:extLst>
          </p:cNvPr>
          <p:cNvSpPr txBox="1"/>
          <p:nvPr/>
        </p:nvSpPr>
        <p:spPr>
          <a:xfrm>
            <a:off x="4219575" y="257175"/>
            <a:ext cx="32194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প্রটোকলস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071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459D81-9BF5-4105-B2D9-C6B342E75A1C}"/>
              </a:ext>
            </a:extLst>
          </p:cNvPr>
          <p:cNvSpPr/>
          <p:nvPr/>
        </p:nvSpPr>
        <p:spPr>
          <a:xfrm>
            <a:off x="4019550" y="266700"/>
            <a:ext cx="3257550" cy="10287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4000">
                <a:srgbClr val="C00000"/>
              </a:gs>
              <a:gs pos="81000">
                <a:srgbClr val="FF0000">
                  <a:alpha val="87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8A63A2-C871-45A9-8EA8-214E641257F9}"/>
              </a:ext>
            </a:extLst>
          </p:cNvPr>
          <p:cNvSpPr txBox="1"/>
          <p:nvPr/>
        </p:nvSpPr>
        <p:spPr>
          <a:xfrm>
            <a:off x="4248150" y="333880"/>
            <a:ext cx="2857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76B2F-D724-4D1A-93D7-C58DEA047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969" y="333880"/>
            <a:ext cx="2857500" cy="228630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B55D73-F9A9-46B6-8B1F-C905FEF099C6}"/>
              </a:ext>
            </a:extLst>
          </p:cNvPr>
          <p:cNvSpPr txBox="1">
            <a:spLocks/>
          </p:cNvSpPr>
          <p:nvPr/>
        </p:nvSpPr>
        <p:spPr>
          <a:xfrm>
            <a:off x="519448" y="3883459"/>
            <a:ext cx="11153104" cy="183154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স্কুলের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গুলোকে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নেটওয়ার্কিং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আওতায়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রিসোর্স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86156919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03602-1115-456C-B233-2F898E23F145}"/>
              </a:ext>
            </a:extLst>
          </p:cNvPr>
          <p:cNvSpPr txBox="1">
            <a:spLocks/>
          </p:cNvSpPr>
          <p:nvPr/>
        </p:nvSpPr>
        <p:spPr>
          <a:xfrm>
            <a:off x="4947558" y="394155"/>
            <a:ext cx="2296887" cy="996495"/>
          </a:xfrm>
          <a:prstGeom prst="rect">
            <a:avLst/>
          </a:prstGeom>
          <a:solidFill>
            <a:srgbClr val="0070C0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IN" sz="6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3C6F8-9D77-4325-9242-9EE63BF89DA9}"/>
              </a:ext>
            </a:extLst>
          </p:cNvPr>
          <p:cNvSpPr txBox="1">
            <a:spLocks/>
          </p:cNvSpPr>
          <p:nvPr/>
        </p:nvSpPr>
        <p:spPr>
          <a:xfrm>
            <a:off x="609600" y="2057400"/>
            <a:ext cx="10972800" cy="419099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সংশ্লিষ্ট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এডাপ্টার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ইউজার কাকে বলে?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ক্লায়েন্ট কাকে বলে?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bn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40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08521-DE7B-4C20-826A-28FBD94A0D00}"/>
              </a:ext>
            </a:extLst>
          </p:cNvPr>
          <p:cNvSpPr txBox="1">
            <a:spLocks/>
          </p:cNvSpPr>
          <p:nvPr/>
        </p:nvSpPr>
        <p:spPr>
          <a:xfrm>
            <a:off x="5524500" y="1654967"/>
            <a:ext cx="5162550" cy="1325563"/>
          </a:xfrm>
          <a:prstGeom prst="rect">
            <a:avLst/>
          </a:prstGeom>
        </p:spPr>
        <p:txBody>
          <a:bodyPr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IN" sz="13800" dirty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13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ড়ি</a:t>
            </a:r>
            <a:r>
              <a:rPr lang="bn-IN" sz="138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13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</a:t>
            </a:r>
            <a:r>
              <a:rPr lang="bn-IN" sz="13800" dirty="0">
                <a:solidFill>
                  <a:srgbClr val="21712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13800" dirty="0">
              <a:solidFill>
                <a:srgbClr val="21712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1EF65-7DA9-4AA3-9ACF-445A5CDF43ED}"/>
              </a:ext>
            </a:extLst>
          </p:cNvPr>
          <p:cNvSpPr txBox="1">
            <a:spLocks/>
          </p:cNvSpPr>
          <p:nvPr/>
        </p:nvSpPr>
        <p:spPr>
          <a:xfrm>
            <a:off x="1104900" y="4540251"/>
            <a:ext cx="9982200" cy="17547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ব্যবাহারের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সুবিধাসমুহের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9C6BBC-F4F5-4253-BBF4-BB5E93D3D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4168" y="563004"/>
            <a:ext cx="2865995" cy="303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65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8D7256-4634-4256-A6B9-184FD076C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3752" y="285751"/>
            <a:ext cx="7559113" cy="4743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0D6078-E2E5-489E-B61F-9F36A476EE7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961" y="2271251"/>
            <a:ext cx="2828925" cy="30480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50EDA1-C7F5-49E6-A5F2-414FAF40A982}"/>
              </a:ext>
            </a:extLst>
          </p:cNvPr>
          <p:cNvSpPr/>
          <p:nvPr/>
        </p:nvSpPr>
        <p:spPr>
          <a:xfrm>
            <a:off x="3333784" y="5086352"/>
            <a:ext cx="636264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s-IN" sz="9600" b="1" cap="none" spc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9600" b="1" cap="none" spc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9600" b="1" cap="none" spc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9600" b="1" cap="none" spc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as-IN" sz="9600" b="1" cap="none" spc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9600" b="1" cap="none" spc="0" dirty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en-US" sz="9600" b="1" dirty="0" err="1">
                <a:ln w="12700"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b="1" cap="none" spc="0" dirty="0">
              <a:ln w="12700">
                <a:solidFill>
                  <a:srgbClr val="FFFF00"/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6699D6-5C4B-42B0-8B7F-B38A15FFAB53}"/>
              </a:ext>
            </a:extLst>
          </p:cNvPr>
          <p:cNvSpPr/>
          <p:nvPr/>
        </p:nvSpPr>
        <p:spPr>
          <a:xfrm>
            <a:off x="10668000" y="4533900"/>
            <a:ext cx="628650" cy="102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797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.8|1|1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355</Words>
  <Application>Microsoft Office PowerPoint</Application>
  <PresentationFormat>Widescreen</PresentationFormat>
  <Paragraphs>57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Century Gothic</vt:lpstr>
      <vt:lpstr>NikoshBAN</vt:lpstr>
      <vt:lpstr>SutonnyMJ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Sumon Mahmud</dc:creator>
  <cp:lastModifiedBy>Sumon Mahmud</cp:lastModifiedBy>
  <cp:revision>84</cp:revision>
  <dcterms:created xsi:type="dcterms:W3CDTF">2020-11-03T03:04:30Z</dcterms:created>
  <dcterms:modified xsi:type="dcterms:W3CDTF">2020-11-25T18:33:44Z</dcterms:modified>
</cp:coreProperties>
</file>