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A4FC68"/>
    <a:srgbClr val="2BA9E1"/>
    <a:srgbClr val="FC0854"/>
    <a:srgbClr val="EE1E8B"/>
    <a:srgbClr val="F81914"/>
    <a:srgbClr val="FB1138"/>
    <a:srgbClr val="ED2403"/>
    <a:srgbClr val="19FF0D"/>
    <a:srgbClr val="DCF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7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F81914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 Single Corner Rectangle 1"/>
          <p:cNvSpPr/>
          <p:nvPr/>
        </p:nvSpPr>
        <p:spPr>
          <a:xfrm>
            <a:off x="236220" y="6063615"/>
            <a:ext cx="8763000" cy="6096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MARUF\Desktop\পিক\New folder (4)\Addd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73"/>
          <a:stretch/>
        </p:blipFill>
        <p:spPr bwMode="auto">
          <a:xfrm>
            <a:off x="236220" y="6107430"/>
            <a:ext cx="323850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RUF\Desktop\পিক\New folder (4)\Addd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73"/>
          <a:stretch/>
        </p:blipFill>
        <p:spPr bwMode="auto">
          <a:xfrm>
            <a:off x="3474720" y="6107430"/>
            <a:ext cx="323850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ARUF\Desktop\পিক\New folder (4)\Addd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73"/>
          <a:stretch/>
        </p:blipFill>
        <p:spPr bwMode="auto">
          <a:xfrm>
            <a:off x="5638800" y="6080760"/>
            <a:ext cx="323850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MARUF\Desktop\পিক\New folder (4)\Addd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73"/>
          <a:stretch/>
        </p:blipFill>
        <p:spPr bwMode="auto">
          <a:xfrm>
            <a:off x="5730240" y="6082665"/>
            <a:ext cx="3177540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1930" y="6015990"/>
            <a:ext cx="870585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মোঃ মারুফুল</a:t>
            </a:r>
            <a:r>
              <a:rPr lang="bn-IN" baseline="0" dirty="0" smtClean="0">
                <a:solidFill>
                  <a:srgbClr val="002060"/>
                </a:solidFill>
              </a:rPr>
              <a:t> হক সহকারী শিক্ষক ,গণিত ০১৯২৯৬৬৮১৪৬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6" name="Picture 15" descr="C:\Users\MARUF\Desktop\পিক\maxresdefault (1)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3" t="9643" r="8898" b="12568"/>
          <a:stretch/>
        </p:blipFill>
        <p:spPr bwMode="auto">
          <a:xfrm>
            <a:off x="8458200" y="228600"/>
            <a:ext cx="457200" cy="41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223705"/>
            <a:ext cx="419672" cy="41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ufulhoque311@gmail.com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UF\Desktop\পিক\ফু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3327"/>
            <a:ext cx="8915400" cy="270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323" y="0"/>
            <a:ext cx="6567754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198" y="0"/>
            <a:ext cx="5672445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2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304800"/>
            <a:ext cx="6858000" cy="1323439"/>
          </a:xfrm>
          <a:prstGeom prst="rect">
            <a:avLst/>
          </a:prstGeom>
          <a:gradFill flip="none" rotWithShape="1">
            <a:gsLst>
              <a:gs pos="0">
                <a:srgbClr val="A4FC68">
                  <a:shade val="30000"/>
                  <a:satMod val="115000"/>
                </a:srgbClr>
              </a:gs>
              <a:gs pos="50000">
                <a:srgbClr val="A4FC68">
                  <a:shade val="67500"/>
                  <a:satMod val="115000"/>
                </a:srgbClr>
              </a:gs>
              <a:gs pos="100000">
                <a:srgbClr val="A4FC68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4C216D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solidFill>
                <a:srgbClr val="4C216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0386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* একটি নিরপেক্ষ ছক্কা নিক্ষেপ করলে এদের মধ্যে জোড় সংখ্যা আসার সম্ভাবনা কত ? </a:t>
            </a:r>
            <a:endParaRPr lang="en-US" sz="4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2514600" y="1656277"/>
            <a:ext cx="2819400" cy="2382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2881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z="800" smtClean="0">
                <a:solidFill>
                  <a:srgbClr val="003300"/>
                </a:solidFill>
              </a:rPr>
              <a:pPr/>
              <a:t>11</a:t>
            </a:fld>
            <a:endParaRPr lang="en-US" sz="800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103" y="3296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সমস্যা-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4114800"/>
            <a:ext cx="685800" cy="3810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114800"/>
            <a:ext cx="685800" cy="3810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5181600"/>
            <a:ext cx="1447800" cy="38100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প্রথম মুদ্রার পিঠ</a:t>
            </a:r>
            <a:endParaRPr lang="en-US" sz="1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1142999" y="3276600"/>
            <a:ext cx="685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২য় মুদ্রা</a:t>
            </a:r>
            <a:endParaRPr lang="en-US" sz="1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2743200"/>
            <a:ext cx="685800" cy="3810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2057400"/>
            <a:ext cx="685800" cy="3810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2057400"/>
            <a:ext cx="685800" cy="3810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819400"/>
            <a:ext cx="685800" cy="3810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4066630">
            <a:off x="369522" y="3581400"/>
            <a:ext cx="685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২য় মুদ্রা</a:t>
            </a:r>
            <a:endParaRPr lang="en-US" sz="1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8417846">
            <a:off x="2819400" y="3581401"/>
            <a:ext cx="685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২য় মুদ্রা</a:t>
            </a:r>
            <a:endParaRPr lang="en-US" sz="1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1981200" y="3276601"/>
            <a:ext cx="685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২য় মুদ্রা</a:t>
            </a:r>
            <a:endParaRPr lang="en-US" sz="1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14350" y="3219450"/>
            <a:ext cx="16764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1657350" y="3219450"/>
            <a:ext cx="16764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0"/>
          </p:cNvCxnSpPr>
          <p:nvPr/>
        </p:nvCxnSpPr>
        <p:spPr>
          <a:xfrm rot="5400000" flipH="1" flipV="1">
            <a:off x="1866900" y="45720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0"/>
            <a:endCxn id="10" idx="2"/>
          </p:cNvCxnSpPr>
          <p:nvPr/>
        </p:nvCxnSpPr>
        <p:spPr>
          <a:xfrm rot="5400000" flipH="1" flipV="1">
            <a:off x="2438400" y="32385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3" idx="2"/>
          </p:cNvCxnSpPr>
          <p:nvPr/>
        </p:nvCxnSpPr>
        <p:spPr>
          <a:xfrm rot="16200000" flipV="1">
            <a:off x="514350" y="3333750"/>
            <a:ext cx="9144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0"/>
          </p:cNvCxnSpPr>
          <p:nvPr/>
        </p:nvCxnSpPr>
        <p:spPr>
          <a:xfrm rot="16200000" flipV="1">
            <a:off x="1314453" y="4552952"/>
            <a:ext cx="685799" cy="571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86200" y="1646872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সমাধান-</a:t>
            </a:r>
            <a:endParaRPr lang="en-US" sz="2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1000" y="2120205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দুইটি মুদ্রা নিক্ষেপ পরীক্ষাকে দুই ধাপে বিবেচনা করা যায়। </a:t>
            </a:r>
            <a:endParaRPr lang="en-US" sz="2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2641937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 ধাপে একটা মূদ্রা নিক্ষেপে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 ফলাফল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bn-IN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অথবা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bn-IN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আস্তে পারে।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4800" y="3276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দ্বিতীয় ধাপে অপর মূদ্রাটি নিক্ষেপে 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টি ফলাফল 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bn-IN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অথবা 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bn-IN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আসতে পারে। </a:t>
            </a:r>
            <a:endParaRPr lang="en-US" sz="20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39624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অতএব সম্ভাব্য নমুনা বিন্দুগুলো </a:t>
            </a: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HH,HT,TH,TT.</a:t>
            </a:r>
            <a:endParaRPr lang="en-US" sz="20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4634805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তাহলে নমুনা ক্ষেত্রটি হবে {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HH,HT,TH,TT</a:t>
            </a:r>
            <a:r>
              <a:rPr lang="bn-IN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14800" y="5080337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এখানে নমুনা বিন্দু সংখ্যা এবং প্রতিটি নমুনা বিন্দুর আসার সম্ভাবনা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1/4</a:t>
            </a: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তাই প্রথম মূদ্রায়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bn-IN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দ্বিতীয় মূদ্রায়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আসার সম্ভাবনা 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P(HT)=1/4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914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দুইটি নিরপেক্ষ মূদ্রা এক সাথে একবার নিক্ষেপ করা হলো, নমুনা ক্ষেত্রটি তৈরি করতে হবে। প্রথম মূদ্রায় </a:t>
            </a: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ও দ্বিতীয় মুদ্রায় </a:t>
            </a: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bn-IN" sz="2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আসার সম্ভাবনা নির্ণয় কর।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95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7696200" cy="1862048"/>
          </a:xfrm>
          <a:prstGeom prst="rect">
            <a:avLst/>
          </a:prstGeom>
          <a:gradFill flip="none" rotWithShape="1">
            <a:gsLst>
              <a:gs pos="0">
                <a:srgbClr val="2BA9E1">
                  <a:tint val="66000"/>
                  <a:satMod val="160000"/>
                </a:srgbClr>
              </a:gs>
              <a:gs pos="50000">
                <a:srgbClr val="2BA9E1">
                  <a:tint val="44500"/>
                  <a:satMod val="160000"/>
                </a:srgbClr>
              </a:gs>
              <a:gs pos="100000">
                <a:srgbClr val="2BA9E1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4C216D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rgbClr val="4C216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441957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*তিনটি নিরপেক্ষ মূদ্রা একসাথে একবার নিক্ষেপ করা হলে তৈরি করে নমুনা ক্ষেত্রটি দেখাও।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7696200" cy="225275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5619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"/>
            <a:ext cx="4724400" cy="1569660"/>
          </a:xfrm>
          <a:prstGeom prst="rect">
            <a:avLst/>
          </a:prstGeom>
          <a:gradFill flip="none" rotWithShape="1">
            <a:gsLst>
              <a:gs pos="0">
                <a:srgbClr val="FC0854">
                  <a:tint val="66000"/>
                  <a:satMod val="160000"/>
                </a:srgbClr>
              </a:gs>
              <a:gs pos="50000">
                <a:srgbClr val="FC0854">
                  <a:tint val="44500"/>
                  <a:satMod val="160000"/>
                </a:srgbClr>
              </a:gs>
              <a:gs pos="100000">
                <a:srgbClr val="FC0854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9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১। দৈব পরীক্ষা কি ?</a:t>
            </a:r>
          </a:p>
          <a:p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সম্ভাবনা কি ?</a:t>
            </a:r>
          </a:p>
          <a:p>
            <a:r>
              <a:rPr lang="bn-IN" sz="4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৩। সম্ভাবনার মান সর্বোচ্চ ও সর্বোনিম্ন কত ? </a:t>
            </a:r>
            <a:endParaRPr lang="en-US" sz="48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6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362" y="35814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একটি নিরপেক্ষ ছক্কা ও একটি মূদ্রা একবার নিক্ষেপ করা হলো। </a:t>
            </a:r>
            <a:r>
              <a:rPr lang="en-US" sz="4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Probability Tree </a:t>
            </a:r>
            <a:r>
              <a:rPr lang="bn-IN" sz="4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তৈরি করে নমুনা ক্ষেত্রটি লিখ।</a:t>
            </a:r>
            <a:endParaRPr lang="en-US" sz="40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4486" y="304800"/>
            <a:ext cx="6629400" cy="1569660"/>
          </a:xfrm>
          <a:prstGeom prst="rect">
            <a:avLst/>
          </a:prstGeom>
          <a:solidFill>
            <a:srgbClr val="A4FC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74460"/>
            <a:ext cx="3810000" cy="1706940"/>
          </a:xfrm>
          <a:prstGeom prst="rect">
            <a:avLst/>
          </a:prstGeom>
          <a:ln w="57150">
            <a:solidFill>
              <a:srgbClr val="F30708"/>
            </a:solidFill>
          </a:ln>
        </p:spPr>
      </p:pic>
    </p:spTree>
    <p:extLst>
      <p:ext uri="{BB962C8B-B14F-4D97-AF65-F5344CB8AC3E}">
        <p14:creationId xmlns:p14="http://schemas.microsoft.com/office/powerpoint/2010/main" val="199272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487680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>
                <a:solidFill>
                  <a:srgbClr val="EE1E8B"/>
                </a:solidFill>
                <a:latin typeface="NikoshBAN" pitchFamily="2" charset="0"/>
                <a:cs typeface="NikoshBAN" pitchFamily="2" charset="0"/>
              </a:rPr>
              <a:t>ধন্যবাদ সকলকে </a:t>
            </a:r>
            <a:endParaRPr lang="en-US" sz="7200" dirty="0">
              <a:solidFill>
                <a:srgbClr val="EE1E8B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ARUF\Desktop\পিক\CdSRtiVXIAAxD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410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65" y="-383894"/>
            <a:ext cx="4948482" cy="261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94195" y="1862863"/>
            <a:ext cx="2578444" cy="3133885"/>
            <a:chOff x="163197" y="1026529"/>
            <a:chExt cx="2122803" cy="2595139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97" y="1026529"/>
              <a:ext cx="2122803" cy="25951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2" descr="C:\Users\MARUF\Desktop\pic contin\my pi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97" y="1026529"/>
              <a:ext cx="2122803" cy="259122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nip Single Corner Rectangle 7"/>
          <p:cNvSpPr/>
          <p:nvPr/>
        </p:nvSpPr>
        <p:spPr>
          <a:xfrm>
            <a:off x="3048000" y="1226224"/>
            <a:ext cx="6868297" cy="3765798"/>
          </a:xfrm>
          <a:prstGeom prst="snip1Rect">
            <a:avLst>
              <a:gd name="adj" fmla="val 230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মোঃ মারুফুল হক  </a:t>
            </a:r>
          </a:p>
          <a:p>
            <a:pPr algn="just">
              <a:lnSpc>
                <a:spcPct val="150000"/>
              </a:lnSpc>
            </a:pP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বিএসসি (অর্নাস) গণিত, এমএসসি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মার্ষ্টাস, (গণিত),বি এড    </a:t>
            </a:r>
          </a:p>
          <a:p>
            <a:pPr algn="just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সহকারী শিক্ষক, গণিত </a:t>
            </a:r>
          </a:p>
          <a:p>
            <a:pPr algn="just">
              <a:lnSpc>
                <a:spcPct val="150000"/>
              </a:lnSpc>
            </a:pP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বঙ্গবাসী মাধ্যমিক বিদ্যালয় , খালিশপুর ,খুলনা </a:t>
            </a:r>
          </a:p>
          <a:p>
            <a:pPr algn="just">
              <a:lnSpc>
                <a:spcPct val="150000"/>
              </a:lnSpc>
            </a:pP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মোবাইল নং ০১৯২৯৬৬৮১৪৬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Email: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marufulhoque311@gmail.com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14091D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8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1"/>
            <a:ext cx="6553200" cy="1323439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7315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IN" sz="6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en-US" sz="6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IX</a:t>
            </a:r>
          </a:p>
          <a:p>
            <a:r>
              <a:rPr lang="bn-IN" sz="6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6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		: </a:t>
            </a:r>
            <a:r>
              <a:rPr lang="bn-IN" sz="6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উচ্চতর গণিত</a:t>
            </a:r>
          </a:p>
          <a:p>
            <a:r>
              <a:rPr lang="bn-IN" sz="6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IN" sz="6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bn-IN" sz="6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চতুর্দশ</a:t>
            </a:r>
            <a:r>
              <a:rPr lang="bn-IN" sz="6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6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IN" sz="6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bn-IN" sz="6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৫০ মিনিট </a:t>
            </a:r>
            <a:endParaRPr lang="en-US" sz="6000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3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le_of_Coi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905000"/>
            <a:ext cx="8534400" cy="156966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সম্ভাবনা নির্ণয়</a:t>
            </a:r>
            <a:endParaRPr lang="en-US" sz="9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9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z="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4676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8610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</a:p>
          <a:p>
            <a:endParaRPr lang="bn-IN" sz="14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১। সম্ভাবনার ধারনা ব্যাখ্যা করতে পারবে।</a:t>
            </a:r>
          </a:p>
          <a:p>
            <a:r>
              <a:rPr lang="bn-IN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২। দৈনন্দিন বিভিন্ন উদাহরনের সাহায্যে দৈবপরীক্ষা, ঘটনা, 	নমুনাক্ষেত্র ও নমুনাবিন্দুর ব্যখ্যা করতে পারবে। </a:t>
            </a:r>
          </a:p>
          <a:p>
            <a:r>
              <a:rPr lang="bn-IN" sz="3600" dirty="0" smtClean="0">
                <a:solidFill>
                  <a:srgbClr val="4C216D"/>
                </a:solidFill>
                <a:latin typeface="NikoshBAN" pitchFamily="2" charset="0"/>
                <a:cs typeface="NikoshBAN" pitchFamily="2" charset="0"/>
              </a:rPr>
              <a:t>৩। সম্ভাবনার সহজ ও বাস্তবভিত্তিক সমস্যার সমাধান 	করতে পারবে। </a:t>
            </a:r>
            <a:endParaRPr lang="en-US" sz="3600" dirty="0">
              <a:solidFill>
                <a:srgbClr val="4C216D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8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228600"/>
            <a:ext cx="5791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দৈব পরীক্ষা </a:t>
            </a:r>
            <a:r>
              <a:rPr lang="bn-IN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Random Experiment):</a:t>
            </a:r>
          </a:p>
          <a:p>
            <a:r>
              <a:rPr lang="bn-IN" sz="2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যখন কোন পরীক্ষার ফলাফল জানা থাকে কিন্তু কি ফলাফল আসবে তা নিশ্চিত করে বলা যায় না তাকে দৈব পরীক্ষা বলে।</a:t>
            </a:r>
            <a:endParaRPr lang="en-US" sz="2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9812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ঘটনা </a:t>
            </a:r>
            <a:r>
              <a:rPr lang="bn-IN" sz="2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Event)</a:t>
            </a:r>
            <a:r>
              <a:rPr lang="bn-IN" sz="2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পরীক্ষার  ফলাফল বা ফলাফলের সমাবেশকে ঘটনা বলে।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14_Coolidge_Co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795" y="228595"/>
            <a:ext cx="1600205" cy="1600205"/>
          </a:xfrm>
          <a:prstGeom prst="rect">
            <a:avLst/>
          </a:prstGeom>
        </p:spPr>
      </p:pic>
      <p:pic>
        <p:nvPicPr>
          <p:cNvPr id="8" name="Picture 7" descr="coin_PNG35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698" y="1905000"/>
            <a:ext cx="1940502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327785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নমুনাক্ষেত্র</a:t>
            </a:r>
            <a:r>
              <a:rPr lang="bn-IN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Sample Space</a:t>
            </a:r>
            <a:r>
              <a:rPr lang="bn-IN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 দৈব পরীক্ষার সম্ভাব্য সকল ফলাফল নিয়ে গঠিত সেটকে নমুনাক্ষেত্র বলে।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156537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নমুনাবিন্দু</a:t>
            </a:r>
            <a:r>
              <a:rPr lang="bn-IN" sz="2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Sample Space</a:t>
            </a:r>
            <a:r>
              <a:rPr lang="bn-IN" sz="2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নমুনাক্ষেত্রের প্রতিটি উপাদানকে ফলাফলের নমুনা বিন্দু বলে।</a:t>
            </a:r>
            <a:endParaRPr lang="en-US" sz="2800" dirty="0">
              <a:solidFill>
                <a:srgbClr val="003300"/>
              </a:solidFill>
            </a:endParaRPr>
          </a:p>
        </p:txBody>
      </p:sp>
      <p:pic>
        <p:nvPicPr>
          <p:cNvPr id="11" name="Picture 10" descr="crop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352800"/>
            <a:ext cx="1752600" cy="1676399"/>
          </a:xfrm>
          <a:prstGeom prst="rect">
            <a:avLst/>
          </a:prstGeom>
        </p:spPr>
      </p:pic>
      <p:pic>
        <p:nvPicPr>
          <p:cNvPr id="12" name="Picture 11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114706"/>
            <a:ext cx="1295002" cy="1288549"/>
          </a:xfrm>
          <a:prstGeom prst="rect">
            <a:avLst/>
          </a:prstGeom>
        </p:spPr>
      </p:pic>
      <p:pic>
        <p:nvPicPr>
          <p:cNvPr id="13" name="Picture 12" descr="2014_Coolidge_Co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5105400"/>
            <a:ext cx="1343229" cy="13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1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z="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106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NikoshBAN" pitchFamily="2" charset="0"/>
              </a:rPr>
              <a:t>(Probability)</a:t>
            </a:r>
            <a:r>
              <a:rPr lang="bn-IN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solidFill>
                  <a:srgbClr val="FF00FF"/>
                </a:solidFill>
              </a:rPr>
              <a:t> </a:t>
            </a:r>
            <a:endParaRPr lang="en-US" sz="3200" dirty="0">
              <a:solidFill>
                <a:srgbClr val="FF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1000780"/>
            <a:ext cx="2971800" cy="1588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91000" y="395645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উক্ত ঘটনার অনুকূল ফলাফল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10769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সমগ্র সম্ভাব্য ফলাফল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4958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কোন পরীক্ষনে কোন ঘটনা ঘটার অণুকুল ফলাফল সর্বনিম্ন এবং সর্বোচ্চ 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2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(সমগ্র সম্ভাব্য ঘটনাবলী) হতে পারে। যখন কোন ঘটনার অনুকুল ফলাফল শূণ্য হয় তখন সম্ভাবনার মান শূণ্য হয়। আর যখন অনুকুল ফলাফল 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হয় তখন সম্ভাবনার মান 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2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হয়। এ কারনে সম্ভাবনা</a:t>
            </a:r>
            <a:r>
              <a:rPr lang="en-US" sz="2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bn-IN" sz="2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হতে</a:t>
            </a:r>
            <a:r>
              <a:rPr lang="en-US" sz="2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24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এর মধ্যে থাকে। </a:t>
            </a:r>
          </a:p>
        </p:txBody>
      </p:sp>
      <p:pic>
        <p:nvPicPr>
          <p:cNvPr id="10" name="Picture 9" descr="coinsF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525" y="1676400"/>
            <a:ext cx="4272475" cy="2819400"/>
          </a:xfrm>
          <a:prstGeom prst="rect">
            <a:avLst/>
          </a:prstGeom>
        </p:spPr>
      </p:pic>
      <p:pic>
        <p:nvPicPr>
          <p:cNvPr id="11" name="Picture 10" descr="coin_stac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295400"/>
            <a:ext cx="3657600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2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2000"/>
            <a:ext cx="8001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মনে করি একটি নিরপেক্ষ ছক্কা নিক্ষেপ করলে এদের মধ্যে</a:t>
            </a:r>
            <a:r>
              <a:rPr lang="en-US" sz="32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bn-IN" sz="32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আসার সম্ভাবনা কত ? </a:t>
            </a:r>
            <a:endParaRPr lang="en-US" sz="32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442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সমস্যা -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2286000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একটা ছক্কা নিক্ষেপ করলে সম্ভাব্য ফলাফল গুলি হচ্ছে </a:t>
            </a:r>
            <a:r>
              <a:rPr lang="en-US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1,2,3,4,5,6</a:t>
            </a:r>
            <a:r>
              <a:rPr lang="bn-IN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। ছক্কাটি নিরপেক্ষ হলে ফলাফল গুলি সমসম্ভাব্য হবে।</a:t>
            </a:r>
            <a:r>
              <a:rPr lang="en-US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অর্থাৎ যে কোন ফলাফল আসার সম্ভাবনা সমান।</a:t>
            </a:r>
            <a:endParaRPr lang="en-US" sz="3200" dirty="0" smtClean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676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সমাধান-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800600"/>
            <a:ext cx="381000" cy="2286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5638800"/>
            <a:ext cx="914400" cy="4572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ছক্কা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4800600"/>
            <a:ext cx="381000" cy="2286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4191000"/>
            <a:ext cx="381000" cy="2286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733800"/>
            <a:ext cx="381000" cy="2286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4191000"/>
            <a:ext cx="381000" cy="2286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3733800"/>
            <a:ext cx="381000" cy="2286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1943100" y="4762500"/>
            <a:ext cx="609600" cy="11430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0"/>
          </p:cNvCxnSpPr>
          <p:nvPr/>
        </p:nvCxnSpPr>
        <p:spPr>
          <a:xfrm rot="5400000" flipH="1" flipV="1">
            <a:off x="1524000" y="4572000"/>
            <a:ext cx="1219200" cy="9144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  <a:endCxn id="14" idx="2"/>
          </p:cNvCxnSpPr>
          <p:nvPr/>
        </p:nvCxnSpPr>
        <p:spPr>
          <a:xfrm rot="5400000" flipH="1" flipV="1">
            <a:off x="1009650" y="4629150"/>
            <a:ext cx="1676400" cy="3429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0"/>
            <a:endCxn id="12" idx="2"/>
          </p:cNvCxnSpPr>
          <p:nvPr/>
        </p:nvCxnSpPr>
        <p:spPr>
          <a:xfrm rot="16200000" flipV="1">
            <a:off x="666750" y="4629150"/>
            <a:ext cx="1676400" cy="3429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0"/>
          </p:cNvCxnSpPr>
          <p:nvPr/>
        </p:nvCxnSpPr>
        <p:spPr>
          <a:xfrm rot="16200000" flipV="1">
            <a:off x="609600" y="4572000"/>
            <a:ext cx="1219200" cy="9144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0"/>
          </p:cNvCxnSpPr>
          <p:nvPr/>
        </p:nvCxnSpPr>
        <p:spPr>
          <a:xfrm rot="16200000" flipV="1">
            <a:off x="876300" y="4838700"/>
            <a:ext cx="609600" cy="9906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9000" y="4267200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অতএব যে কোন একটা ফলাফল আসার সম্ভাবনা ছয়ভাগের একভাগ।</a:t>
            </a:r>
            <a:endParaRPr lang="en-US" sz="2800" dirty="0" smtClean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NikoshBAN" pitchFamily="2" charset="0"/>
              </a:rPr>
              <a:t>6 </a:t>
            </a:r>
            <a:r>
              <a:rPr lang="bn-IN" sz="2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আসার সম্ভাবনা</a:t>
            </a:r>
            <a:r>
              <a:rPr lang="en-US" sz="2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1/6</a:t>
            </a:r>
            <a:r>
              <a:rPr lang="bn-IN" sz="2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আমরা এটিকে 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P(6)=1/6 </a:t>
            </a:r>
            <a:r>
              <a:rPr lang="bn-IN" sz="28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এভাবে লিখি।</a:t>
            </a:r>
            <a:endParaRPr lang="en-US" sz="2800" dirty="0" smtClean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crop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36930"/>
            <a:ext cx="1981200" cy="184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0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478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44</cp:revision>
  <dcterms:created xsi:type="dcterms:W3CDTF">2006-08-16T00:00:00Z</dcterms:created>
  <dcterms:modified xsi:type="dcterms:W3CDTF">2020-11-27T06:46:48Z</dcterms:modified>
</cp:coreProperties>
</file>