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8" r:id="rId2"/>
    <p:sldId id="258" r:id="rId3"/>
    <p:sldId id="257" r:id="rId4"/>
    <p:sldId id="259" r:id="rId5"/>
    <p:sldId id="280" r:id="rId6"/>
    <p:sldId id="261" r:id="rId7"/>
    <p:sldId id="286" r:id="rId8"/>
    <p:sldId id="285" r:id="rId9"/>
    <p:sldId id="305" r:id="rId10"/>
    <p:sldId id="304" r:id="rId11"/>
    <p:sldId id="302" r:id="rId12"/>
    <p:sldId id="306" r:id="rId13"/>
    <p:sldId id="301" r:id="rId14"/>
    <p:sldId id="309" r:id="rId15"/>
    <p:sldId id="268" r:id="rId16"/>
    <p:sldId id="310" r:id="rId17"/>
    <p:sldId id="279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4FD21-154E-4A5A-8273-0A3C7942C8C7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240B4-0F86-445C-9FB9-E69E49B43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6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240B4-0F86-445C-9FB9-E69E49B431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2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240B4-0F86-445C-9FB9-E69E49B431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7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3BEB-4A4F-4093-A04A-498FCB54D77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8507-5A46-4217-AC5F-0FD68710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4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3BEB-4A4F-4093-A04A-498FCB54D77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8507-5A46-4217-AC5F-0FD68710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4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3BEB-4A4F-4093-A04A-498FCB54D77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8507-5A46-4217-AC5F-0FD68710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2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3BEB-4A4F-4093-A04A-498FCB54D77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8507-5A46-4217-AC5F-0FD68710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2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3BEB-4A4F-4093-A04A-498FCB54D77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8507-5A46-4217-AC5F-0FD68710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6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3BEB-4A4F-4093-A04A-498FCB54D77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8507-5A46-4217-AC5F-0FD68710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2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3BEB-4A4F-4093-A04A-498FCB54D77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8507-5A46-4217-AC5F-0FD68710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1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3BEB-4A4F-4093-A04A-498FCB54D77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8507-5A46-4217-AC5F-0FD68710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8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3BEB-4A4F-4093-A04A-498FCB54D77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8507-5A46-4217-AC5F-0FD68710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4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3BEB-4A4F-4093-A04A-498FCB54D77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8507-5A46-4217-AC5F-0FD68710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1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3BEB-4A4F-4093-A04A-498FCB54D77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8507-5A46-4217-AC5F-0FD68710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6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E3BEB-4A4F-4093-A04A-498FCB54D77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F8507-5A46-4217-AC5F-0FD68710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120D1D2-9BBC-4355-9559-50B49C496534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বাংলা ব্যাকরণের ক্লাসে  সবাই কে স্বাগত</a:t>
            </a:r>
          </a:p>
        </p:txBody>
      </p:sp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FFD39F92-D35D-4AE2-BB81-693C0BF9CD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7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85504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0000">
                <a:alpha val="0"/>
              </a:srgbClr>
            </a:gs>
            <a:gs pos="92000">
              <a:srgbClr val="FFFF00">
                <a:alpha val="20000"/>
              </a:srgbClr>
            </a:gs>
            <a:gs pos="65000">
              <a:srgbClr val="0070C0">
                <a:alpha val="0"/>
              </a:srgbClr>
            </a:gs>
            <a:gs pos="14000">
              <a:srgbClr val="00B050">
                <a:alpha val="15000"/>
              </a:srgb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508" y="0"/>
            <a:ext cx="12111492" cy="72943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as-IN" sz="3600" b="1" dirty="0">
                <a:solidFill>
                  <a:srgbClr val="002060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অন্ত্যস্বরাগম</a:t>
            </a:r>
            <a:r>
              <a:rPr lang="en-US" sz="3600" b="1" dirty="0">
                <a:solidFill>
                  <a:srgbClr val="002060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শব্দের শেষে অতিরিক্ত স্বরধ্বনি আসে। এরূপ স্বরাগমকে বলা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অন্ত্যস্বরাগম। যেমন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দিশ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দিশা,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খত্&gt;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ক্ত,বেঞ্চ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বেঞ্চি,সত্য&gt;সত্যি ইত্যাদি।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as-IN" sz="3600" b="1" dirty="0">
                <a:solidFill>
                  <a:srgbClr val="FF000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. অপিনিহিতি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পরের ই-কার আগে উচ্চারিত হলে কিংবা যুক্ত ব্যঞ্জনধ্বনির আগে ই-কার বা উ-কার উচ্চারিত হলে তাকে অপিনিহিতি বলে। যেমন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আজি &gt; আইজ, সাধু &gt; সাউধ, রা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খিয়া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রাইখ্যা, বাক্য &gt; বাইক্য, সত্য &gt; সইত্য, চারি 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চাইর, মারি &gt; মাইর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অসমীকরণ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একই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রের পুনরাবৃত্তি দূর করার জন্য মাঝখানে যখন স্বরধ্বনি যুক্ত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তখন তাকে বলে অসমীকরণ। যেমন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ধপ + ধপ &gt; ধপাধপ, টপ + টপ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&gt;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টপাটপ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572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0000">
                <a:alpha val="0"/>
              </a:srgbClr>
            </a:gs>
            <a:gs pos="92000">
              <a:srgbClr val="FFFF00">
                <a:alpha val="27000"/>
              </a:srgbClr>
            </a:gs>
            <a:gs pos="65000">
              <a:srgbClr val="0070C0">
                <a:alpha val="0"/>
              </a:srgbClr>
            </a:gs>
            <a:gs pos="14000">
              <a:srgbClr val="00B050">
                <a:alpha val="22000"/>
              </a:srgb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rts in the center of a target">
            <a:extLst>
              <a:ext uri="{FF2B5EF4-FFF2-40B4-BE49-F238E27FC236}">
                <a16:creationId xmlns:a16="http://schemas.microsoft.com/office/drawing/2014/main" id="{AB4E2DD4-E829-4326-872B-F5D6C5745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"/>
            <a:ext cx="12192000" cy="706090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স্বরসঙ্গ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তিঃ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একটি স্বরধ্বনির প্রভাবে শব্দে অপর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রের পরিবর্তন ঘটলে তাকে স্বরসঙ্গতি বলে। যেমন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দেশি &gt; দিশি, বিলাতি 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বিলিতি, মুলা &gt; মু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প্রগত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আদিস্বর অনু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যায়ী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অন্ত্যস্বর পরিবর্তিত হলে প্রগত স্বরসঙ্গতি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মুলা&gt;মু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,শিকা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শিকে,তুলা&gt;তু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পরাগত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অন্ত্যস্বরের কারণে আদ্যস্বর পরিবর্তিত হলে পরাগত স্বরসঙ্গতি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যেমন-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&gt;আ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খুয়া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&gt;এ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,দেশি&gt;দিশি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>
              <a:spcAft>
                <a:spcPts val="500"/>
              </a:spcAft>
            </a:pP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মধ্যগত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আদ্যস্বর ও অন্ত্যস্বর অনু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যায়ী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মধ্যস্বর পরিবর্তিত হলে মধ্যগত স্বরসঙ্গতি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যেমন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বিলাতি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বিলিতি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9649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0000">
                <a:alpha val="0"/>
              </a:srgbClr>
            </a:gs>
            <a:gs pos="92000">
              <a:srgbClr val="FFFF00">
                <a:alpha val="27000"/>
              </a:srgbClr>
            </a:gs>
            <a:gs pos="65000">
              <a:srgbClr val="0070C0">
                <a:alpha val="0"/>
              </a:srgbClr>
            </a:gs>
            <a:gs pos="14000">
              <a:srgbClr val="00B050">
                <a:alpha val="22000"/>
              </a:srgb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980" y="142203"/>
            <a:ext cx="11974039" cy="657359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স্বরসঙ্গতি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just">
              <a:spcAft>
                <a:spcPts val="500"/>
              </a:spcAft>
            </a:pP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অন্যোন্যঃ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আদ্য ও অন্ত্য দুই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রই পরস্পর প্রভাবিত হলে অন্যোন্য স্বরসঙ্গতি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 &gt; মুজো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>
              <a:spcAft>
                <a:spcPts val="500"/>
              </a:spcAft>
            </a:pP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চলিত বাং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লায়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স্বরসঙ্গতি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গিলা 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গেলা, মিলামিশা 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মেলামেশা, মিঠা 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মিঠে, ইচ্ছা 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ইচ্ছে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পূর্বস্বর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উ-কার হলে পরবর্তী স্বর ও-কার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মুড়া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মুড়ো, চুলা 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চু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উড়ুনি 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উড়নি, এখনি &gt; এখুনি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8043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0000">
                <a:alpha val="0"/>
              </a:srgbClr>
            </a:gs>
            <a:gs pos="92000">
              <a:srgbClr val="FFFF00">
                <a:alpha val="27000"/>
              </a:srgbClr>
            </a:gs>
            <a:gs pos="65000">
              <a:srgbClr val="0070C0">
                <a:alpha val="0"/>
              </a:srgbClr>
            </a:gs>
            <a:gs pos="14000">
              <a:srgbClr val="00B050">
                <a:alpha val="22000"/>
              </a:srgb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580" y="239665"/>
            <a:ext cx="12034839" cy="637866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৭. সম্প্রকর্ষ বা স্বর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লোপঃ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দ্রুত উচ্চারণের জন্য শব্দের আ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অন্ত্য বা মধ্যবর্তী কো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স্বরধ্বনির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পকে বলা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সম্প্রকর্ষ। যেমন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বসতি 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as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্‌</a:t>
            </a:r>
            <a:r>
              <a:rPr lang="as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তি, জানালা &gt; জা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</a:t>
            </a:r>
            <a:r>
              <a:rPr lang="as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আদিস্বর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অলাবু &gt; লাবু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লাউ, উদ্ধার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উধার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ধার।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মধ্যস্বর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অগুরু &gt; অ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গ্রু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সুবর্ণ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স্বর্ণ।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>
              <a:spcAft>
                <a:spcPts val="500"/>
              </a:spcAft>
            </a:pP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অন্ত্যস্বর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আশ,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আজি&gt;আজ,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চারি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চার(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সন্ধ্যা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সঞঝা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সাঁঝ।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24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ful Paper Stripes  Yellow Orange Color">
            <a:extLst>
              <a:ext uri="{FF2B5EF4-FFF2-40B4-BE49-F238E27FC236}">
                <a16:creationId xmlns:a16="http://schemas.microsoft.com/office/drawing/2014/main" id="{320AF695-02EF-4156-A02E-0857260BA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48D6F1-696C-4FA8-8D74-54167A21B299}"/>
              </a:ext>
            </a:extLst>
          </p:cNvPr>
          <p:cNvSpPr txBox="1"/>
          <p:nvPr/>
        </p:nvSpPr>
        <p:spPr>
          <a:xfrm>
            <a:off x="781050" y="1143000"/>
            <a:ext cx="111061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 ধ্বনি বিপ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র্যয়ঃ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মধ্যে দুটি ব্যঞ্জনের পরস্পর পরিবর্তন ঘটলে তাকে ধ্বনি বিপ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র্যয়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বলে। যেমন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ইংরেজি বাক্‌স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বাংলা বাস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্‌ক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 জাপানি রিক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্‌সা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বা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রিস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্‌কা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ইত্যাদি। অনুরূপ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পিশাচ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পিচা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শ, লাফ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ফাল।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819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FF0000">
                <a:alpha val="6000"/>
              </a:srgbClr>
            </a:gs>
            <a:gs pos="48000">
              <a:srgbClr val="FFFF00">
                <a:alpha val="9000"/>
              </a:srgbClr>
            </a:gs>
            <a:gs pos="84000">
              <a:srgbClr val="0070C0">
                <a:alpha val="22000"/>
              </a:srgbClr>
            </a:gs>
            <a:gs pos="25000">
              <a:srgbClr val="00B050">
                <a:alpha val="20000"/>
              </a:srgb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9801" y="99099"/>
            <a:ext cx="307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কাজ-১ </a:t>
            </a:r>
          </a:p>
        </p:txBody>
      </p:sp>
      <p:sp>
        <p:nvSpPr>
          <p:cNvPr id="7" name="Rectangle 6"/>
          <p:cNvSpPr/>
          <p:nvPr/>
        </p:nvSpPr>
        <p:spPr>
          <a:xfrm>
            <a:off x="-132217" y="903942"/>
            <a:ext cx="123242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ধ্বনি পরিবর্তনের যে যে বিধানে নিম্নলিখিত শব্দসমূহ গঠিত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ছে, তা পাশাপাশি লিখে দাও।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1348" y="3429000"/>
            <a:ext cx="91700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ইস্টিশন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স্বরাগম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বাইক্য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অপিনিহিতি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বিলিতি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স্বরসঙ্গতি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বস্‌তি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------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সম্প্রকর্ষ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স্বরলোপ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পিচাশ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বিপর্যয়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7860" y="2377936"/>
            <a:ext cx="9593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ইস্টিশন,বাইক্য,বিলিতি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বস্‌তি,পিচাশ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77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by chicks at farm">
            <a:extLst>
              <a:ext uri="{FF2B5EF4-FFF2-40B4-BE49-F238E27FC236}">
                <a16:creationId xmlns:a16="http://schemas.microsoft.com/office/drawing/2014/main" id="{79A2DA1D-A696-42AB-9C4F-0017CE937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96800" cy="70294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3B06A1-0A44-4E39-A67C-541AFCBA106D}"/>
              </a:ext>
            </a:extLst>
          </p:cNvPr>
          <p:cNvSpPr/>
          <p:nvPr/>
        </p:nvSpPr>
        <p:spPr>
          <a:xfrm>
            <a:off x="762000" y="1809750"/>
            <a:ext cx="9658350" cy="4844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 লেখ ও উদাহরণ দাও :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Aft>
                <a:spcPts val="500"/>
              </a:spcAft>
            </a:pP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সম্প্রকর্ষ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Aft>
                <a:spcPts val="500"/>
              </a:spcAft>
            </a:pP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প্রকর্ষ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Aft>
                <a:spcPts val="500"/>
              </a:spcAft>
            </a:pP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স্বরসঙ্গতি 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Aft>
                <a:spcPts val="500"/>
              </a:spcAft>
            </a:pP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৪) 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অপিনিহিতি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Aft>
                <a:spcPts val="500"/>
              </a:spcAft>
            </a:pP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৫)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অসমীকরণ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2C6822-7B5F-4416-BF3E-D8393408846B}"/>
              </a:ext>
            </a:extLst>
          </p:cNvPr>
          <p:cNvSpPr txBox="1"/>
          <p:nvPr/>
        </p:nvSpPr>
        <p:spPr>
          <a:xfrm>
            <a:off x="1390651" y="0"/>
            <a:ext cx="8016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- ২ (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)  </a:t>
            </a:r>
          </a:p>
        </p:txBody>
      </p:sp>
    </p:spTree>
    <p:extLst>
      <p:ext uri="{BB962C8B-B14F-4D97-AF65-F5344CB8AC3E}">
        <p14:creationId xmlns:p14="http://schemas.microsoft.com/office/powerpoint/2010/main" val="2680811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FF0000">
                <a:alpha val="0"/>
              </a:srgbClr>
            </a:gs>
            <a:gs pos="48000">
              <a:srgbClr val="FFFF00">
                <a:alpha val="9000"/>
              </a:srgbClr>
            </a:gs>
            <a:gs pos="84000">
              <a:srgbClr val="0070C0">
                <a:alpha val="0"/>
              </a:srgbClr>
            </a:gs>
            <a:gs pos="25000">
              <a:srgbClr val="00B050">
                <a:alpha val="7000"/>
              </a:srgb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green leaves in nature">
            <a:extLst>
              <a:ext uri="{FF2B5EF4-FFF2-40B4-BE49-F238E27FC236}">
                <a16:creationId xmlns:a16="http://schemas.microsoft.com/office/drawing/2014/main" id="{B0C5774D-9CF2-46D5-9632-C2C922C88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049273" cy="68580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17F7A7-371A-48F1-9527-E84666FA4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127632"/>
              </p:ext>
            </p:extLst>
          </p:nvPr>
        </p:nvGraphicFramePr>
        <p:xfrm>
          <a:off x="0" y="0"/>
          <a:ext cx="13049272" cy="7074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5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0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3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27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প্রক্রিয়া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সংজ্ঞা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উদাহরণ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984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সম্প্রকর্ষ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দ্রুত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উচ্চারণের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জন্য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শব্দের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আদি,অন্ত্য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মধ্যবর্তী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কোনো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স্বরধ্বনির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লোপকে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সম্প্রকর্ষ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বলে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উদ্ধার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&gt;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উধার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&gt;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ধার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256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</a:t>
                      </a:r>
                      <a:r>
                        <a:rPr lang="as-IN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প্রকর্ষ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সংযুক্ত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ব্যঞ্জনধ্বনির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মাঝখানে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স্বরধ্বনি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আসাকে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বিপ্রকর্ষ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বলে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রত্ন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&gt;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রতন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2563">
                <a:tc>
                  <a:txBody>
                    <a:bodyPr/>
                    <a:lstStyle/>
                    <a:p>
                      <a:pPr algn="ctr"/>
                      <a:r>
                        <a:rPr lang="as-IN" sz="28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স্বরসঙ্গতি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একটি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স্বরধ্বনির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প্রভাবে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শব্দে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অপর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স্বরের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পরিবর্তনকে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স্বরসঙ্গতি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বলে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বিলাতি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&gt;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বিলিতি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9849">
                <a:tc>
                  <a:txBody>
                    <a:bodyPr/>
                    <a:lstStyle/>
                    <a:p>
                      <a:pPr algn="ctr"/>
                      <a:r>
                        <a:rPr lang="as-IN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অপিনিহিতি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পরের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ই-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আগে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উচ্চারিত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হলে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কিংবা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সংযুক্তব্যঞ্জন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আগে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ই-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উ-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উচ্চারিত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হলে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তাকে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অপিনিহিতি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বলে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বাক্য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&gt;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বাইক্য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984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অসমীকরণ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একই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স্বরের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পুনরাবৃত্তি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দূর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করার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জন্য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মাঝখানে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যখন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স্বরধ্বনি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যুক্ত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তখন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তাকে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অসমীকরণ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বলে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টপ+টপ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&gt;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টপাটপ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441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rgbClr val="92D050"/>
            </a:gs>
            <a:gs pos="79647">
              <a:schemeClr val="accent2">
                <a:lumMod val="75000"/>
              </a:schemeClr>
            </a:gs>
            <a:gs pos="54849">
              <a:srgbClr val="358E98"/>
            </a:gs>
            <a:gs pos="24000">
              <a:srgbClr val="FFFF00">
                <a:alpha val="19000"/>
              </a:srgbClr>
            </a:gs>
            <a:gs pos="63000">
              <a:srgbClr val="0070C0">
                <a:alpha val="5000"/>
              </a:srgbClr>
            </a:gs>
            <a:gs pos="3000">
              <a:srgbClr val="00B050">
                <a:alpha val="2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2389" y="70758"/>
            <a:ext cx="6995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1466" y="4245636"/>
            <a:ext cx="907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ব্যঞ্জ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ঘটলে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তাকে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1466" y="758395"/>
            <a:ext cx="9401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(ক) একই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রের পুনরাবৃত্তি দূর করার জন্য ‘আ’ যুক্ত হলে তাকে ...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375" y="1939159"/>
            <a:ext cx="9208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(খ) শব্দের মধ্যে ই বা উ যথাস্থানের আগে উচ্চারিত হলে তাকে...বলে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9375" y="5514830"/>
            <a:ext cx="8222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913" y="3015317"/>
            <a:ext cx="8393137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তাকে...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401174" y="879337"/>
            <a:ext cx="2614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অসমীকরণ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65455" y="1977294"/>
            <a:ext cx="2686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অপিনিহিতি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00744" y="5475955"/>
            <a:ext cx="3791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মধ্যস্বরাগম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বিপ্রকর্ষ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স্বরভক্তি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65455" y="3015317"/>
            <a:ext cx="2185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স্বরসঙ্গতি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36891" y="4295932"/>
            <a:ext cx="2578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বিপর্যয়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59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rgbClr val="FF0000">
                <a:alpha val="6000"/>
              </a:srgbClr>
            </a:gs>
            <a:gs pos="48000">
              <a:srgbClr val="FFFF00">
                <a:alpha val="23000"/>
              </a:srgbClr>
            </a:gs>
            <a:gs pos="77000">
              <a:srgbClr val="0070C0">
                <a:alpha val="6000"/>
              </a:srgbClr>
            </a:gs>
            <a:gs pos="25000">
              <a:srgbClr val="00B050">
                <a:alpha val="2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0229" y="290286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 descr="Honeybee gathering nectar">
            <a:extLst>
              <a:ext uri="{FF2B5EF4-FFF2-40B4-BE49-F238E27FC236}">
                <a16:creationId xmlns:a16="http://schemas.microsoft.com/office/drawing/2014/main" id="{C706D12F-0C48-40C1-A66C-F2A3369FA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6" y="0"/>
            <a:ext cx="119094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971" y="2604633"/>
            <a:ext cx="11430433" cy="23083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প্রক্রিয়াগুলোর</a:t>
            </a:r>
            <a:r>
              <a:rPr lang="en-US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১-৮নং </a:t>
            </a:r>
            <a:r>
              <a:rPr lang="en-US" sz="4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১টি </a:t>
            </a:r>
            <a:r>
              <a:rPr lang="en-US" sz="4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BD4139-8492-4E0E-9B57-B1A1D1DDBE20}"/>
              </a:ext>
            </a:extLst>
          </p:cNvPr>
          <p:cNvSpPr txBox="1"/>
          <p:nvPr/>
        </p:nvSpPr>
        <p:spPr>
          <a:xfrm>
            <a:off x="2321668" y="428017"/>
            <a:ext cx="5791200" cy="110799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FF00"/>
                </a:solidFill>
              </a:rPr>
              <a:t>বাড়ির</a:t>
            </a:r>
            <a:r>
              <a:rPr lang="en-US" sz="6600" dirty="0">
                <a:solidFill>
                  <a:srgbClr val="FFFF00"/>
                </a:solidFill>
              </a:rPr>
              <a:t> </a:t>
            </a:r>
            <a:r>
              <a:rPr lang="en-US" sz="6600" dirty="0" err="1">
                <a:solidFill>
                  <a:srgbClr val="FFFF00"/>
                </a:solidFill>
              </a:rPr>
              <a:t>কাজ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25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a hat and glasses&#10;&#10;Description automatically generated">
            <a:extLst>
              <a:ext uri="{FF2B5EF4-FFF2-40B4-BE49-F238E27FC236}">
                <a16:creationId xmlns:a16="http://schemas.microsoft.com/office/drawing/2014/main" id="{DDEF5AA1-241F-45BD-A662-D56F0E6407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7" r="9090" b="13379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01CE2F-E7E8-42CB-9E28-E1A84AC45BC4}"/>
              </a:ext>
            </a:extLst>
          </p:cNvPr>
          <p:cNvSpPr txBox="1"/>
          <p:nvPr/>
        </p:nvSpPr>
        <p:spPr>
          <a:xfrm>
            <a:off x="371094" y="1161288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>
                <a:latin typeface="+mj-lt"/>
                <a:ea typeface="+mj-ea"/>
                <a:cs typeface="+mj-cs"/>
              </a:rPr>
              <a:t>শিক্ষক পরিচয়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E448C-6495-40ED-A927-50C9B3153618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মোহাম্মদ মাইন উদ্দিন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সিনিয়র সহকারী শিক্ষক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আলী আজম স্কুল অ্যান্ড কলেজ</a:t>
            </a:r>
          </a:p>
        </p:txBody>
      </p:sp>
    </p:spTree>
    <p:extLst>
      <p:ext uri="{BB962C8B-B14F-4D97-AF65-F5344CB8AC3E}">
        <p14:creationId xmlns:p14="http://schemas.microsoft.com/office/powerpoint/2010/main" val="566724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rgbClr val="FF0000">
                <a:alpha val="0"/>
              </a:srgbClr>
            </a:gs>
            <a:gs pos="48000">
              <a:srgbClr val="FFFF00">
                <a:alpha val="23000"/>
              </a:srgbClr>
            </a:gs>
            <a:gs pos="77000">
              <a:srgbClr val="0070C0">
                <a:alpha val="24000"/>
              </a:srgbClr>
            </a:gs>
            <a:gs pos="25000">
              <a:srgbClr val="00B050">
                <a:alpha val="2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unset in the background&#10;&#10;Description automatically generated">
            <a:extLst>
              <a:ext uri="{FF2B5EF4-FFF2-40B4-BE49-F238E27FC236}">
                <a16:creationId xmlns:a16="http://schemas.microsoft.com/office/drawing/2014/main" id="{F6B26467-CF3E-467D-A2A9-09505DD15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653" y="379439"/>
            <a:ext cx="62435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>
                <a:ln w="3810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b="1" dirty="0">
                <a:ln w="38100"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309016-25B1-4B41-B719-77CC945623A2}"/>
              </a:ext>
            </a:extLst>
          </p:cNvPr>
          <p:cNvSpPr txBox="1"/>
          <p:nvPr/>
        </p:nvSpPr>
        <p:spPr>
          <a:xfrm>
            <a:off x="2787445" y="3731342"/>
            <a:ext cx="59583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chemeClr val="bg1"/>
                </a:solidFill>
              </a:rPr>
              <a:t>আল্লাহ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r>
              <a:rPr lang="en-US" sz="6600" dirty="0" err="1">
                <a:solidFill>
                  <a:schemeClr val="bg1"/>
                </a:solidFill>
              </a:rPr>
              <a:t>হাফেজ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87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8520CBDF-09CA-4308-A80D-C0770E756C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/>
          <a:stretch/>
        </p:blipFill>
        <p:spPr>
          <a:xfrm>
            <a:off x="3174363" y="1021"/>
            <a:ext cx="9059839" cy="68559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E86CD6-0161-4172-9A2E-83BC0064C464}"/>
              </a:ext>
            </a:extLst>
          </p:cNvPr>
          <p:cNvSpPr txBox="1"/>
          <p:nvPr/>
        </p:nvSpPr>
        <p:spPr>
          <a:xfrm>
            <a:off x="6556100" y="1099671"/>
            <a:ext cx="4972511" cy="3367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kern="1200" dirty="0" err="1">
                <a:latin typeface="+mj-lt"/>
                <a:ea typeface="+mj-ea"/>
                <a:cs typeface="+mj-cs"/>
              </a:rPr>
              <a:t>আলী</a:t>
            </a:r>
            <a:r>
              <a:rPr lang="en-US" sz="6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latin typeface="+mj-lt"/>
                <a:ea typeface="+mj-ea"/>
                <a:cs typeface="+mj-cs"/>
              </a:rPr>
              <a:t>আজম</a:t>
            </a:r>
            <a:r>
              <a:rPr lang="en-US" sz="6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latin typeface="+mj-lt"/>
                <a:ea typeface="+mj-ea"/>
                <a:cs typeface="+mj-cs"/>
              </a:rPr>
              <a:t>স্কুল</a:t>
            </a:r>
            <a:r>
              <a:rPr lang="en-US" sz="6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latin typeface="+mj-lt"/>
                <a:ea typeface="+mj-ea"/>
                <a:cs typeface="+mj-cs"/>
              </a:rPr>
              <a:t>অ্যান্ড</a:t>
            </a:r>
            <a:r>
              <a:rPr lang="en-US" sz="6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latin typeface="+mj-lt"/>
                <a:ea typeface="+mj-ea"/>
                <a:cs typeface="+mj-cs"/>
              </a:rPr>
              <a:t>কলেজ</a:t>
            </a:r>
            <a:r>
              <a:rPr lang="en-US" sz="6600" kern="120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bstract background painted texture">
            <a:extLst>
              <a:ext uri="{FF2B5EF4-FFF2-40B4-BE49-F238E27FC236}">
                <a16:creationId xmlns:a16="http://schemas.microsoft.com/office/drawing/2014/main" id="{0B155B46-B17E-4A76-96FF-07AF456FA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r="37157" b="-1"/>
          <a:stretch/>
        </p:blipFill>
        <p:spPr>
          <a:xfrm>
            <a:off x="20" y="10"/>
            <a:ext cx="6095980" cy="6857990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99050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0" r="-2" b="14125"/>
          <a:stretch/>
        </p:blipFill>
        <p:spPr>
          <a:xfrm>
            <a:off x="-716667" y="-287009"/>
            <a:ext cx="866849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52812" y="101235"/>
            <a:ext cx="6286375" cy="11951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ln>
                  <a:solidFill>
                    <a:schemeClr val="tx1"/>
                  </a:solidFill>
                </a:ln>
                <a:latin typeface="+mj-lt"/>
                <a:ea typeface="+mj-ea"/>
                <a:cs typeface="+mj-cs"/>
              </a:rPr>
              <a:t>আজকের</a:t>
            </a:r>
            <a:r>
              <a:rPr lang="en-US" sz="4800" dirty="0">
                <a:ln>
                  <a:solidFill>
                    <a:schemeClr val="tx1"/>
                  </a:solidFill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latin typeface="+mj-lt"/>
                <a:ea typeface="+mj-ea"/>
                <a:cs typeface="+mj-cs"/>
              </a:rPr>
              <a:t>বিষয়</a:t>
            </a:r>
            <a:r>
              <a:rPr lang="en-US" sz="4800" dirty="0">
                <a:ln>
                  <a:solidFill>
                    <a:schemeClr val="tx1"/>
                  </a:solidFill>
                </a:ln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61636" y="2359162"/>
            <a:ext cx="5355102" cy="36625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৯ম-১০ম </a:t>
            </a:r>
          </a:p>
          <a:p>
            <a:pPr algn="ctr">
              <a:spcAft>
                <a:spcPts val="600"/>
              </a:spcAft>
            </a:pP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পরিচ্ছেদঃ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67952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4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ircles pattern abstract background">
            <a:extLst>
              <a:ext uri="{FF2B5EF4-FFF2-40B4-BE49-F238E27FC236}">
                <a16:creationId xmlns:a16="http://schemas.microsoft.com/office/drawing/2014/main" id="{6887C8D9-90B7-4E47-9FE2-62C911366D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8700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60" name="Rectangle 5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133" y="48073"/>
            <a:ext cx="7884376" cy="21152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ln>
                  <a:solidFill>
                    <a:srgbClr val="0070C0"/>
                  </a:solidFill>
                </a:ln>
                <a:latin typeface="+mj-lt"/>
                <a:ea typeface="+mj-ea"/>
                <a:cs typeface="+mj-cs"/>
              </a:rPr>
              <a:t>নিচের</a:t>
            </a:r>
            <a:r>
              <a:rPr lang="en-US" sz="4800" dirty="0">
                <a:ln>
                  <a:solidFill>
                    <a:srgbClr val="0070C0"/>
                  </a:solidFill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ln>
                  <a:solidFill>
                    <a:srgbClr val="0070C0"/>
                  </a:solidFill>
                </a:ln>
                <a:latin typeface="+mj-lt"/>
                <a:ea typeface="+mj-ea"/>
                <a:cs typeface="+mj-cs"/>
              </a:rPr>
              <a:t>শব্দগুলোর</a:t>
            </a:r>
            <a:r>
              <a:rPr lang="en-US" sz="4800" dirty="0">
                <a:ln>
                  <a:solidFill>
                    <a:srgbClr val="0070C0"/>
                  </a:solidFill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ln>
                  <a:solidFill>
                    <a:srgbClr val="0070C0"/>
                  </a:solidFill>
                </a:ln>
                <a:latin typeface="+mj-lt"/>
                <a:ea typeface="+mj-ea"/>
                <a:cs typeface="+mj-cs"/>
              </a:rPr>
              <a:t>উচ্চারণ</a:t>
            </a:r>
            <a:r>
              <a:rPr lang="en-US" sz="4800" dirty="0">
                <a:ln>
                  <a:solidFill>
                    <a:srgbClr val="0070C0"/>
                  </a:solidFill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ln>
                  <a:solidFill>
                    <a:srgbClr val="0070C0"/>
                  </a:solidFill>
                </a:ln>
                <a:latin typeface="+mj-lt"/>
                <a:ea typeface="+mj-ea"/>
                <a:cs typeface="+mj-cs"/>
              </a:rPr>
              <a:t>মনোযোগ</a:t>
            </a:r>
            <a:r>
              <a:rPr lang="en-US" sz="4800" dirty="0">
                <a:ln>
                  <a:solidFill>
                    <a:srgbClr val="0070C0"/>
                  </a:solidFill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ln>
                  <a:solidFill>
                    <a:srgbClr val="0070C0"/>
                  </a:solidFill>
                </a:ln>
                <a:latin typeface="+mj-lt"/>
                <a:ea typeface="+mj-ea"/>
                <a:cs typeface="+mj-cs"/>
              </a:rPr>
              <a:t>দিয়ে</a:t>
            </a:r>
            <a:r>
              <a:rPr lang="en-US" sz="4800" dirty="0">
                <a:ln>
                  <a:solidFill>
                    <a:srgbClr val="0070C0"/>
                  </a:solidFill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ln>
                  <a:solidFill>
                    <a:srgbClr val="0070C0"/>
                  </a:solidFill>
                </a:ln>
                <a:latin typeface="+mj-lt"/>
                <a:ea typeface="+mj-ea"/>
                <a:cs typeface="+mj-cs"/>
              </a:rPr>
              <a:t>শুন</a:t>
            </a:r>
            <a:r>
              <a:rPr lang="en-US" sz="4800" dirty="0">
                <a:ln>
                  <a:solidFill>
                    <a:srgbClr val="0070C0"/>
                  </a:solidFill>
                </a:ln>
                <a:latin typeface="+mj-lt"/>
                <a:ea typeface="+mj-ea"/>
                <a:cs typeface="+mj-cs"/>
              </a:rPr>
              <a:t>-  </a:t>
            </a:r>
          </a:p>
        </p:txBody>
      </p:sp>
      <p:sp>
        <p:nvSpPr>
          <p:cNvPr id="61" name="Rectangle 5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Rectangle 5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482" y="4904012"/>
            <a:ext cx="9870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b="1" dirty="0" err="1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4800" b="1" dirty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800" b="1" dirty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ঘটেছে</a:t>
            </a:r>
            <a:r>
              <a:rPr lang="en-US" sz="4800" b="1" dirty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800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89653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 err="1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3600" b="1" dirty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b="1" dirty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7651" y="2345597"/>
            <a:ext cx="5151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dirty="0" err="1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800" dirty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en-US" sz="4800" dirty="0" err="1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গেরাম</a:t>
            </a:r>
            <a:r>
              <a:rPr lang="en-US" sz="4800" dirty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04" y="3153193"/>
            <a:ext cx="6675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dirty="0" err="1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5400" dirty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en-US" sz="5400" dirty="0" err="1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ইস্কুল</a:t>
            </a:r>
            <a:r>
              <a:rPr lang="en-US" sz="5400" dirty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681" y="3983373"/>
            <a:ext cx="6675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dirty="0" err="1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বেঞ্চ</a:t>
            </a:r>
            <a:r>
              <a:rPr lang="en-US" sz="5400" dirty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en-US" sz="5400" dirty="0" err="1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বেঞ্চি</a:t>
            </a:r>
            <a:r>
              <a:rPr lang="en-US" sz="5400" dirty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5400" dirty="0">
              <a:ln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87941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FFFF00">
                <a:alpha val="11000"/>
              </a:srgbClr>
            </a:gs>
            <a:gs pos="66000">
              <a:srgbClr val="00B0F0">
                <a:alpha val="20000"/>
              </a:srgbClr>
            </a:gs>
            <a:gs pos="100000">
              <a:schemeClr val="accent1">
                <a:lumMod val="45000"/>
                <a:lumOff val="55000"/>
              </a:schemeClr>
            </a:gs>
            <a:gs pos="96000">
              <a:srgbClr val="00B050">
                <a:alpha val="4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s against a clear sky">
            <a:extLst>
              <a:ext uri="{FF2B5EF4-FFF2-40B4-BE49-F238E27FC236}">
                <a16:creationId xmlns:a16="http://schemas.microsoft.com/office/drawing/2014/main" id="{E9C21BF9-06DF-48EE-80A1-20576AC3A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34"/>
            <a:ext cx="12192000" cy="70012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65496" y="1010132"/>
            <a:ext cx="7444758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604655"/>
            <a:ext cx="986443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(১ম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212218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>
                <a:alpha val="9000"/>
              </a:srgbClr>
            </a:gs>
            <a:gs pos="92000">
              <a:srgbClr val="FFFF00">
                <a:alpha val="31000"/>
              </a:srgbClr>
            </a:gs>
            <a:gs pos="100000">
              <a:srgbClr val="FFFF00">
                <a:alpha val="1000"/>
              </a:srgbClr>
            </a:gs>
            <a:gs pos="14000">
              <a:srgbClr val="00B050">
                <a:alpha val="2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of agave">
            <a:extLst>
              <a:ext uri="{FF2B5EF4-FFF2-40B4-BE49-F238E27FC236}">
                <a16:creationId xmlns:a16="http://schemas.microsoft.com/office/drawing/2014/main" id="{5339E950-7E1D-4357-955A-60587D3F4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123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3005"/>
            <a:ext cx="12192000" cy="545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marL="342900" indent="-342900">
              <a:buAutoNum type="arabicPeriod"/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প্রক্রিয়াগুলো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AutoNum type="arabicPeriod"/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প্রক্রিয়াগুলোর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spcAft>
                <a:spcPts val="500"/>
              </a:spcAft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প্রক্রিয়াগুলোর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spcAft>
                <a:spcPts val="500"/>
              </a:spcAft>
            </a:pPr>
            <a:endParaRPr lang="en-US" sz="3600" b="1" dirty="0">
              <a:solidFill>
                <a:srgbClr val="4747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45152" y="265112"/>
            <a:ext cx="46445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>
                  <a:solidFill>
                    <a:srgbClr val="FF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600" b="1" dirty="0">
                <a:ln>
                  <a:solidFill>
                    <a:srgbClr val="FF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3333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0000">
                <a:alpha val="0"/>
              </a:srgbClr>
            </a:gs>
            <a:gs pos="92000">
              <a:srgbClr val="FFFF00">
                <a:alpha val="27000"/>
              </a:srgbClr>
            </a:gs>
            <a:gs pos="65000">
              <a:srgbClr val="0070C0">
                <a:alpha val="0"/>
              </a:srgbClr>
            </a:gs>
            <a:gs pos="14000">
              <a:srgbClr val="00B050">
                <a:alpha val="22000"/>
              </a:srgb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eadow of flowers in the evening">
            <a:extLst>
              <a:ext uri="{FF2B5EF4-FFF2-40B4-BE49-F238E27FC236}">
                <a16:creationId xmlns:a16="http://schemas.microsoft.com/office/drawing/2014/main" id="{2B67A9F7-7002-47BB-84F4-32074CD16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71313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137481"/>
            <a:ext cx="11802062" cy="403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500"/>
              </a:spcAft>
              <a:buAutoNum type="arabicPeriod"/>
            </a:pP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 স্বরাগম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  <a:p>
            <a:pPr algn="just">
              <a:spcAft>
                <a:spcPts val="500"/>
              </a:spcAft>
            </a:pP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উচ্চারণের সুবিধার জন্য বা অন্য কো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কারণে শব্দের আদিতে স্বরধ্বনি এলে তাকে বলে আদি স্বরাগম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ইস্কুল, স্টেশন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ইস্টিশন। এরূপ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আস্তাবল, আস্পর্ধা।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649" y="1085822"/>
            <a:ext cx="109751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 পরিবর্তন ধ্বনির পরিবর্তনের সাথে সম্পৃক্ত। ধ্বনি পরিবর্তন নানা প্র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ক্রিয়ায়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সম্পন্ন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নিম্নে তা উল্লেখ করা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4865" y="81246"/>
            <a:ext cx="6000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ধ্বনির পরিবর্তন</a:t>
            </a:r>
          </a:p>
        </p:txBody>
      </p:sp>
    </p:spTree>
    <p:extLst>
      <p:ext uri="{BB962C8B-B14F-4D97-AF65-F5344CB8AC3E}">
        <p14:creationId xmlns:p14="http://schemas.microsoft.com/office/powerpoint/2010/main" val="3047577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0000">
                <a:alpha val="0"/>
              </a:srgbClr>
            </a:gs>
            <a:gs pos="92000">
              <a:srgbClr val="FFFF00">
                <a:alpha val="27000"/>
              </a:srgbClr>
            </a:gs>
            <a:gs pos="65000">
              <a:srgbClr val="0070C0">
                <a:alpha val="0"/>
              </a:srgbClr>
            </a:gs>
            <a:gs pos="14000">
              <a:srgbClr val="00B050">
                <a:alpha val="22000"/>
              </a:srgb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lowing dandylions">
            <a:extLst>
              <a:ext uri="{FF2B5EF4-FFF2-40B4-BE49-F238E27FC236}">
                <a16:creationId xmlns:a16="http://schemas.microsoft.com/office/drawing/2014/main" id="{8B89F895-70EF-4BFD-A7EA-FD587F59A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3"/>
            <a:ext cx="12420600" cy="69865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1999" cy="5804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 স্বরাগম, বিপ্রকর্ষ বা স্বরভক্তি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  <a:p>
            <a:pPr algn="just">
              <a:spcAft>
                <a:spcPts val="5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উচ্চারণের সুবিধার জন্য সংযুক্ত ব্যঞ্জনধ্বনির মাঝখানে স্বরধ্বনি আসে।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 বলা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মধ্য স্বরাগম বা বিপ্রকর্ষ বা স্বরভক্তি। যেমন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as-IN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 – রত্ন 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রতন, ধর্ম 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ধরম, স্বপ্ন 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স্বপন, হর্ষ 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হরষ ইত্যাদি।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- প্রীতি &gt; পিরীতি, ক্লিপ 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কিলিপ, ফিল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&gt;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ফিলিম ইত্যাদি।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 – মুক্তা &gt; মুকুতা, তুর্ক 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তুরুক,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ভ্রূ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&gt;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ভুরু ইত্যাদি।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– গ্রাম 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গেরাম, প্ৰেক &gt; পেরেক, স্রেফ &gt; সেরেফ ইত্যাদি।</a:t>
            </a:r>
          </a:p>
          <a:p>
            <a:pPr algn="just">
              <a:spcAft>
                <a:spcPts val="500"/>
              </a:spcAft>
            </a:pP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- শ্লোক &gt;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লোক, মুরগ &gt; মু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&gt;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রগ ইত্যাদি।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395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1023</Words>
  <Application>Microsoft Office PowerPoint</Application>
  <PresentationFormat>Widescreen</PresentationFormat>
  <Paragraphs>111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Galaxy</dc:creator>
  <cp:lastModifiedBy>Galaxy</cp:lastModifiedBy>
  <cp:revision>15</cp:revision>
  <dcterms:created xsi:type="dcterms:W3CDTF">2020-11-25T17:04:21Z</dcterms:created>
  <dcterms:modified xsi:type="dcterms:W3CDTF">2020-11-26T03:20:04Z</dcterms:modified>
</cp:coreProperties>
</file>