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75" r:id="rId9"/>
    <p:sldId id="263" r:id="rId10"/>
    <p:sldId id="269" r:id="rId11"/>
    <p:sldId id="264" r:id="rId12"/>
    <p:sldId id="265" r:id="rId13"/>
    <p:sldId id="271" r:id="rId14"/>
    <p:sldId id="272" r:id="rId15"/>
    <p:sldId id="267" r:id="rId16"/>
    <p:sldId id="268" r:id="rId17"/>
    <p:sldId id="274" r:id="rId18"/>
    <p:sldId id="270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32E56E-8A14-4E06-A705-279A7F1B85FB}" type="datetimeFigureOut">
              <a:rPr lang="ar-SA" smtClean="0"/>
              <a:pPr/>
              <a:t>11/04/1442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F736F3-D01D-433E-BFEC-06C9EC1A72B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736F3-D01D-433E-BFEC-06C9EC1A72BF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err="1"/>
              <a:t>শিক্ষার্থীরা</a:t>
            </a:r>
            <a:r>
              <a:rPr lang="en-US" dirty="0"/>
              <a:t> </a:t>
            </a:r>
            <a:r>
              <a:rPr lang="en-US" dirty="0" err="1"/>
              <a:t>একজন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পড়বে</a:t>
            </a:r>
            <a:r>
              <a:rPr lang="en-US" dirty="0"/>
              <a:t>, </a:t>
            </a:r>
            <a:r>
              <a:rPr lang="en-US" dirty="0" err="1"/>
              <a:t>বাকী</a:t>
            </a:r>
            <a:r>
              <a:rPr lang="en-US" dirty="0"/>
              <a:t> </a:t>
            </a:r>
            <a:r>
              <a:rPr lang="en-US" dirty="0" err="1"/>
              <a:t>শিক্ষার্থীরা</a:t>
            </a:r>
            <a:r>
              <a:rPr lang="en-US" dirty="0"/>
              <a:t> </a:t>
            </a:r>
            <a:r>
              <a:rPr lang="en-US" dirty="0" err="1"/>
              <a:t>শুনবে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আঙুল</a:t>
            </a:r>
            <a:r>
              <a:rPr lang="en-US" dirty="0"/>
              <a:t> </a:t>
            </a:r>
            <a:r>
              <a:rPr lang="en-US" dirty="0" err="1"/>
              <a:t>দিয়ে</a:t>
            </a:r>
            <a:r>
              <a:rPr lang="en-US" dirty="0"/>
              <a:t> </a:t>
            </a:r>
            <a:r>
              <a:rPr lang="en-US" dirty="0" err="1"/>
              <a:t>ধরবে</a:t>
            </a:r>
            <a:r>
              <a:rPr lang="en-US" dirty="0"/>
              <a:t>, </a:t>
            </a:r>
            <a:r>
              <a:rPr lang="en-US" dirty="0" err="1"/>
              <a:t>প্রয়োজনে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সাহায্য</a:t>
            </a:r>
            <a:r>
              <a:rPr lang="en-US" dirty="0"/>
              <a:t> </a:t>
            </a:r>
            <a:r>
              <a:rPr lang="en-US" dirty="0" err="1"/>
              <a:t>করবে</a:t>
            </a:r>
            <a:r>
              <a:rPr lang="en-US" dirty="0"/>
              <a:t>।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736F3-D01D-433E-BFEC-06C9EC1A72BF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4149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শিক্ষার্থীরা</a:t>
            </a:r>
            <a:r>
              <a:rPr lang="en-US" dirty="0"/>
              <a:t> </a:t>
            </a:r>
            <a:r>
              <a:rPr lang="en-US" dirty="0" err="1"/>
              <a:t>দলে</a:t>
            </a:r>
            <a:r>
              <a:rPr lang="en-US" dirty="0"/>
              <a:t> </a:t>
            </a:r>
            <a:r>
              <a:rPr lang="en-US" dirty="0" err="1"/>
              <a:t>বসে</a:t>
            </a:r>
            <a:r>
              <a:rPr lang="en-US" dirty="0"/>
              <a:t> </a:t>
            </a:r>
            <a:r>
              <a:rPr lang="en-US" dirty="0" err="1"/>
              <a:t>পড়বে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বিষয়</a:t>
            </a:r>
            <a:r>
              <a:rPr lang="en-US" dirty="0"/>
              <a:t> </a:t>
            </a:r>
            <a:r>
              <a:rPr lang="en-US" dirty="0" err="1"/>
              <a:t>বস্তু</a:t>
            </a:r>
            <a:r>
              <a:rPr lang="en-US" dirty="0"/>
              <a:t> </a:t>
            </a:r>
            <a:r>
              <a:rPr lang="en-US" dirty="0" err="1"/>
              <a:t>নিয়ে</a:t>
            </a:r>
            <a:r>
              <a:rPr lang="en-US" dirty="0"/>
              <a:t> </a:t>
            </a:r>
            <a:r>
              <a:rPr lang="en-US" dirty="0" err="1"/>
              <a:t>আলোচনা</a:t>
            </a:r>
            <a:r>
              <a:rPr lang="en-US" dirty="0"/>
              <a:t> </a:t>
            </a:r>
            <a:r>
              <a:rPr lang="en-US" dirty="0" err="1"/>
              <a:t>করবে</a:t>
            </a:r>
            <a:r>
              <a:rPr lang="en-US" dirty="0"/>
              <a:t>। </a:t>
            </a: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বিষয়</a:t>
            </a:r>
            <a:r>
              <a:rPr lang="en-US" dirty="0"/>
              <a:t> </a:t>
            </a:r>
            <a:r>
              <a:rPr lang="en-US" dirty="0" err="1"/>
              <a:t>বস্তু</a:t>
            </a:r>
            <a:r>
              <a:rPr lang="en-US" dirty="0"/>
              <a:t> </a:t>
            </a:r>
            <a:r>
              <a:rPr lang="en-US" dirty="0" err="1"/>
              <a:t>বুঝিয়ে</a:t>
            </a:r>
            <a:r>
              <a:rPr lang="en-US" dirty="0"/>
              <a:t> </a:t>
            </a:r>
            <a:r>
              <a:rPr lang="en-US" dirty="0" err="1"/>
              <a:t>দিতে</a:t>
            </a:r>
            <a:r>
              <a:rPr lang="en-US" dirty="0"/>
              <a:t> </a:t>
            </a:r>
            <a:r>
              <a:rPr lang="en-US" dirty="0" err="1"/>
              <a:t>সাহায্য</a:t>
            </a:r>
            <a:r>
              <a:rPr lang="en-US" dirty="0"/>
              <a:t> </a:t>
            </a:r>
            <a:r>
              <a:rPr lang="en-US" dirty="0" err="1"/>
              <a:t>করবে</a:t>
            </a:r>
            <a:r>
              <a:rPr lang="en-US" dirty="0"/>
              <a:t>।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736F3-D01D-433E-BFEC-06C9EC1A72BF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600" dirty="0" err="1"/>
              <a:t>এই</a:t>
            </a:r>
            <a:r>
              <a:rPr lang="en-US" sz="1600" dirty="0"/>
              <a:t> </a:t>
            </a:r>
            <a:r>
              <a:rPr lang="en-US" sz="1600" dirty="0" err="1"/>
              <a:t>প্রশ্ন</a:t>
            </a:r>
            <a:r>
              <a:rPr lang="en-US" sz="1600" dirty="0"/>
              <a:t> </a:t>
            </a:r>
            <a:r>
              <a:rPr lang="en-US" sz="1600" dirty="0" err="1"/>
              <a:t>গুলোর</a:t>
            </a:r>
            <a:r>
              <a:rPr lang="en-US" sz="1600" dirty="0"/>
              <a:t> </a:t>
            </a:r>
            <a:r>
              <a:rPr lang="en-US" sz="1600" dirty="0" err="1"/>
              <a:t>মাধ্যমে</a:t>
            </a:r>
            <a:r>
              <a:rPr lang="en-US" sz="1600" dirty="0"/>
              <a:t> </a:t>
            </a:r>
            <a:r>
              <a:rPr lang="en-US" sz="1600" dirty="0" err="1"/>
              <a:t>পাঠের</a:t>
            </a:r>
            <a:r>
              <a:rPr lang="en-US" sz="1600" dirty="0"/>
              <a:t> </a:t>
            </a:r>
            <a:r>
              <a:rPr lang="en-US" sz="1600" dirty="0" err="1"/>
              <a:t>মূলভাব</a:t>
            </a:r>
            <a:r>
              <a:rPr lang="en-US" sz="1600" dirty="0"/>
              <a:t> </a:t>
            </a:r>
            <a:r>
              <a:rPr lang="en-US" sz="1600" dirty="0" err="1"/>
              <a:t>জানতে</a:t>
            </a:r>
            <a:r>
              <a:rPr lang="en-US" sz="1600" dirty="0"/>
              <a:t> </a:t>
            </a:r>
            <a:r>
              <a:rPr lang="en-US" sz="1600" dirty="0" err="1"/>
              <a:t>পারবে</a:t>
            </a:r>
            <a:r>
              <a:rPr lang="en-US" sz="1600" dirty="0"/>
              <a:t>...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736F3-D01D-433E-BFEC-06C9EC1A72BF}" type="slidenum">
              <a:rPr lang="ar-SA" smtClean="0"/>
              <a:pPr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6042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প্রতি</a:t>
            </a:r>
            <a:r>
              <a:rPr lang="en-US" dirty="0"/>
              <a:t> </a:t>
            </a:r>
            <a:r>
              <a:rPr lang="en-US" dirty="0" err="1"/>
              <a:t>জোড়ার</a:t>
            </a:r>
            <a:r>
              <a:rPr lang="en-US" dirty="0"/>
              <a:t> </a:t>
            </a:r>
            <a:r>
              <a:rPr lang="en-US" dirty="0" err="1"/>
              <a:t>কাছে</a:t>
            </a:r>
            <a:r>
              <a:rPr lang="en-US" dirty="0"/>
              <a:t> </a:t>
            </a:r>
            <a:r>
              <a:rPr lang="en-US" dirty="0" err="1"/>
              <a:t>যাবে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প্রমিত</a:t>
            </a:r>
            <a:r>
              <a:rPr lang="en-US" dirty="0"/>
              <a:t> </a:t>
            </a:r>
            <a:r>
              <a:rPr lang="en-US" dirty="0" err="1"/>
              <a:t>উচ্চারণে</a:t>
            </a:r>
            <a:r>
              <a:rPr lang="en-US" dirty="0"/>
              <a:t>, </a:t>
            </a:r>
            <a:r>
              <a:rPr lang="en-US" dirty="0" err="1"/>
              <a:t>শুদ্ধ</a:t>
            </a:r>
            <a:r>
              <a:rPr lang="en-US" dirty="0"/>
              <a:t>, </a:t>
            </a:r>
            <a:r>
              <a:rPr lang="en-US" dirty="0" err="1"/>
              <a:t>স্পষ্ট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শ্রবণ</a:t>
            </a:r>
            <a:r>
              <a:rPr lang="en-US" dirty="0"/>
              <a:t> </a:t>
            </a:r>
            <a:r>
              <a:rPr lang="en-US" dirty="0" err="1"/>
              <a:t>যোগ্য</a:t>
            </a:r>
            <a:r>
              <a:rPr lang="en-US" dirty="0"/>
              <a:t> </a:t>
            </a:r>
            <a:r>
              <a:rPr lang="en-US" dirty="0" err="1"/>
              <a:t>স্বরে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করছে</a:t>
            </a:r>
            <a:r>
              <a:rPr lang="en-US" dirty="0"/>
              <a:t> </a:t>
            </a:r>
            <a:r>
              <a:rPr lang="en-US" dirty="0" err="1"/>
              <a:t>কিনা</a:t>
            </a:r>
            <a:r>
              <a:rPr lang="en-US" dirty="0"/>
              <a:t> </a:t>
            </a:r>
            <a:r>
              <a:rPr lang="en-US" dirty="0" err="1"/>
              <a:t>যাচাই</a:t>
            </a:r>
            <a:r>
              <a:rPr lang="en-US" dirty="0"/>
              <a:t> </a:t>
            </a:r>
            <a:r>
              <a:rPr lang="en-US" dirty="0" err="1"/>
              <a:t>করবে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736F3-D01D-433E-BFEC-06C9EC1A72BF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3972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736F3-D01D-433E-BFEC-06C9EC1A72BF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736F3-D01D-433E-BFEC-06C9EC1A72BF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736F3-D01D-433E-BFEC-06C9EC1A72BF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4B90FA-478A-4607-9872-597E2A6EFCF0}"/>
              </a:ext>
            </a:extLst>
          </p:cNvPr>
          <p:cNvSpPr/>
          <p:nvPr userDrawn="1"/>
        </p:nvSpPr>
        <p:spPr>
          <a:xfrm>
            <a:off x="47166" y="32658"/>
            <a:ext cx="12108552" cy="6763656"/>
          </a:xfrm>
          <a:prstGeom prst="roundRect">
            <a:avLst>
              <a:gd name="adj" fmla="val 5921"/>
            </a:avLst>
          </a:prstGeom>
          <a:noFill/>
          <a:ln w="104775" cap="rnd" cmpd="sng">
            <a:gradFill flip="none" rotWithShape="1">
              <a:gsLst>
                <a:gs pos="21000">
                  <a:schemeClr val="accent6">
                    <a:lumMod val="74000"/>
                    <a:alpha val="52000"/>
                  </a:schemeClr>
                </a:gs>
                <a:gs pos="92000">
                  <a:srgbClr val="DD7B49"/>
                </a:gs>
                <a:gs pos="56000">
                  <a:srgbClr val="002060"/>
                </a:gs>
              </a:gsLst>
              <a:path path="circle">
                <a:fillToRect l="50000" t="130000" r="50000" b="-30000"/>
              </a:path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78E4A-3AF3-47CF-9AB1-2DF1799893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2"/>
          <a:stretch/>
        </p:blipFill>
        <p:spPr>
          <a:xfrm>
            <a:off x="228600" y="5410200"/>
            <a:ext cx="11811000" cy="1236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F15504-6818-4F88-B122-3E8164D295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2086435" cy="23443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wVkUeCUsb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9296" y="389759"/>
            <a:ext cx="68334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dirty="0" err="1">
                <a:solidFill>
                  <a:sysClr val="windowText" lastClr="000000"/>
                </a:solidFill>
              </a:rPr>
              <a:t>আজকের</a:t>
            </a:r>
            <a:r>
              <a:rPr lang="en-US" sz="5400" b="1" dirty="0">
                <a:solidFill>
                  <a:sysClr val="windowText" lastClr="000000"/>
                </a:solidFill>
              </a:rPr>
              <a:t> </a:t>
            </a:r>
            <a:r>
              <a:rPr lang="en-US" sz="5400" b="1" dirty="0" err="1">
                <a:solidFill>
                  <a:sysClr val="windowText" lastClr="000000"/>
                </a:solidFill>
              </a:rPr>
              <a:t>ক্লাসে</a:t>
            </a:r>
            <a:r>
              <a:rPr lang="en-US" sz="5400" b="1" dirty="0">
                <a:solidFill>
                  <a:sysClr val="windowText" lastClr="000000"/>
                </a:solidFill>
              </a:rPr>
              <a:t> </a:t>
            </a:r>
            <a:r>
              <a:rPr lang="en-US" sz="5400" b="1" dirty="0" err="1">
                <a:solidFill>
                  <a:sysClr val="windowText" lastClr="000000"/>
                </a:solidFill>
              </a:rPr>
              <a:t>সবাইকে</a:t>
            </a:r>
            <a:r>
              <a:rPr lang="en-US" sz="5400" b="1" dirty="0">
                <a:solidFill>
                  <a:sysClr val="windowText" lastClr="000000"/>
                </a:solidFill>
              </a:rPr>
              <a:t> </a:t>
            </a:r>
            <a:r>
              <a:rPr lang="bn-BD" sz="5400" b="1" dirty="0">
                <a:solidFill>
                  <a:sysClr val="windowText" lastClr="000000"/>
                </a:solidFill>
              </a:rPr>
              <a:t>স্বাগত </a:t>
            </a:r>
            <a:endParaRPr lang="ar-SA" sz="5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F51A4-00D5-4269-B196-BED74F9C9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72" y="1313089"/>
            <a:ext cx="4962655" cy="37334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95400"/>
            <a:ext cx="5853830" cy="36838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71800" y="381000"/>
            <a:ext cx="662448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শিক্ষার্থীর দলীয় পাঠ ও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বিষয়বস্তু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আলোচনা  </a:t>
            </a:r>
            <a:endParaRPr lang="ar-SA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52400"/>
            <a:ext cx="6553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bn-BD" sz="3600" u="sng" dirty="0">
                <a:ln>
                  <a:solidFill>
                    <a:sysClr val="windowText" lastClr="000000"/>
                  </a:solidFill>
                </a:ln>
              </a:rPr>
              <a:t>নিচের প্রশ্ন গুলোর মুখে মুখে উত্তর দাও ... </a:t>
            </a:r>
            <a:endParaRPr lang="ar-SA" sz="3600" u="sng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096" y="990600"/>
            <a:ext cx="7586792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bn-BD" sz="3200" b="1" dirty="0">
                <a:ln/>
              </a:rPr>
              <a:t>পাহাড়পুর কোথায় অবস্থিত?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3096" y="1676400"/>
            <a:ext cx="7586793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/>
            <a:r>
              <a:rPr lang="bn-BD" sz="3200" b="1" dirty="0">
                <a:ln/>
              </a:rPr>
              <a:t>২. পাহাড়পুরের আরেক নাম কী?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9896" y="2362200"/>
            <a:ext cx="7611704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/>
            <a:r>
              <a:rPr lang="bn-BD" sz="3200" b="1" dirty="0">
                <a:ln/>
              </a:rPr>
              <a:t>৩.</a:t>
            </a:r>
            <a:r>
              <a:rPr lang="en-US" sz="3200" b="1" dirty="0">
                <a:ln/>
              </a:rPr>
              <a:t> </a:t>
            </a:r>
            <a:r>
              <a:rPr lang="bn-BD" sz="3200" b="1" dirty="0">
                <a:ln/>
              </a:rPr>
              <a:t>পাহাড়পুর পুরাকীর্তিটি কে আবিষ্কার  করেন?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3096" y="3072825"/>
            <a:ext cx="7628504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/>
            <a:r>
              <a:rPr lang="bn-BD" sz="3200" b="1" dirty="0">
                <a:ln/>
              </a:rPr>
              <a:t>৪.</a:t>
            </a:r>
            <a:r>
              <a:rPr lang="en-US" sz="3200" b="1" dirty="0">
                <a:ln/>
              </a:rPr>
              <a:t> </a:t>
            </a:r>
            <a:r>
              <a:rPr lang="bn-BD" sz="3200" b="1" dirty="0">
                <a:ln/>
              </a:rPr>
              <a:t>বাংলাদেশের ভিতরে আরো একটি বিহারের নাম বল।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3096" y="3758625"/>
            <a:ext cx="7628504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/>
            <a:r>
              <a:rPr lang="bn-BD" sz="3200" b="1" dirty="0">
                <a:ln/>
              </a:rPr>
              <a:t>৫.</a:t>
            </a:r>
            <a:r>
              <a:rPr lang="en-US" sz="3200" b="1" dirty="0">
                <a:ln/>
              </a:rPr>
              <a:t> </a:t>
            </a:r>
            <a:r>
              <a:rPr lang="bn-BD" sz="3200" b="1" dirty="0">
                <a:ln/>
              </a:rPr>
              <a:t>বৌদ্ধধর্মের ভিক্ষুগন যেখানে ধর্মচর্চা করেন তার নাম কী 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3096" y="4444425"/>
            <a:ext cx="7628504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/>
            <a:r>
              <a:rPr lang="bn-BD" sz="3200" b="1" dirty="0">
                <a:ln/>
              </a:rPr>
              <a:t>৬.</a:t>
            </a:r>
            <a:r>
              <a:rPr lang="en-US" sz="3200" b="1" dirty="0">
                <a:ln/>
              </a:rPr>
              <a:t> </a:t>
            </a:r>
            <a:r>
              <a:rPr lang="bn-BD" sz="3200" b="1" dirty="0">
                <a:ln/>
              </a:rPr>
              <a:t>কত সালে পাহাড়পুরটি আবিষ্কর হয় ? </a:t>
            </a:r>
          </a:p>
        </p:txBody>
      </p: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A7321200-36FB-4C86-934C-317C581A8088}"/>
              </a:ext>
            </a:extLst>
          </p:cNvPr>
          <p:cNvSpPr/>
          <p:nvPr/>
        </p:nvSpPr>
        <p:spPr>
          <a:xfrm>
            <a:off x="9067800" y="152400"/>
            <a:ext cx="2819400" cy="1524000"/>
          </a:xfrm>
          <a:prstGeom prst="irregularSeal1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4800600" y="2362200"/>
            <a:ext cx="2887484" cy="1846515"/>
          </a:xfrm>
          <a:prstGeom prst="star32">
            <a:avLst>
              <a:gd name="adj" fmla="val 4069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/>
                <a:solidFill>
                  <a:schemeClr val="tx1"/>
                </a:solidFill>
              </a:rPr>
              <a:t>নতুন</a:t>
            </a:r>
            <a:r>
              <a:rPr lang="bn-BD" sz="3600" b="1" dirty="0">
                <a:ln/>
                <a:solidFill>
                  <a:schemeClr val="accent3"/>
                </a:solidFill>
              </a:rPr>
              <a:t> </a:t>
            </a:r>
            <a:r>
              <a:rPr lang="bn-BD" sz="3600" b="1" dirty="0">
                <a:ln/>
                <a:solidFill>
                  <a:schemeClr val="tx1"/>
                </a:solidFill>
              </a:rPr>
              <a:t>শব্দ</a:t>
            </a:r>
            <a:r>
              <a:rPr lang="bn-BD" sz="3600" b="1" dirty="0">
                <a:ln/>
                <a:solidFill>
                  <a:schemeClr val="accent3"/>
                </a:solidFill>
              </a:rPr>
              <a:t> </a:t>
            </a:r>
            <a:endParaRPr lang="ar-SA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ube 2"/>
          <p:cNvSpPr/>
          <p:nvPr/>
        </p:nvSpPr>
        <p:spPr>
          <a:xfrm>
            <a:off x="2064088" y="2733547"/>
            <a:ext cx="1792224" cy="1252728"/>
          </a:xfrm>
          <a:prstGeom prst="cub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</a:rPr>
              <a:t>সুপ্রাচীন </a:t>
            </a:r>
            <a:endParaRPr lang="ar-SA" sz="3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2627376" y="4601197"/>
            <a:ext cx="1792224" cy="1252728"/>
          </a:xfrm>
          <a:prstGeom prst="cub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</a:rPr>
              <a:t>বিখ্যাত  </a:t>
            </a:r>
            <a:endParaRPr lang="ar-SA" sz="3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5288017" y="4690872"/>
            <a:ext cx="1792224" cy="1252728"/>
          </a:xfrm>
          <a:prstGeom prst="cub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</a:rPr>
              <a:t>শিষ্য  </a:t>
            </a:r>
            <a:endParaRPr lang="ar-SA" sz="3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7968323" y="4579074"/>
            <a:ext cx="1792224" cy="1252728"/>
          </a:xfrm>
          <a:prstGeom prst="cub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</a:rPr>
              <a:t>ধর্মচর্চা  </a:t>
            </a:r>
            <a:endParaRPr lang="ar-SA" sz="3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8598446" y="2709445"/>
            <a:ext cx="1792224" cy="1252728"/>
          </a:xfrm>
          <a:prstGeom prst="cub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</a:rPr>
              <a:t>দীর্ঘকাল </a:t>
            </a:r>
            <a:endParaRPr lang="ar-SA" sz="3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2596046" y="1105641"/>
            <a:ext cx="1792224" cy="1252728"/>
          </a:xfrm>
          <a:prstGeom prst="cub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</a:rPr>
              <a:t>পুরাকীর্তি</a:t>
            </a:r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 </a:t>
            </a:r>
            <a:endParaRPr lang="ar-SA" sz="3200" b="1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804355" y="1126980"/>
            <a:ext cx="1792224" cy="1252728"/>
          </a:xfrm>
          <a:prstGeom prst="cub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</a:rPr>
              <a:t>ময়নামতি </a:t>
            </a:r>
            <a:endParaRPr lang="ar-SA" sz="3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5288017" y="838200"/>
            <a:ext cx="1792224" cy="1252728"/>
          </a:xfrm>
          <a:prstGeom prst="cub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</a:rPr>
              <a:t>অবিষ্কার  </a:t>
            </a:r>
            <a:endParaRPr lang="ar-SA" sz="3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EF5640-2F6C-4CF1-B5D3-DC6617903045}"/>
              </a:ext>
            </a:extLst>
          </p:cNvPr>
          <p:cNvSpPr txBox="1"/>
          <p:nvPr/>
        </p:nvSpPr>
        <p:spPr>
          <a:xfrm>
            <a:off x="3474981" y="115669"/>
            <a:ext cx="5562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BD" sz="3600" u="sng" dirty="0">
                <a:ln>
                  <a:solidFill>
                    <a:sysClr val="windowText" lastClr="000000"/>
                  </a:solidFill>
                </a:ln>
              </a:rPr>
              <a:t>নিচের </a:t>
            </a:r>
            <a:r>
              <a:rPr lang="en-US" sz="3600" u="sng" dirty="0" err="1">
                <a:ln>
                  <a:solidFill>
                    <a:sysClr val="windowText" lastClr="000000"/>
                  </a:solidFill>
                </a:ln>
              </a:rPr>
              <a:t>শব্দ</a:t>
            </a:r>
            <a:r>
              <a:rPr lang="en-US" sz="3600" u="sng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600" u="sng" dirty="0" err="1">
                <a:ln>
                  <a:solidFill>
                    <a:sysClr val="windowText" lastClr="000000"/>
                  </a:solidFill>
                </a:ln>
              </a:rPr>
              <a:t>গুলো</a:t>
            </a:r>
            <a:r>
              <a:rPr lang="en-US" sz="3600" u="sng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600" u="sng" dirty="0" err="1">
                <a:ln>
                  <a:solidFill>
                    <a:sysClr val="windowText" lastClr="000000"/>
                  </a:solidFill>
                </a:ln>
              </a:rPr>
              <a:t>শুদ্ধ</a:t>
            </a:r>
            <a:r>
              <a:rPr lang="en-US" sz="3600" u="sng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600" u="sng" dirty="0" err="1">
                <a:ln>
                  <a:solidFill>
                    <a:sysClr val="windowText" lastClr="000000"/>
                  </a:solidFill>
                </a:ln>
              </a:rPr>
              <a:t>উচ্চারণে</a:t>
            </a:r>
            <a:r>
              <a:rPr lang="en-US" sz="3600" u="sng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600" u="sng" dirty="0" err="1">
                <a:ln>
                  <a:solidFill>
                    <a:sysClr val="windowText" lastClr="000000"/>
                  </a:solidFill>
                </a:ln>
              </a:rPr>
              <a:t>পড়</a:t>
            </a:r>
            <a:r>
              <a:rPr lang="bn-BD" sz="3600" u="sng" dirty="0">
                <a:ln>
                  <a:solidFill>
                    <a:sysClr val="windowText" lastClr="000000"/>
                  </a:solidFill>
                </a:ln>
              </a:rPr>
              <a:t> ... </a:t>
            </a:r>
            <a:endParaRPr lang="ar-SA" sz="3600" u="sng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26C641-359F-472E-8833-711C78071246}"/>
              </a:ext>
            </a:extLst>
          </p:cNvPr>
          <p:cNvSpPr txBox="1"/>
          <p:nvPr/>
        </p:nvSpPr>
        <p:spPr>
          <a:xfrm>
            <a:off x="2349865" y="298949"/>
            <a:ext cx="8096865" cy="1077218"/>
          </a:xfrm>
          <a:prstGeom prst="rect">
            <a:avLst/>
          </a:prstGeom>
          <a:noFill/>
        </p:spPr>
        <p:txBody>
          <a:bodyPr vert="horz" wrap="square" rtlCol="1">
            <a:spAutoFit/>
          </a:bodyPr>
          <a:lstStyle/>
          <a:p>
            <a:pPr algn="ctr"/>
            <a:r>
              <a:rPr lang="bn-BD" sz="3200" u="sng" dirty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শিক্ষক</a:t>
            </a:r>
            <a:r>
              <a:rPr lang="en-US" sz="3200" u="sng" dirty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এ </a:t>
            </a:r>
            <a:r>
              <a:rPr lang="en-US" sz="3200" u="sng" dirty="0" err="1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অংশটুকু</a:t>
            </a:r>
            <a:r>
              <a:rPr lang="en-US" sz="3200" u="sng" dirty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en-US" sz="3200" u="sng" dirty="0" err="1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প্রমিত</a:t>
            </a:r>
            <a:r>
              <a:rPr lang="en-US" sz="3200" u="sng" dirty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en-US" sz="3200" u="sng" dirty="0" err="1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উচ্চারণে</a:t>
            </a:r>
            <a:r>
              <a:rPr lang="en-US" sz="3200" u="sng" dirty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en-US" sz="3200" u="sng" dirty="0" err="1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কয়েকবার</a:t>
            </a:r>
            <a:r>
              <a:rPr lang="en-US" sz="3200" u="sng" dirty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en-US" sz="3200" u="sng" dirty="0" err="1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পড়ে</a:t>
            </a:r>
            <a:r>
              <a:rPr lang="en-US" sz="3200" u="sng" dirty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en-US" sz="3200" u="sng" dirty="0" err="1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শোনাবেন</a:t>
            </a:r>
            <a:r>
              <a:rPr lang="en-US" sz="3200" u="sng" dirty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,</a:t>
            </a:r>
          </a:p>
          <a:p>
            <a:pPr algn="ctr"/>
            <a:r>
              <a:rPr lang="en-US" sz="3200" u="sng" dirty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en-US" sz="3200" u="sng" dirty="0" err="1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শিক্ষার্থীরা</a:t>
            </a:r>
            <a:r>
              <a:rPr lang="en-US" sz="3200" u="sng" dirty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en-US" sz="3200" u="sng" dirty="0" err="1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লাইনের</a:t>
            </a:r>
            <a:r>
              <a:rPr lang="en-US" sz="3200" u="sng" dirty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en-US" sz="3200" u="sng" dirty="0" err="1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নিচে</a:t>
            </a:r>
            <a:r>
              <a:rPr lang="en-US" sz="3200" u="sng" dirty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en-US" sz="3200" u="sng" dirty="0" err="1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আঙুল</a:t>
            </a:r>
            <a:r>
              <a:rPr lang="en-US" sz="3200" u="sng" dirty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en-US" sz="3200" u="sng" dirty="0" err="1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মেলাবে</a:t>
            </a:r>
            <a:r>
              <a:rPr lang="en-US" sz="3200" u="sng" dirty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en-US" sz="3200" u="sng" dirty="0" err="1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এবং</a:t>
            </a:r>
            <a:r>
              <a:rPr lang="en-US" sz="3200" u="sng" dirty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en-US" sz="3200" u="sng" dirty="0" err="1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পড়বে</a:t>
            </a:r>
            <a:r>
              <a:rPr lang="en-US" sz="3200" u="sng" dirty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।  </a:t>
            </a:r>
            <a:endParaRPr lang="ar-SA" sz="3200" u="sng" dirty="0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pic>
        <p:nvPicPr>
          <p:cNvPr id="2" name="AUD-20201126-WA0001">
            <a:hlinkClick r:id="" action="ppaction://media"/>
            <a:extLst>
              <a:ext uri="{FF2B5EF4-FFF2-40B4-BE49-F238E27FC236}">
                <a16:creationId xmlns:a16="http://schemas.microsoft.com/office/drawing/2014/main" id="{4F25A1F1-E61B-4CE0-8BB7-F097F7F5F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C97E6F-C673-4BFA-84E5-D6C8DFB7B827}"/>
              </a:ext>
            </a:extLst>
          </p:cNvPr>
          <p:cNvGrpSpPr/>
          <p:nvPr/>
        </p:nvGrpSpPr>
        <p:grpSpPr>
          <a:xfrm>
            <a:off x="4191000" y="1376167"/>
            <a:ext cx="4114800" cy="3653033"/>
            <a:chOff x="5622712" y="2504100"/>
            <a:chExt cx="4897355" cy="3084094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57AF2DC-535A-4718-A3F5-BD658FEA69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/>
            <a:srcRect t="56215" b="5945"/>
            <a:stretch/>
          </p:blipFill>
          <p:spPr bwMode="auto">
            <a:xfrm>
              <a:off x="5627179" y="3540948"/>
              <a:ext cx="4892888" cy="2047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785AC155-A7C2-46E6-B96C-997034780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/>
            <a:srcRect b="80088"/>
            <a:stretch/>
          </p:blipFill>
          <p:spPr bwMode="auto">
            <a:xfrm>
              <a:off x="5622712" y="2504100"/>
              <a:ext cx="4892888" cy="107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2505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4A7681-C47C-4003-87FB-49F586E20AE3}"/>
              </a:ext>
            </a:extLst>
          </p:cNvPr>
          <p:cNvSpPr txBox="1"/>
          <p:nvPr/>
        </p:nvSpPr>
        <p:spPr>
          <a:xfrm>
            <a:off x="4857750" y="304800"/>
            <a:ext cx="24765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</a:rPr>
              <a:t>জোড়ায়</a:t>
            </a:r>
            <a:r>
              <a:rPr lang="en-US" sz="4000" b="1" dirty="0">
                <a:ln/>
              </a:rPr>
              <a:t> </a:t>
            </a:r>
            <a:r>
              <a:rPr lang="en-US" sz="4000" b="1" dirty="0" err="1">
                <a:ln/>
              </a:rPr>
              <a:t>কাজ</a:t>
            </a:r>
            <a:r>
              <a:rPr lang="en-US" sz="4000" b="1" dirty="0">
                <a:ln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2D91C2-E960-4ACA-B451-8BD253CE2C75}"/>
              </a:ext>
            </a:extLst>
          </p:cNvPr>
          <p:cNvSpPr txBox="1"/>
          <p:nvPr/>
        </p:nvSpPr>
        <p:spPr>
          <a:xfrm>
            <a:off x="457200" y="2636966"/>
            <a:ext cx="11049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ym typeface="Wingdings" panose="05000000000000000000" pitchFamily="2" charset="2"/>
              </a:rPr>
              <a:t></a:t>
            </a:r>
            <a:r>
              <a:rPr lang="en-US" sz="3600" b="1" dirty="0" err="1">
                <a:ln/>
              </a:rPr>
              <a:t>শিক্ষার্থীরা</a:t>
            </a:r>
            <a:r>
              <a:rPr lang="en-US" sz="3600" b="1" dirty="0">
                <a:ln/>
              </a:rPr>
              <a:t> </a:t>
            </a:r>
            <a:r>
              <a:rPr lang="en-US" sz="3600" b="1" dirty="0" err="1">
                <a:ln/>
              </a:rPr>
              <a:t>জোড়ায়</a:t>
            </a:r>
            <a:r>
              <a:rPr lang="en-US" sz="3600" b="1" dirty="0">
                <a:ln/>
              </a:rPr>
              <a:t> </a:t>
            </a:r>
            <a:r>
              <a:rPr lang="en-US" sz="3600" b="1" dirty="0" err="1">
                <a:ln/>
              </a:rPr>
              <a:t>বসে</a:t>
            </a:r>
            <a:r>
              <a:rPr lang="en-US" sz="3600" b="1" dirty="0">
                <a:ln/>
              </a:rPr>
              <a:t> </a:t>
            </a:r>
            <a:r>
              <a:rPr lang="en-US" sz="3600" b="1" dirty="0" err="1">
                <a:ln/>
              </a:rPr>
              <a:t>পঠিত</a:t>
            </a:r>
            <a:r>
              <a:rPr lang="en-US" sz="3600" b="1" dirty="0">
                <a:ln/>
              </a:rPr>
              <a:t> </a:t>
            </a:r>
            <a:r>
              <a:rPr lang="en-US" sz="3600" b="1" dirty="0" err="1">
                <a:ln/>
              </a:rPr>
              <a:t>অংশ</a:t>
            </a:r>
            <a:r>
              <a:rPr lang="en-US" sz="3600" b="1" dirty="0">
                <a:ln/>
              </a:rPr>
              <a:t> </a:t>
            </a:r>
            <a:r>
              <a:rPr lang="en-US" sz="3600" b="1" dirty="0" err="1">
                <a:ln/>
              </a:rPr>
              <a:t>টুকু</a:t>
            </a:r>
            <a:r>
              <a:rPr lang="en-US" sz="3600" b="1" dirty="0">
                <a:ln/>
              </a:rPr>
              <a:t> </a:t>
            </a:r>
            <a:r>
              <a:rPr lang="en-US" sz="3600" b="1" dirty="0" err="1">
                <a:ln/>
              </a:rPr>
              <a:t>প্রমিত</a:t>
            </a:r>
            <a:r>
              <a:rPr lang="en-US" sz="3600" b="1" dirty="0">
                <a:ln/>
              </a:rPr>
              <a:t> </a:t>
            </a:r>
            <a:r>
              <a:rPr lang="en-US" sz="3600" b="1" dirty="0" err="1">
                <a:ln/>
              </a:rPr>
              <a:t>উচ্চারণে</a:t>
            </a:r>
            <a:r>
              <a:rPr lang="en-US" sz="3600" b="1" dirty="0">
                <a:ln/>
              </a:rPr>
              <a:t> </a:t>
            </a:r>
            <a:r>
              <a:rPr lang="en-US" sz="3600" b="1" dirty="0" err="1">
                <a:ln/>
              </a:rPr>
              <a:t>পাঠ</a:t>
            </a:r>
            <a:r>
              <a:rPr lang="en-US" sz="3600" b="1" dirty="0">
                <a:ln/>
              </a:rPr>
              <a:t> </a:t>
            </a:r>
            <a:r>
              <a:rPr lang="en-US" sz="3600" b="1" dirty="0" err="1">
                <a:ln/>
              </a:rPr>
              <a:t>করবে</a:t>
            </a:r>
            <a:r>
              <a:rPr lang="en-US" sz="3600" b="1" dirty="0">
                <a:ln/>
              </a:rPr>
              <a:t> </a:t>
            </a:r>
            <a:r>
              <a:rPr lang="en-US" sz="3600" b="1" dirty="0" err="1">
                <a:ln/>
              </a:rPr>
              <a:t>এবং</a:t>
            </a:r>
            <a:r>
              <a:rPr lang="en-US" sz="3600" b="1" dirty="0">
                <a:ln/>
              </a:rPr>
              <a:t> </a:t>
            </a:r>
            <a:r>
              <a:rPr lang="en-US" sz="3600" b="1" dirty="0" err="1">
                <a:ln/>
              </a:rPr>
              <a:t>একজনে</a:t>
            </a:r>
            <a:r>
              <a:rPr lang="en-US" sz="3600" b="1" dirty="0">
                <a:ln/>
              </a:rPr>
              <a:t> </a:t>
            </a:r>
            <a:r>
              <a:rPr lang="en-US" sz="3600" b="1" dirty="0" err="1">
                <a:ln/>
              </a:rPr>
              <a:t>পড়বে</a:t>
            </a:r>
            <a:r>
              <a:rPr lang="en-US" sz="3600" b="1" dirty="0">
                <a:ln/>
              </a:rPr>
              <a:t> </a:t>
            </a:r>
            <a:r>
              <a:rPr lang="en-US" sz="3600" b="1" dirty="0" err="1">
                <a:ln/>
              </a:rPr>
              <a:t>আরেকজন</a:t>
            </a:r>
            <a:r>
              <a:rPr lang="en-US" sz="3600" b="1" dirty="0">
                <a:ln/>
              </a:rPr>
              <a:t> </a:t>
            </a:r>
            <a:r>
              <a:rPr lang="en-US" sz="3600" b="1" dirty="0" err="1">
                <a:ln/>
              </a:rPr>
              <a:t>শুনবে</a:t>
            </a:r>
            <a:r>
              <a:rPr lang="en-US" sz="3600" b="1" dirty="0">
                <a:ln/>
              </a:rPr>
              <a:t>। </a:t>
            </a:r>
            <a:r>
              <a:rPr lang="en-US" sz="3600" b="1" dirty="0" err="1">
                <a:ln/>
              </a:rPr>
              <a:t>শিক্ষক</a:t>
            </a:r>
            <a:r>
              <a:rPr lang="en-US" sz="3600" b="1" dirty="0">
                <a:ln/>
              </a:rPr>
              <a:t> </a:t>
            </a:r>
            <a:r>
              <a:rPr lang="en-US" sz="3600" b="1" dirty="0" err="1">
                <a:ln/>
              </a:rPr>
              <a:t>তা</a:t>
            </a:r>
            <a:r>
              <a:rPr lang="en-US" sz="3600" b="1" dirty="0">
                <a:ln/>
              </a:rPr>
              <a:t> </a:t>
            </a:r>
            <a:r>
              <a:rPr lang="en-US" sz="3600" b="1" dirty="0" err="1">
                <a:ln/>
              </a:rPr>
              <a:t>পর্যবেক্ষন</a:t>
            </a:r>
            <a:r>
              <a:rPr lang="en-US" sz="3600" b="1" dirty="0">
                <a:ln/>
              </a:rPr>
              <a:t> </a:t>
            </a:r>
            <a:r>
              <a:rPr lang="en-US" sz="3600" b="1" dirty="0" err="1">
                <a:ln/>
              </a:rPr>
              <a:t>করবে</a:t>
            </a:r>
            <a:r>
              <a:rPr lang="en-US" sz="3600" b="1" dirty="0">
                <a:ln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52849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7239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u="sng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নিচের</a:t>
            </a:r>
            <a:r>
              <a:rPr lang="en-US" sz="3600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</a:t>
            </a:r>
            <a:r>
              <a:rPr lang="en-US" sz="3600" u="sng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শব্দ</a:t>
            </a:r>
            <a:r>
              <a:rPr lang="en-US" sz="3600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</a:t>
            </a:r>
            <a:r>
              <a:rPr lang="en-US" sz="3600" u="sng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গুলো</a:t>
            </a:r>
            <a:r>
              <a:rPr lang="en-US" sz="3600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</a:t>
            </a:r>
            <a:r>
              <a:rPr lang="en-US" sz="3600" u="sng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থেকে</a:t>
            </a:r>
            <a:r>
              <a:rPr lang="en-US" sz="3600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</a:t>
            </a:r>
            <a:r>
              <a:rPr lang="bn-BD" sz="3600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যুক্তবর্ণ গুলো</a:t>
            </a:r>
            <a:r>
              <a:rPr lang="en-US" sz="3600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</a:t>
            </a:r>
            <a:r>
              <a:rPr lang="en-US" sz="3600" u="sng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বের</a:t>
            </a:r>
            <a:r>
              <a:rPr lang="en-US" sz="3600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</a:t>
            </a:r>
            <a:r>
              <a:rPr lang="en-US" sz="3600" u="sng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করে</a:t>
            </a:r>
            <a:r>
              <a:rPr lang="en-US" sz="3600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, </a:t>
            </a:r>
            <a:r>
              <a:rPr lang="bn-BD" sz="3600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বিশ্লেষণ কর</a:t>
            </a:r>
            <a:r>
              <a:rPr lang="en-US" sz="3600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</a:t>
            </a:r>
            <a:r>
              <a:rPr lang="en-US" sz="3600" u="sng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এবং</a:t>
            </a:r>
            <a:r>
              <a:rPr lang="bn-BD" sz="3600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নতুন শব্দ তৈরি কর।  </a:t>
            </a:r>
            <a:endParaRPr lang="ar-SA" sz="3600" u="sng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2971800"/>
            <a:ext cx="20574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bn-BD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সম্পর্ক </a:t>
            </a:r>
            <a:endParaRPr lang="ar-SA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2999" y="2209800"/>
            <a:ext cx="20574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বৌদ্ধ  </a:t>
            </a:r>
            <a:endParaRPr lang="ar-SA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2999" y="3733800"/>
            <a:ext cx="20574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bn-BD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শিক্ষা </a:t>
            </a:r>
            <a:endParaRPr lang="ar-SA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3000" y="1447800"/>
            <a:ext cx="20574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কুমিল্লা</a:t>
            </a:r>
            <a:endParaRPr lang="ar-SA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4495800"/>
            <a:ext cx="20573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আবিষ্কার </a:t>
            </a:r>
            <a:endParaRPr lang="ar-SA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1821B3-63AA-4E4F-8575-892F71BE0A39}"/>
              </a:ext>
            </a:extLst>
          </p:cNvPr>
          <p:cNvSpPr txBox="1"/>
          <p:nvPr/>
        </p:nvSpPr>
        <p:spPr>
          <a:xfrm>
            <a:off x="9829800" y="304800"/>
            <a:ext cx="2057400" cy="646331"/>
          </a:xfrm>
          <a:prstGeom prst="rect">
            <a:avLst/>
          </a:prstGeom>
          <a:gradFill flip="none" rotWithShape="1">
            <a:gsLst>
              <a:gs pos="78000">
                <a:schemeClr val="accent6">
                  <a:lumMod val="60000"/>
                  <a:lumOff val="4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দলগত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কাজ</a:t>
            </a:r>
            <a:endParaRPr lang="ar-SA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8" grpId="0" animBg="1"/>
      <p:bldP spid="24" grpId="0" animBg="1"/>
      <p:bldP spid="32" grpId="0" animBg="1"/>
      <p:bldP spid="35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29800" y="233064"/>
            <a:ext cx="19812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মূল্যায়ন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endParaRPr lang="ar-SA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29ADB-DEE4-4983-94EC-B6375D28070E}"/>
              </a:ext>
            </a:extLst>
          </p:cNvPr>
          <p:cNvSpPr txBox="1"/>
          <p:nvPr/>
        </p:nvSpPr>
        <p:spPr>
          <a:xfrm>
            <a:off x="1219200" y="685800"/>
            <a:ext cx="8534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১.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ঘরের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ভিতরের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শব্দগুলো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খালি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জায়গায়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বসিয়ে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বাক্য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তৈরি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করি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 </a:t>
            </a:r>
            <a:endParaRPr lang="ar-SA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F4574-F13F-4B0A-AF14-5C9CF87B4AD4}"/>
              </a:ext>
            </a:extLst>
          </p:cNvPr>
          <p:cNvSpPr txBox="1"/>
          <p:nvPr/>
        </p:nvSpPr>
        <p:spPr>
          <a:xfrm>
            <a:off x="7898324" y="1295400"/>
            <a:ext cx="1245676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chemeClr val="accent1"/>
                </a:solidFill>
              </a:rPr>
              <a:t>সুপ্রাচীন</a:t>
            </a:r>
            <a:r>
              <a:rPr lang="en-US" sz="3200" b="1" dirty="0">
                <a:ln/>
                <a:solidFill>
                  <a:schemeClr val="accent1"/>
                </a:solidFill>
              </a:rPr>
              <a:t>  </a:t>
            </a:r>
            <a:endParaRPr lang="ar-SA" sz="3200" b="1" dirty="0">
              <a:ln/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8914F-1581-4F2D-ABEF-4C923352D83B}"/>
              </a:ext>
            </a:extLst>
          </p:cNvPr>
          <p:cNvSpPr txBox="1"/>
          <p:nvPr/>
        </p:nvSpPr>
        <p:spPr>
          <a:xfrm>
            <a:off x="1143000" y="2149098"/>
            <a:ext cx="8153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ক.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পাহাড়পুর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ছাড়াও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আমাদের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দেশে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আরও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........................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রয়েছে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25A71D-7DE2-4E26-8AA0-D418C2F9DA3F}"/>
              </a:ext>
            </a:extLst>
          </p:cNvPr>
          <p:cNvSpPr txBox="1"/>
          <p:nvPr/>
        </p:nvSpPr>
        <p:spPr>
          <a:xfrm>
            <a:off x="1143000" y="2829580"/>
            <a:ext cx="59055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খ.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আমাদের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দেশে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.......................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মঠ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রয়েছে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FDCED4-9BFD-43D5-937F-472011202123}"/>
              </a:ext>
            </a:extLst>
          </p:cNvPr>
          <p:cNvSpPr txBox="1"/>
          <p:nvPr/>
        </p:nvSpPr>
        <p:spPr>
          <a:xfrm>
            <a:off x="1143000" y="3515380"/>
            <a:ext cx="7696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গ.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টেবিলের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উপর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ধুলোবালি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পড়ে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ময়লার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..................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হয়ে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আছে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1D283C-C0FF-4A7A-812E-117AB2A6CB62}"/>
              </a:ext>
            </a:extLst>
          </p:cNvPr>
          <p:cNvSpPr txBox="1"/>
          <p:nvPr/>
        </p:nvSpPr>
        <p:spPr>
          <a:xfrm>
            <a:off x="1219200" y="4201180"/>
            <a:ext cx="5562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ঘ.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আকাশ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অনেক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.................................।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4E39C0-3917-48C2-B771-65945196B884}"/>
              </a:ext>
            </a:extLst>
          </p:cNvPr>
          <p:cNvSpPr txBox="1"/>
          <p:nvPr/>
        </p:nvSpPr>
        <p:spPr>
          <a:xfrm>
            <a:off x="1219200" y="4876800"/>
            <a:ext cx="541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ঙ.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ঢাকা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বাংলাদেশের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.............................।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D88D6-C599-47DE-B7A4-8DC648F10CE7}"/>
              </a:ext>
            </a:extLst>
          </p:cNvPr>
          <p:cNvSpPr txBox="1"/>
          <p:nvPr/>
        </p:nvSpPr>
        <p:spPr>
          <a:xfrm>
            <a:off x="2171700" y="1244025"/>
            <a:ext cx="148590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chemeClr val="accent1"/>
                </a:solidFill>
              </a:rPr>
              <a:t>প্রাণকেন্দ্র</a:t>
            </a:r>
            <a:r>
              <a:rPr lang="en-US" sz="3200" b="1" dirty="0">
                <a:ln/>
                <a:solidFill>
                  <a:schemeClr val="accent1"/>
                </a:solidFill>
              </a:rPr>
              <a:t> </a:t>
            </a:r>
            <a:endParaRPr lang="ar-SA" sz="3200" b="1" dirty="0">
              <a:ln/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744217-8EF9-4705-A3F6-53A3531AB54B}"/>
              </a:ext>
            </a:extLst>
          </p:cNvPr>
          <p:cNvSpPr txBox="1"/>
          <p:nvPr/>
        </p:nvSpPr>
        <p:spPr>
          <a:xfrm>
            <a:off x="3733800" y="1295400"/>
            <a:ext cx="114300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1"/>
                </a:solidFill>
              </a:rPr>
              <a:t>  </a:t>
            </a:r>
            <a:r>
              <a:rPr lang="en-US" sz="3200" b="1" dirty="0" err="1">
                <a:ln/>
                <a:solidFill>
                  <a:schemeClr val="accent1"/>
                </a:solidFill>
              </a:rPr>
              <a:t>স্তুপ</a:t>
            </a:r>
            <a:r>
              <a:rPr lang="en-US" sz="3200" b="1" dirty="0">
                <a:ln/>
                <a:solidFill>
                  <a:schemeClr val="accent1"/>
                </a:solidFill>
              </a:rPr>
              <a:t> </a:t>
            </a:r>
            <a:endParaRPr lang="ar-SA" sz="3200" b="1" dirty="0">
              <a:ln/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ADE0FC-FE17-4B60-BC1E-F4C7C93D6BE2}"/>
              </a:ext>
            </a:extLst>
          </p:cNvPr>
          <p:cNvSpPr txBox="1"/>
          <p:nvPr/>
        </p:nvSpPr>
        <p:spPr>
          <a:xfrm>
            <a:off x="5105400" y="1295400"/>
            <a:ext cx="118110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1"/>
                </a:solidFill>
              </a:rPr>
              <a:t>বিশাল</a:t>
            </a:r>
            <a:endParaRPr lang="ar-SA" sz="3200" b="1" dirty="0">
              <a:ln/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4C4F47-91E9-4D8A-8C25-3BC4114AD65F}"/>
              </a:ext>
            </a:extLst>
          </p:cNvPr>
          <p:cNvSpPr txBox="1"/>
          <p:nvPr/>
        </p:nvSpPr>
        <p:spPr>
          <a:xfrm>
            <a:off x="6477000" y="1295400"/>
            <a:ext cx="1413575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chemeClr val="accent1"/>
                </a:solidFill>
              </a:rPr>
              <a:t>বিহার</a:t>
            </a:r>
            <a:r>
              <a:rPr lang="en-US" sz="3200" b="1" dirty="0">
                <a:ln/>
                <a:solidFill>
                  <a:schemeClr val="accent1"/>
                </a:solidFill>
              </a:rPr>
              <a:t> </a:t>
            </a:r>
            <a:endParaRPr lang="ar-SA" sz="3200" b="1" dirty="0">
              <a:ln/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D908EF-F81F-47DA-A0D4-41EF5AF7B59E}"/>
              </a:ext>
            </a:extLst>
          </p:cNvPr>
          <p:cNvSpPr/>
          <p:nvPr/>
        </p:nvSpPr>
        <p:spPr>
          <a:xfrm>
            <a:off x="2133600" y="1270575"/>
            <a:ext cx="7086600" cy="63442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254 L -0.03294 0.10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926 L -0.35508 0.1925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7188 0.3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181 L -0.09375 0.4018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14844 0.5092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8AAE6-9531-4ABA-A60A-71970C20DE50}"/>
              </a:ext>
            </a:extLst>
          </p:cNvPr>
          <p:cNvSpPr txBox="1"/>
          <p:nvPr/>
        </p:nvSpPr>
        <p:spPr>
          <a:xfrm>
            <a:off x="9829800" y="152400"/>
            <a:ext cx="19812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মূল্যায়ন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endParaRPr lang="ar-SA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9CC13-719F-49C3-ADBD-0141B295E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761" y="3424237"/>
            <a:ext cx="2524477" cy="9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EB0E6F-97C1-49CC-A74A-1C5789119314}"/>
              </a:ext>
            </a:extLst>
          </p:cNvPr>
          <p:cNvSpPr txBox="1"/>
          <p:nvPr/>
        </p:nvSpPr>
        <p:spPr>
          <a:xfrm>
            <a:off x="3086099" y="177225"/>
            <a:ext cx="57048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২.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ঠিক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উত্তরটিতে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টিক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(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 panose="05000000000000000000" pitchFamily="2" charset="2"/>
              </a:rPr>
              <a:t>)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 panose="05000000000000000000" pitchFamily="2" charset="2"/>
              </a:rPr>
              <a:t>চিহ্ন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 panose="05000000000000000000" pitchFamily="2" charset="2"/>
              </a:rPr>
              <a:t>দিই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 </a:t>
            </a:r>
            <a:endParaRPr lang="ar-SA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64B34-C718-4CA0-9495-1D8FA7DB0CAB}"/>
              </a:ext>
            </a:extLst>
          </p:cNvPr>
          <p:cNvSpPr txBox="1"/>
          <p:nvPr/>
        </p:nvSpPr>
        <p:spPr>
          <a:xfrm>
            <a:off x="1732728" y="914400"/>
            <a:ext cx="5887272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002060"/>
                </a:solidFill>
              </a:rPr>
              <a:t>ক. </a:t>
            </a:r>
            <a:r>
              <a:rPr lang="en-US" sz="3200" b="1" dirty="0" err="1">
                <a:ln/>
                <a:solidFill>
                  <a:srgbClr val="002060"/>
                </a:solidFill>
              </a:rPr>
              <a:t>বৌদ্ধ</a:t>
            </a:r>
            <a:r>
              <a:rPr lang="en-US" sz="3200" b="1" dirty="0">
                <a:ln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</a:rPr>
              <a:t>ধর্মের</a:t>
            </a:r>
            <a:r>
              <a:rPr lang="en-US" sz="3200" b="1" dirty="0">
                <a:ln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</a:rPr>
              <a:t>অনুসারী</a:t>
            </a:r>
            <a:r>
              <a:rPr lang="en-US" sz="3200" b="1" dirty="0">
                <a:ln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</a:rPr>
              <a:t>ভিক্ষুগণ</a:t>
            </a:r>
            <a:r>
              <a:rPr lang="en-US" sz="3200" b="1" dirty="0">
                <a:ln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</a:rPr>
              <a:t>থাকতেন</a:t>
            </a:r>
            <a:r>
              <a:rPr lang="en-US" sz="3200" b="1" dirty="0">
                <a:ln/>
                <a:solidFill>
                  <a:srgbClr val="002060"/>
                </a:solidFill>
              </a:rPr>
              <a:t>...  </a:t>
            </a:r>
            <a:endParaRPr lang="ar-SA" sz="3200" b="1" dirty="0">
              <a:ln/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15415-3CCD-42F2-A7F3-B62E49C0AAD6}"/>
              </a:ext>
            </a:extLst>
          </p:cNvPr>
          <p:cNvSpPr txBox="1"/>
          <p:nvPr/>
        </p:nvSpPr>
        <p:spPr>
          <a:xfrm>
            <a:off x="1828800" y="1524002"/>
            <a:ext cx="2286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১.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বৌদ্ধ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বিহারে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11BE5-9E78-49E4-98D1-97744EE0B420}"/>
              </a:ext>
            </a:extLst>
          </p:cNvPr>
          <p:cNvSpPr txBox="1"/>
          <p:nvPr/>
        </p:nvSpPr>
        <p:spPr>
          <a:xfrm>
            <a:off x="4371309" y="1524001"/>
            <a:ext cx="20353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২.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পাহাড়পুরে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8A7CCF-C4E5-419A-9368-4EFD16187F93}"/>
              </a:ext>
            </a:extLst>
          </p:cNvPr>
          <p:cNvSpPr txBox="1"/>
          <p:nvPr/>
        </p:nvSpPr>
        <p:spPr>
          <a:xfrm>
            <a:off x="6477000" y="1569828"/>
            <a:ext cx="20353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৩.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বদলগাছিতে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21B35-9B46-4D7C-A068-0E82177178FE}"/>
              </a:ext>
            </a:extLst>
          </p:cNvPr>
          <p:cNvSpPr txBox="1"/>
          <p:nvPr/>
        </p:nvSpPr>
        <p:spPr>
          <a:xfrm>
            <a:off x="8790909" y="1524000"/>
            <a:ext cx="20353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৪.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জামালপুরে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BF696C-762E-42CC-87D2-760333C515F6}"/>
              </a:ext>
            </a:extLst>
          </p:cNvPr>
          <p:cNvSpPr txBox="1"/>
          <p:nvPr/>
        </p:nvSpPr>
        <p:spPr>
          <a:xfrm>
            <a:off x="1676400" y="2057400"/>
            <a:ext cx="8638764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002060"/>
                </a:solidFill>
              </a:rPr>
              <a:t>খ. </a:t>
            </a:r>
            <a:r>
              <a:rPr lang="en-US" sz="3200" b="1" dirty="0" err="1">
                <a:ln/>
                <a:solidFill>
                  <a:srgbClr val="002060"/>
                </a:solidFill>
              </a:rPr>
              <a:t>আলেকজান্ডার</a:t>
            </a:r>
            <a:r>
              <a:rPr lang="en-US" sz="3200" b="1" dirty="0">
                <a:ln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</a:rPr>
              <a:t>কানিংহাম</a:t>
            </a:r>
            <a:r>
              <a:rPr lang="en-US" sz="3200" b="1" dirty="0">
                <a:ln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</a:rPr>
              <a:t>এই</a:t>
            </a:r>
            <a:r>
              <a:rPr lang="en-US" sz="3200" b="1" dirty="0">
                <a:ln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</a:rPr>
              <a:t>পুরাকীর্তি</a:t>
            </a:r>
            <a:r>
              <a:rPr lang="en-US" sz="3200" b="1" dirty="0">
                <a:ln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</a:rPr>
              <a:t>আবিষ্কার</a:t>
            </a:r>
            <a:r>
              <a:rPr lang="en-US" sz="3200" b="1" dirty="0">
                <a:ln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</a:rPr>
              <a:t>করেন</a:t>
            </a:r>
            <a:r>
              <a:rPr lang="en-US" sz="3200" b="1" dirty="0">
                <a:ln/>
                <a:solidFill>
                  <a:srgbClr val="002060"/>
                </a:solidFill>
              </a:rPr>
              <a:t>   </a:t>
            </a:r>
            <a:endParaRPr lang="ar-SA" sz="3200" b="1" dirty="0">
              <a:ln/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682BA6-E4D6-434A-B79E-056756E1717B}"/>
              </a:ext>
            </a:extLst>
          </p:cNvPr>
          <p:cNvSpPr txBox="1"/>
          <p:nvPr/>
        </p:nvSpPr>
        <p:spPr>
          <a:xfrm>
            <a:off x="1899106" y="2657904"/>
            <a:ext cx="2286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১. ১৭৭৯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সালে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1C6FDF-0773-4235-A86F-FAC591CA3C5A}"/>
              </a:ext>
            </a:extLst>
          </p:cNvPr>
          <p:cNvSpPr txBox="1"/>
          <p:nvPr/>
        </p:nvSpPr>
        <p:spPr>
          <a:xfrm>
            <a:off x="4441615" y="2657903"/>
            <a:ext cx="20353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২. ১৯৭৯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সালে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D3ED6D-56C1-491E-8B1D-86FC88A70F92}"/>
              </a:ext>
            </a:extLst>
          </p:cNvPr>
          <p:cNvSpPr txBox="1"/>
          <p:nvPr/>
        </p:nvSpPr>
        <p:spPr>
          <a:xfrm>
            <a:off x="6547306" y="2703730"/>
            <a:ext cx="20353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৩. ১৬৭৯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সালে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154222-558B-4061-9EAC-B46D0E86CB7D}"/>
              </a:ext>
            </a:extLst>
          </p:cNvPr>
          <p:cNvSpPr txBox="1"/>
          <p:nvPr/>
        </p:nvSpPr>
        <p:spPr>
          <a:xfrm>
            <a:off x="8861215" y="2657902"/>
            <a:ext cx="20353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৪. ১৮৭৯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সালে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1E5C25-F4E8-4768-89E5-F68C47320BE8}"/>
              </a:ext>
            </a:extLst>
          </p:cNvPr>
          <p:cNvSpPr txBox="1"/>
          <p:nvPr/>
        </p:nvSpPr>
        <p:spPr>
          <a:xfrm>
            <a:off x="1676400" y="3200400"/>
            <a:ext cx="388620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002060"/>
                </a:solidFill>
              </a:rPr>
              <a:t>গ. </a:t>
            </a:r>
            <a:r>
              <a:rPr lang="en-US" sz="3200" b="1" dirty="0" err="1">
                <a:ln/>
                <a:solidFill>
                  <a:srgbClr val="002060"/>
                </a:solidFill>
              </a:rPr>
              <a:t>বিহার</a:t>
            </a:r>
            <a:r>
              <a:rPr lang="en-US" sz="3200" b="1" dirty="0">
                <a:ln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</a:rPr>
              <a:t>এলাকাটি</a:t>
            </a:r>
            <a:r>
              <a:rPr lang="en-US" sz="3200" b="1" dirty="0">
                <a:ln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</a:rPr>
              <a:t>বিস্তৃত</a:t>
            </a:r>
            <a:r>
              <a:rPr lang="en-US" sz="3200" b="1" dirty="0">
                <a:ln/>
                <a:solidFill>
                  <a:srgbClr val="002060"/>
                </a:solidFill>
              </a:rPr>
              <a:t>-   </a:t>
            </a:r>
            <a:endParaRPr lang="ar-SA" sz="3200" b="1" dirty="0">
              <a:ln/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310F8C-CDFF-46DC-9505-3B32D9976865}"/>
              </a:ext>
            </a:extLst>
          </p:cNvPr>
          <p:cNvSpPr txBox="1"/>
          <p:nvPr/>
        </p:nvSpPr>
        <p:spPr>
          <a:xfrm>
            <a:off x="1977128" y="3733802"/>
            <a:ext cx="25623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১. ৫০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একর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জুড়ে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011106-190E-48DC-832A-691BD44E3581}"/>
              </a:ext>
            </a:extLst>
          </p:cNvPr>
          <p:cNvSpPr txBox="1"/>
          <p:nvPr/>
        </p:nvSpPr>
        <p:spPr>
          <a:xfrm>
            <a:off x="4517815" y="3733801"/>
            <a:ext cx="2340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২. ৪০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একর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জুড়ে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70E058-276C-4A4E-B627-90DF7A288647}"/>
              </a:ext>
            </a:extLst>
          </p:cNvPr>
          <p:cNvSpPr txBox="1"/>
          <p:nvPr/>
        </p:nvSpPr>
        <p:spPr>
          <a:xfrm>
            <a:off x="6625329" y="3733800"/>
            <a:ext cx="25244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৩.৬০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একর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জুড়ে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A6DC35-547D-4F94-968C-696F7E3A7B46}"/>
              </a:ext>
            </a:extLst>
          </p:cNvPr>
          <p:cNvSpPr txBox="1"/>
          <p:nvPr/>
        </p:nvSpPr>
        <p:spPr>
          <a:xfrm>
            <a:off x="8939238" y="3733800"/>
            <a:ext cx="27193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৪. ৩০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একর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জুড়ে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B9770E-B155-4358-A124-13924FA97BB7}"/>
              </a:ext>
            </a:extLst>
          </p:cNvPr>
          <p:cNvSpPr txBox="1"/>
          <p:nvPr/>
        </p:nvSpPr>
        <p:spPr>
          <a:xfrm>
            <a:off x="1676400" y="4267200"/>
            <a:ext cx="533400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002060"/>
                </a:solidFill>
              </a:rPr>
              <a:t>ঘ. </a:t>
            </a:r>
            <a:r>
              <a:rPr lang="en-US" sz="3200" b="1" dirty="0" err="1">
                <a:ln/>
                <a:solidFill>
                  <a:srgbClr val="002060"/>
                </a:solidFill>
              </a:rPr>
              <a:t>কোন</a:t>
            </a:r>
            <a:r>
              <a:rPr lang="en-US" sz="3200" b="1" dirty="0">
                <a:ln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</a:rPr>
              <a:t>কোন</a:t>
            </a:r>
            <a:r>
              <a:rPr lang="en-US" sz="3200" b="1" dirty="0">
                <a:ln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</a:rPr>
              <a:t>বর্ণ</a:t>
            </a:r>
            <a:r>
              <a:rPr lang="en-US" sz="3200" b="1" dirty="0">
                <a:ln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</a:rPr>
              <a:t>নিয়ে</a:t>
            </a:r>
            <a:r>
              <a:rPr lang="en-US" sz="3200" b="1" dirty="0">
                <a:ln/>
                <a:solidFill>
                  <a:srgbClr val="002060"/>
                </a:solidFill>
              </a:rPr>
              <a:t> ‘</a:t>
            </a:r>
            <a:r>
              <a:rPr lang="en-US" sz="3200" b="1" dirty="0" err="1">
                <a:ln/>
                <a:solidFill>
                  <a:srgbClr val="002060"/>
                </a:solidFill>
              </a:rPr>
              <a:t>ন্ড</a:t>
            </a:r>
            <a:r>
              <a:rPr lang="en-US" sz="3200" b="1" dirty="0">
                <a:ln/>
                <a:solidFill>
                  <a:srgbClr val="002060"/>
                </a:solidFill>
              </a:rPr>
              <a:t>’ </a:t>
            </a:r>
            <a:r>
              <a:rPr lang="en-US" sz="3200" b="1" dirty="0" err="1">
                <a:ln/>
                <a:solidFill>
                  <a:srgbClr val="002060"/>
                </a:solidFill>
              </a:rPr>
              <a:t>গঠিত</a:t>
            </a:r>
            <a:r>
              <a:rPr lang="en-US" sz="3200" b="1" dirty="0">
                <a:ln/>
                <a:solidFill>
                  <a:srgbClr val="002060"/>
                </a:solidFill>
              </a:rPr>
              <a:t>? -   </a:t>
            </a:r>
            <a:endParaRPr lang="ar-SA" sz="3200" b="1" dirty="0">
              <a:ln/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7892DA-1B65-4E63-B947-16DFF8A295A2}"/>
              </a:ext>
            </a:extLst>
          </p:cNvPr>
          <p:cNvSpPr txBox="1"/>
          <p:nvPr/>
        </p:nvSpPr>
        <p:spPr>
          <a:xfrm>
            <a:off x="1977128" y="4876802"/>
            <a:ext cx="25623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১.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ন+ড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D2C509-2FE1-4452-A96A-0566694CB021}"/>
              </a:ext>
            </a:extLst>
          </p:cNvPr>
          <p:cNvSpPr txBox="1"/>
          <p:nvPr/>
        </p:nvSpPr>
        <p:spPr>
          <a:xfrm>
            <a:off x="4517815" y="4876801"/>
            <a:ext cx="18888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২. ণ + ড  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AEFBB4-0C6A-4DF6-B802-C39D7509AF50}"/>
              </a:ext>
            </a:extLst>
          </p:cNvPr>
          <p:cNvSpPr txBox="1"/>
          <p:nvPr/>
        </p:nvSpPr>
        <p:spPr>
          <a:xfrm>
            <a:off x="6625329" y="4922628"/>
            <a:ext cx="25244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৩. ড + ন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D47FAD-4D16-4772-8E55-9C72192AA0BE}"/>
              </a:ext>
            </a:extLst>
          </p:cNvPr>
          <p:cNvSpPr txBox="1"/>
          <p:nvPr/>
        </p:nvSpPr>
        <p:spPr>
          <a:xfrm>
            <a:off x="8939238" y="4876800"/>
            <a:ext cx="27193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৪. ড + ণ  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9899C-B949-404B-8FCE-75BC753BDA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93" y="1539538"/>
            <a:ext cx="451324" cy="4247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A0A19A6-A8C1-43C8-9C37-3655065C9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144" y="2683296"/>
            <a:ext cx="451324" cy="4247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CD3471-45B7-4D05-9152-F1BA5511F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09" y="3777893"/>
            <a:ext cx="451324" cy="4247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0032A5-6248-434B-8F3A-1075B51663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85" y="4876800"/>
            <a:ext cx="451324" cy="42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342B6-1E47-4395-AE2D-997D10DE4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56" y="2377994"/>
            <a:ext cx="3913724" cy="2548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957321-0C40-490E-8977-57537204D464}"/>
              </a:ext>
            </a:extLst>
          </p:cNvPr>
          <p:cNvSpPr txBox="1"/>
          <p:nvPr/>
        </p:nvSpPr>
        <p:spPr>
          <a:xfrm>
            <a:off x="5105400" y="228600"/>
            <a:ext cx="19812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বাড়ির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কাজ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endParaRPr lang="ar-SA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01CC8-3124-4CC7-9A44-6392B4C04109}"/>
              </a:ext>
            </a:extLst>
          </p:cNvPr>
          <p:cNvGrpSpPr/>
          <p:nvPr/>
        </p:nvGrpSpPr>
        <p:grpSpPr>
          <a:xfrm>
            <a:off x="7312744" y="1143000"/>
            <a:ext cx="3962400" cy="4284620"/>
            <a:chOff x="7086600" y="968459"/>
            <a:chExt cx="3962400" cy="42846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30D8D38-ABA6-4D4F-A6C6-229352B04724}"/>
                </a:ext>
              </a:extLst>
            </p:cNvPr>
            <p:cNvGrpSpPr/>
            <p:nvPr/>
          </p:nvGrpSpPr>
          <p:grpSpPr>
            <a:xfrm>
              <a:off x="7086600" y="968459"/>
              <a:ext cx="3962400" cy="4284620"/>
              <a:chOff x="7315200" y="1295400"/>
              <a:chExt cx="3581400" cy="3925706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4562913-75B8-4201-AEF1-969F61B78EC8}"/>
                  </a:ext>
                </a:extLst>
              </p:cNvPr>
              <p:cNvSpPr/>
              <p:nvPr/>
            </p:nvSpPr>
            <p:spPr>
              <a:xfrm>
                <a:off x="7315200" y="1295400"/>
                <a:ext cx="3581400" cy="3630738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771BB50-7DEE-4821-8546-F66FE6E039C8}"/>
                  </a:ext>
                </a:extLst>
              </p:cNvPr>
              <p:cNvSpPr/>
              <p:nvPr/>
            </p:nvSpPr>
            <p:spPr>
              <a:xfrm>
                <a:off x="7315200" y="1447800"/>
                <a:ext cx="3581400" cy="3630738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92C148F-D245-4139-A6CB-32F6470A9EF8}"/>
                  </a:ext>
                </a:extLst>
              </p:cNvPr>
              <p:cNvSpPr/>
              <p:nvPr/>
            </p:nvSpPr>
            <p:spPr>
              <a:xfrm>
                <a:off x="7315200" y="1590368"/>
                <a:ext cx="3581400" cy="3630738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E58F56-68F7-4457-A782-1A32CC126B59}"/>
                </a:ext>
              </a:extLst>
            </p:cNvPr>
            <p:cNvSpPr txBox="1"/>
            <p:nvPr/>
          </p:nvSpPr>
          <p:spPr>
            <a:xfrm>
              <a:off x="7467600" y="2203453"/>
              <a:ext cx="3048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বাড়ি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হতে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পাহাড়পুর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সম্পর্কে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একটি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অনুচ্ছেদ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লিখে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আনবে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। 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58FEFC-F0D6-4AFD-B9E5-6FBBBF243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4" y="3505200"/>
            <a:ext cx="2990166" cy="19764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2791CA-73DB-41A9-B767-366A2E4BCE6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7160"/>
            <a:ext cx="3566160" cy="23774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C5A1BD-7235-4216-90AD-36E13D00D928}"/>
              </a:ext>
            </a:extLst>
          </p:cNvPr>
          <p:cNvSpPr txBox="1"/>
          <p:nvPr/>
        </p:nvSpPr>
        <p:spPr>
          <a:xfrm>
            <a:off x="3581400" y="2185438"/>
            <a:ext cx="457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solidFill>
                  <a:srgbClr val="00B0F0"/>
                </a:solidFill>
              </a:rPr>
              <a:t>ধ</a:t>
            </a:r>
            <a:r>
              <a:rPr lang="en-US" sz="13800" dirty="0" err="1">
                <a:solidFill>
                  <a:schemeClr val="accent2">
                    <a:lumMod val="75000"/>
                  </a:schemeClr>
                </a:solidFill>
              </a:rPr>
              <a:t>ন্য</a:t>
            </a:r>
            <a:r>
              <a:rPr lang="en-US" sz="13800" dirty="0" err="1">
                <a:solidFill>
                  <a:schemeClr val="accent1"/>
                </a:solidFill>
              </a:rPr>
              <a:t>বা</a:t>
            </a:r>
            <a:r>
              <a:rPr lang="en-US" sz="13800" dirty="0" err="1">
                <a:solidFill>
                  <a:schemeClr val="accent6">
                    <a:lumMod val="75000"/>
                  </a:schemeClr>
                </a:solidFill>
              </a:rPr>
              <a:t>দ</a:t>
            </a:r>
            <a:endParaRPr lang="en-US" sz="13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6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3E87A3-D749-4443-BB8B-3237D5A9BD8F}"/>
              </a:ext>
            </a:extLst>
          </p:cNvPr>
          <p:cNvSpPr/>
          <p:nvPr/>
        </p:nvSpPr>
        <p:spPr>
          <a:xfrm>
            <a:off x="407906" y="2660967"/>
            <a:ext cx="5383349" cy="26419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রূপকানিয়া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০১৮১৮৮২৬৯৫৭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rahimatgps@gmail.com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493995A2-34B1-4E7E-9F2F-7FFE2CB1B6D4}"/>
              </a:ext>
            </a:extLst>
          </p:cNvPr>
          <p:cNvSpPr txBox="1"/>
          <p:nvPr/>
        </p:nvSpPr>
        <p:spPr>
          <a:xfrm>
            <a:off x="7479703" y="3289518"/>
            <a:ext cx="35792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4র্থ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৪০ মিনিট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তারিখ: 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26.১১.২০২০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2956CC-A70C-4DD4-9C26-EAF0FB541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50" y="519318"/>
            <a:ext cx="1938007" cy="2141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DA4A80-4188-4DE6-B581-C4863B2E0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27" y="2800460"/>
            <a:ext cx="1171373" cy="2990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59DD8C-1BCC-4036-A4B2-DABC4FBD6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70" y="639477"/>
            <a:ext cx="1802888" cy="23701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-02-28 at 13-36-42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00421" y="1095827"/>
            <a:ext cx="5062218" cy="34092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90800" y="191869"/>
            <a:ext cx="56007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তোমরা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দেখতে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পাচ্ছ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ar-SA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1518081246-1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14" y="1066800"/>
            <a:ext cx="5062218" cy="34092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 descr="hqdefault.jpg"/>
          <p:cNvPicPr>
            <a:picLocks/>
          </p:cNvPicPr>
          <p:nvPr/>
        </p:nvPicPr>
        <p:blipFill>
          <a:blip r:embed="rId4"/>
          <a:srcRect t="10000" b="10000"/>
          <a:stretch>
            <a:fillRect/>
          </a:stretch>
        </p:blipFill>
        <p:spPr>
          <a:xfrm>
            <a:off x="3100420" y="1105830"/>
            <a:ext cx="5062218" cy="34092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372030-4720-4702-8C0F-19F4760E802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70033"/>
            <a:ext cx="5127260" cy="34129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43387D-23F9-4DFB-91C1-9F9FE33EF828}"/>
              </a:ext>
            </a:extLst>
          </p:cNvPr>
          <p:cNvSpPr txBox="1"/>
          <p:nvPr/>
        </p:nvSpPr>
        <p:spPr>
          <a:xfrm>
            <a:off x="3439930" y="4724400"/>
            <a:ext cx="37990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প্রাচীন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স্থাপত্য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বৌদ্ধ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মূর্তি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6670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https://www.youtube.com/watch?v=TwVkUeCUsb</a:t>
            </a:r>
            <a:r>
              <a:rPr lang="en-US" dirty="0">
                <a:latin typeface="Calibri" pitchFamily="34" charset="0"/>
                <a:cs typeface="Calibri" pitchFamily="34" charset="0"/>
                <a:hlinkClick r:id="rId2"/>
              </a:rPr>
              <a:t>0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914400"/>
            <a:ext cx="44196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চল ভিডিও টা দেখি... 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4713CD-FC9B-4D80-B4B3-B403FF75AC02}"/>
              </a:ext>
            </a:extLst>
          </p:cNvPr>
          <p:cNvSpPr txBox="1"/>
          <p:nvPr/>
        </p:nvSpPr>
        <p:spPr>
          <a:xfrm>
            <a:off x="1447800" y="2362200"/>
            <a:ext cx="8610600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/>
                <a:solidFill>
                  <a:srgbClr val="002060"/>
                </a:solidFill>
                <a:latin typeface="+mj-lt"/>
              </a:rPr>
              <a:t>পাহাড়পুর</a:t>
            </a:r>
          </a:p>
          <a:p>
            <a:pPr algn="ctr"/>
            <a:r>
              <a:rPr lang="bn-BD" sz="4000" b="1" dirty="0">
                <a:ln/>
                <a:latin typeface="+mj-lt"/>
              </a:rPr>
              <a:t>পৃষ্ঠা- ৮৮ </a:t>
            </a:r>
          </a:p>
          <a:p>
            <a:pPr algn="ctr"/>
            <a:r>
              <a:rPr lang="bn-BD" sz="4000" b="1" dirty="0">
                <a:ln/>
                <a:latin typeface="+mj-lt"/>
              </a:rPr>
              <a:t>পাঠ্যাংশ- চারদিকে.......নির্মাণ করান।  </a:t>
            </a:r>
            <a:endParaRPr lang="ar-SA" sz="4000" b="1" dirty="0">
              <a:ln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17A1A1-BE56-4717-9C15-C22294B9E91C}"/>
              </a:ext>
            </a:extLst>
          </p:cNvPr>
          <p:cNvSpPr txBox="1"/>
          <p:nvPr/>
        </p:nvSpPr>
        <p:spPr>
          <a:xfrm>
            <a:off x="3276600" y="762000"/>
            <a:ext cx="6019800" cy="923330"/>
          </a:xfrm>
          <a:prstGeom prst="rect">
            <a:avLst/>
          </a:prstGeom>
          <a:gradFill flip="none" rotWithShape="1">
            <a:gsLst>
              <a:gs pos="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আজকে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আমরা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পড়ব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......</a:t>
            </a:r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S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9050" y="494283"/>
            <a:ext cx="2800350" cy="830997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/>
              </a:rPr>
              <a:t>শিখনফল </a:t>
            </a:r>
            <a:endParaRPr lang="ar-SA" sz="4800" b="1" dirty="0">
              <a:ln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81" y="2743200"/>
            <a:ext cx="12021519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BD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২.২.২ গল্প শুনে মূলভাব বুঝতে পারবে</a:t>
            </a:r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;</a:t>
            </a:r>
            <a:endParaRPr lang="bn-BD" sz="32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  <a:p>
            <a:r>
              <a:rPr lang="bn-BD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২.৪.২ গল্পের মুলভাব বলতে পারবে</a:t>
            </a:r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;</a:t>
            </a:r>
            <a:r>
              <a:rPr lang="bn-BD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</a:t>
            </a:r>
          </a:p>
          <a:p>
            <a:r>
              <a:rPr lang="bn-BD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১.৪.২ পাঠে</a:t>
            </a:r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Roboto"/>
              </a:rPr>
              <a:t> </a:t>
            </a:r>
            <a:r>
              <a:rPr lang="as-IN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ব্যবহৃত</a:t>
            </a:r>
            <a:r>
              <a:rPr lang="bn-BD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বাক্য শ্রবণযোগ্য স্পষ্ট স্বরে ও প্রমিত উচ্চারণে সাবলীলভাবে পড়তে পারবে</a:t>
            </a:r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;</a:t>
            </a:r>
            <a:endParaRPr lang="bn-BD" sz="32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  <a:p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১.৩.২ </a:t>
            </a:r>
            <a:r>
              <a:rPr lang="en-US" sz="32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যুক্তব্যঞ্জন</a:t>
            </a:r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ব্যবহার</a:t>
            </a:r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করে</a:t>
            </a:r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নতুন</a:t>
            </a:r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নতুন</a:t>
            </a:r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শব্দ</a:t>
            </a:r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লিখতে</a:t>
            </a:r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পারবে</a:t>
            </a:r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। </a:t>
            </a:r>
            <a:endParaRPr lang="bn-BD" sz="32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C9656B-56F9-4019-AEE2-DC8558E0551D}"/>
              </a:ext>
            </a:extLst>
          </p:cNvPr>
          <p:cNvSpPr txBox="1"/>
          <p:nvPr/>
        </p:nvSpPr>
        <p:spPr>
          <a:xfrm>
            <a:off x="2667000" y="1635948"/>
            <a:ext cx="5753100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u="sng" dirty="0">
                <a:ln/>
              </a:rPr>
              <a:t>এ </a:t>
            </a:r>
            <a:r>
              <a:rPr lang="en-US" sz="4800" b="1" u="sng" dirty="0" err="1">
                <a:ln/>
              </a:rPr>
              <a:t>পাঠ</a:t>
            </a:r>
            <a:r>
              <a:rPr lang="en-US" sz="4800" b="1" u="sng" dirty="0">
                <a:ln/>
              </a:rPr>
              <a:t> </a:t>
            </a:r>
            <a:r>
              <a:rPr lang="en-US" sz="4800" b="1" u="sng" dirty="0" err="1">
                <a:ln/>
              </a:rPr>
              <a:t>শেষে</a:t>
            </a:r>
            <a:r>
              <a:rPr lang="en-US" sz="4800" b="1" u="sng" dirty="0">
                <a:ln/>
              </a:rPr>
              <a:t> </a:t>
            </a:r>
            <a:r>
              <a:rPr lang="en-US" sz="4800" b="1" u="sng" dirty="0" err="1">
                <a:ln/>
              </a:rPr>
              <a:t>শিক্ষার্থীরা</a:t>
            </a:r>
            <a:r>
              <a:rPr lang="en-US" sz="4800" b="1" u="sng" dirty="0">
                <a:ln/>
              </a:rPr>
              <a:t>......</a:t>
            </a:r>
            <a:r>
              <a:rPr lang="bn-BD" sz="4800" b="1" u="sng" dirty="0">
                <a:ln/>
              </a:rPr>
              <a:t> </a:t>
            </a:r>
            <a:endParaRPr lang="ar-SA" sz="4800" b="1" u="sng" dirty="0">
              <a:ln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t="2817" b="2817"/>
          <a:stretch/>
        </p:blipFill>
        <p:spPr bwMode="auto">
          <a:xfrm>
            <a:off x="6248400" y="152400"/>
            <a:ext cx="44356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3118" y="2514600"/>
            <a:ext cx="4892888" cy="584775"/>
          </a:xfrm>
          <a:prstGeom prst="rect">
            <a:avLst/>
          </a:prstGeom>
          <a:noFill/>
        </p:spPr>
        <p:txBody>
          <a:bodyPr vert="horz" wrap="square" rtlCol="1">
            <a:spAutoFit/>
          </a:bodyPr>
          <a:lstStyle/>
          <a:p>
            <a:r>
              <a:rPr lang="bn-BD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শিক্ষকের পাঠ ও বিষয়বস্তু আলোচনা </a:t>
            </a:r>
            <a:endParaRPr lang="ar-SA" sz="3200" b="1" dirty="0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AA7BED6D-2E2F-416E-87E0-B4C8808F32A1}"/>
              </a:ext>
            </a:extLst>
          </p:cNvPr>
          <p:cNvSpPr/>
          <p:nvPr/>
        </p:nvSpPr>
        <p:spPr>
          <a:xfrm>
            <a:off x="2124898" y="1066800"/>
            <a:ext cx="2142302" cy="584776"/>
          </a:xfrm>
          <a:prstGeom prst="homePlate">
            <a:avLst>
              <a:gd name="adj" fmla="val 403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/>
              </a:rPr>
              <a:t>প্রাণকেন্দ্র</a:t>
            </a:r>
            <a:endParaRPr lang="en-US" sz="32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748FF7-B043-4612-87F6-B72B8A0C239C}"/>
              </a:ext>
            </a:extLst>
          </p:cNvPr>
          <p:cNvSpPr txBox="1"/>
          <p:nvPr/>
        </p:nvSpPr>
        <p:spPr>
          <a:xfrm>
            <a:off x="3255922" y="76200"/>
            <a:ext cx="428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ysClr val="windowText" lastClr="000000"/>
                </a:solidFill>
                <a:latin typeface="NikoshBAN"/>
              </a:rPr>
              <a:t>শব্দগুলোর</a:t>
            </a:r>
            <a:r>
              <a:rPr lang="en-US" sz="3600" b="1" u="sng" dirty="0">
                <a:solidFill>
                  <a:sysClr val="windowText" lastClr="000000"/>
                </a:solidFill>
                <a:latin typeface="NikoshBAN"/>
              </a:rPr>
              <a:t> </a:t>
            </a:r>
            <a:r>
              <a:rPr lang="en-US" sz="3600" b="1" u="sng" dirty="0" err="1">
                <a:solidFill>
                  <a:sysClr val="windowText" lastClr="000000"/>
                </a:solidFill>
                <a:latin typeface="NikoshBAN"/>
              </a:rPr>
              <a:t>অর্থ</a:t>
            </a:r>
            <a:r>
              <a:rPr lang="en-US" sz="3600" b="1" u="sng" dirty="0">
                <a:solidFill>
                  <a:sysClr val="windowText" lastClr="000000"/>
                </a:solidFill>
                <a:latin typeface="NikoshBAN"/>
              </a:rPr>
              <a:t> </a:t>
            </a:r>
            <a:r>
              <a:rPr lang="en-US" sz="3600" b="1" u="sng" dirty="0" err="1">
                <a:solidFill>
                  <a:sysClr val="windowText" lastClr="000000"/>
                </a:solidFill>
                <a:latin typeface="NikoshBAN"/>
              </a:rPr>
              <a:t>জেনে</a:t>
            </a:r>
            <a:r>
              <a:rPr lang="en-US" sz="3600" b="1" u="sng" dirty="0">
                <a:solidFill>
                  <a:sysClr val="windowText" lastClr="000000"/>
                </a:solidFill>
                <a:latin typeface="NikoshBAN"/>
              </a:rPr>
              <a:t> </a:t>
            </a:r>
            <a:r>
              <a:rPr lang="en-US" sz="3600" b="1" u="sng" dirty="0" err="1">
                <a:solidFill>
                  <a:sysClr val="windowText" lastClr="000000"/>
                </a:solidFill>
                <a:latin typeface="NikoshBAN"/>
              </a:rPr>
              <a:t>নেই</a:t>
            </a:r>
            <a:r>
              <a:rPr lang="en-US" sz="3600" b="1" u="sng" dirty="0">
                <a:solidFill>
                  <a:sysClr val="windowText" lastClr="000000"/>
                </a:solidFill>
                <a:latin typeface="NikoshBAN"/>
              </a:rPr>
              <a:t>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10B505-F1B9-4E01-8690-C211F319039F}"/>
              </a:ext>
            </a:extLst>
          </p:cNvPr>
          <p:cNvSpPr txBox="1"/>
          <p:nvPr/>
        </p:nvSpPr>
        <p:spPr>
          <a:xfrm>
            <a:off x="5181600" y="1905000"/>
            <a:ext cx="384985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/>
              </a:rPr>
              <a:t>যা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সহজে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লাভ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করা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যায়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না</a:t>
            </a:r>
            <a:r>
              <a:rPr lang="en-US" sz="3200" b="1" dirty="0">
                <a:latin typeface="NikoshBAN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EAD91-9214-4834-8A67-DD5D8F979A71}"/>
              </a:ext>
            </a:extLst>
          </p:cNvPr>
          <p:cNvSpPr txBox="1"/>
          <p:nvPr/>
        </p:nvSpPr>
        <p:spPr>
          <a:xfrm>
            <a:off x="5181600" y="1091625"/>
            <a:ext cx="384869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/>
              </a:rPr>
              <a:t>প্রধান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জায়গা</a:t>
            </a:r>
            <a:r>
              <a:rPr lang="en-US" sz="3200" b="1" dirty="0">
                <a:latin typeface="NikoshBAN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F7D65-1182-42D7-BC59-4D9F0CDED226}"/>
              </a:ext>
            </a:extLst>
          </p:cNvPr>
          <p:cNvSpPr txBox="1"/>
          <p:nvPr/>
        </p:nvSpPr>
        <p:spPr>
          <a:xfrm>
            <a:off x="5183944" y="2743200"/>
            <a:ext cx="384635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/>
              </a:rPr>
              <a:t>নতুন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কিছু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তৈরি</a:t>
            </a:r>
            <a:r>
              <a:rPr lang="en-US" sz="3200" b="1" dirty="0">
                <a:latin typeface="NikoshBAN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98448C-A18B-4A48-A783-15219DD427C4}"/>
              </a:ext>
            </a:extLst>
          </p:cNvPr>
          <p:cNvSpPr txBox="1"/>
          <p:nvPr/>
        </p:nvSpPr>
        <p:spPr>
          <a:xfrm>
            <a:off x="5179757" y="3581400"/>
            <a:ext cx="382474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/>
              </a:rPr>
              <a:t>বহুকাল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আগের</a:t>
            </a:r>
            <a:r>
              <a:rPr lang="en-US" sz="3200" b="1" dirty="0">
                <a:latin typeface="NikoshBAN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9648C7-C326-4465-9489-5505001142F6}"/>
              </a:ext>
            </a:extLst>
          </p:cNvPr>
          <p:cNvSpPr txBox="1"/>
          <p:nvPr/>
        </p:nvSpPr>
        <p:spPr>
          <a:xfrm>
            <a:off x="5155809" y="4419600"/>
            <a:ext cx="384869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/>
              </a:rPr>
              <a:t>ঢিবির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মতো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বৌদ্ধদের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সমাধি</a:t>
            </a:r>
            <a:r>
              <a:rPr lang="en-US" sz="3200" b="1" dirty="0">
                <a:latin typeface="NikoshBAN"/>
              </a:rPr>
              <a:t>। 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1F286FEC-673D-48C1-8D52-E3873A96BB1C}"/>
              </a:ext>
            </a:extLst>
          </p:cNvPr>
          <p:cNvSpPr/>
          <p:nvPr/>
        </p:nvSpPr>
        <p:spPr>
          <a:xfrm>
            <a:off x="2113175" y="1905000"/>
            <a:ext cx="2142302" cy="584776"/>
          </a:xfrm>
          <a:prstGeom prst="homePlate">
            <a:avLst>
              <a:gd name="adj" fmla="val 3075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/>
              </a:rPr>
              <a:t>দুর্লভ</a:t>
            </a:r>
            <a:endParaRPr lang="en-US" sz="32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50739BC7-590E-4214-921C-30DB4ED2704D}"/>
              </a:ext>
            </a:extLst>
          </p:cNvPr>
          <p:cNvSpPr/>
          <p:nvPr/>
        </p:nvSpPr>
        <p:spPr>
          <a:xfrm>
            <a:off x="2113352" y="2743200"/>
            <a:ext cx="2174580" cy="584776"/>
          </a:xfrm>
          <a:prstGeom prst="homePlate">
            <a:avLst>
              <a:gd name="adj" fmla="val 3316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/>
              </a:rPr>
              <a:t>আবিষ্কার</a:t>
            </a:r>
            <a:r>
              <a:rPr lang="en-US" sz="3200" b="1" dirty="0">
                <a:solidFill>
                  <a:srgbClr val="002060"/>
                </a:solidFill>
                <a:latin typeface="NikoshBAN"/>
              </a:rPr>
              <a:t> 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9A6EE1E7-9716-48DC-AD95-34B33E9E4CBC}"/>
              </a:ext>
            </a:extLst>
          </p:cNvPr>
          <p:cNvSpPr/>
          <p:nvPr/>
        </p:nvSpPr>
        <p:spPr>
          <a:xfrm>
            <a:off x="2113175" y="3581400"/>
            <a:ext cx="2142302" cy="584776"/>
          </a:xfrm>
          <a:prstGeom prst="homePlate">
            <a:avLst>
              <a:gd name="adj" fmla="val 2594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/>
              </a:rPr>
              <a:t>সুপ্রাচীন</a:t>
            </a:r>
            <a:r>
              <a:rPr lang="en-US" sz="3200" b="1" dirty="0">
                <a:solidFill>
                  <a:srgbClr val="002060"/>
                </a:solidFill>
                <a:latin typeface="NikoshBAN"/>
              </a:rPr>
              <a:t> 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9B8DEEF2-9725-4FEF-A3BB-4FBE1F2FDF5F}"/>
              </a:ext>
            </a:extLst>
          </p:cNvPr>
          <p:cNvSpPr/>
          <p:nvPr/>
        </p:nvSpPr>
        <p:spPr>
          <a:xfrm>
            <a:off x="2096763" y="4495800"/>
            <a:ext cx="2142302" cy="584776"/>
          </a:xfrm>
          <a:prstGeom prst="homePlate">
            <a:avLst>
              <a:gd name="adj" fmla="val 3316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/>
              </a:rPr>
              <a:t>স্তূপ</a:t>
            </a:r>
            <a:r>
              <a:rPr lang="en-US" sz="3200" b="1" dirty="0">
                <a:solidFill>
                  <a:srgbClr val="002060"/>
                </a:solidFill>
                <a:latin typeface="NikoshBAN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2928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985344_319421675411843_7573669210061012992_n.jpg"/>
          <p:cNvPicPr>
            <a:picLocks noChangeAspect="1"/>
          </p:cNvPicPr>
          <p:nvPr/>
        </p:nvPicPr>
        <p:blipFill>
          <a:blip r:embed="rId3"/>
          <a:srcRect t="28889"/>
          <a:stretch>
            <a:fillRect/>
          </a:stretch>
        </p:blipFill>
        <p:spPr>
          <a:xfrm>
            <a:off x="3352800" y="1219200"/>
            <a:ext cx="5638800" cy="36182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57550" y="228600"/>
            <a:ext cx="581025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algn="ctr"/>
            <a:r>
              <a:rPr lang="bn-BD" sz="3600" dirty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শিক্ষার্থীর পাঠ,প্রয়োজনে ফলাবর্তন </a:t>
            </a:r>
            <a:endParaRPr lang="ar-SA" sz="3600" dirty="0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579</Words>
  <Application>Microsoft Office PowerPoint</Application>
  <PresentationFormat>Widescreen</PresentationFormat>
  <Paragraphs>117</Paragraphs>
  <Slides>19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Rahim</dc:creator>
  <cp:lastModifiedBy>Rahim</cp:lastModifiedBy>
  <cp:revision>141</cp:revision>
  <dcterms:created xsi:type="dcterms:W3CDTF">2006-08-16T00:00:00Z</dcterms:created>
  <dcterms:modified xsi:type="dcterms:W3CDTF">2020-11-26T16:30:07Z</dcterms:modified>
</cp:coreProperties>
</file>