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325" r:id="rId2"/>
    <p:sldId id="326" r:id="rId3"/>
    <p:sldId id="327" r:id="rId4"/>
    <p:sldId id="318" r:id="rId5"/>
    <p:sldId id="302" r:id="rId6"/>
    <p:sldId id="322" r:id="rId7"/>
    <p:sldId id="278" r:id="rId8"/>
    <p:sldId id="264" r:id="rId9"/>
    <p:sldId id="284" r:id="rId10"/>
    <p:sldId id="303" r:id="rId11"/>
    <p:sldId id="287" r:id="rId12"/>
    <p:sldId id="323" r:id="rId13"/>
    <p:sldId id="312" r:id="rId14"/>
    <p:sldId id="311" r:id="rId15"/>
    <p:sldId id="309" r:id="rId16"/>
    <p:sldId id="316" r:id="rId17"/>
    <p:sldId id="313" r:id="rId18"/>
    <p:sldId id="268" r:id="rId19"/>
    <p:sldId id="266" r:id="rId20"/>
    <p:sldId id="32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5864" autoAdjust="0"/>
  </p:normalViewPr>
  <p:slideViewPr>
    <p:cSldViewPr>
      <p:cViewPr varScale="1">
        <p:scale>
          <a:sx n="62" d="100"/>
          <a:sy n="62" d="100"/>
        </p:scale>
        <p:origin x="15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BD203-4AB5-4658-A17D-BA09A12E8D57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FBA06-131C-4859-9C39-A0BB73E6E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0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কন্টেন্টটি মান</a:t>
            </a:r>
            <a:r>
              <a:rPr lang="bn-BD" baseline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6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এই</a:t>
            </a:r>
            <a:r>
              <a:rPr lang="bn-IN" baseline="0" dirty="0" smtClean="0"/>
              <a:t> স্লাইডের প্রদত্ত চিত্রগুলি দেখে বাংলাদেশে ঋতু বৈচিত্র সম্পর্কে শিক্ষার্থীরা ধারনা পাবে।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baseline="0" dirty="0" smtClean="0"/>
              <a:t>কোন ঋতুতে বাংলাদেশের উপর সূর্য খাড়া ভাবে তাপ দেয়?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কোন ঋতুতে বাংলাদেশের উপর সূর্য খাড়া ভাবে তাপ দেয়?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85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ছকটি</a:t>
            </a:r>
            <a:r>
              <a:rPr lang="bn-IN" baseline="0" dirty="0" smtClean="0"/>
              <a:t> শিক্ষার্থীদের লিখতে বলে পূর্বের চিত্রগুলির মাধ্যমে পূরণ করতে বলা যেতে পারে।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খাতা দেখার পর উত্তর মিলিয়ে নিতে বলা যেতে </a:t>
            </a:r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পারে।</a:t>
            </a:r>
            <a:r>
              <a:rPr lang="bn-IN" baseline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5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44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প্রশ্নের</a:t>
            </a:r>
            <a:r>
              <a:rPr lang="bn-BD" baseline="0" dirty="0" smtClean="0"/>
              <a:t> উত্তরে শিক্ষক শিক্ষার্থীকে সহায়তা করতে পারেন।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44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বাড়ির কাজ শিক্ষার্থীকে</a:t>
            </a:r>
            <a:r>
              <a:rPr lang="bn-BD" baseline="0" dirty="0" smtClean="0"/>
              <a:t> বুঝিয়ে দেয়া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6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শিরোনাম ঘোষনা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bn-IN" baseline="0" dirty="0" smtClean="0"/>
              <a:t>চিত্র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সূর্যের চারদিকে পৃথিবীর ঘূর্ণন- পৃথিবীর বার্ষিক গতি</a:t>
            </a:r>
            <a:r>
              <a:rPr lang="bn-IN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</a:t>
            </a:r>
            <a:r>
              <a:rPr lang="bn-IN" baseline="0" dirty="0" smtClean="0"/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এবং তাদের উত্তরের মাধ্যমে পাঠ ঘোষনা করা যেতে পারে।</a:t>
            </a: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ব</a:t>
            </a:r>
            <a:r>
              <a:rPr lang="en-US" baseline="0" dirty="0" err="1" smtClean="0"/>
              <a:t>ছর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ফিরে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5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পাঠ </a:t>
            </a:r>
            <a:r>
              <a:rPr lang="bn-BD" baseline="0" dirty="0" smtClean="0"/>
              <a:t>শিরোনাম ঘোষনা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bn-IN" baseline="0" dirty="0" smtClean="0"/>
              <a:t>আরো</a:t>
            </a:r>
            <a:r>
              <a:rPr lang="en-US" baseline="0" dirty="0" smtClean="0"/>
              <a:t> </a:t>
            </a:r>
            <a:r>
              <a:rPr lang="bn-IN" baseline="0" dirty="0" smtClean="0"/>
              <a:t>চিত্র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সূর্যের চারদিকে পৃথিবীর ঘূর্ণন- পৃথিবীর বার্ষিক গতি</a:t>
            </a:r>
            <a:r>
              <a:rPr lang="bn-IN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</a:t>
            </a:r>
            <a:r>
              <a:rPr lang="bn-IN" baseline="0" dirty="0" smtClean="0"/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এবং তাদের উত্তরের মাধ্যমে পাঠ ঘোষনা করা যেতে পারে।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baseline="0" dirty="0" err="1" smtClean="0"/>
              <a:t>বছর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ফিরে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সৌর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জগতের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</a:t>
            </a:r>
            <a:r>
              <a:rPr lang="bn-IN" baseline="0" dirty="0" smtClean="0"/>
              <a:t>?</a:t>
            </a:r>
            <a:r>
              <a:rPr lang="bn-BD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6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প্রথম শিখনফলের উদেশ্যে ভিডিওটি দেওয়া হয়েছে।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ভিডিওটি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দেখে স্লাইডে দেওয়া ছকটির প্রশ্নগুলির ক্রমান্বয় উত্তর দেওয়া।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 গুলি থেকে বার্ষিক গতি সম্পর্কে ধারনা পাওয়া।</a:t>
            </a:r>
          </a:p>
          <a:p>
            <a:pPr marL="171450" indent="-171450">
              <a:buFont typeface="Wingdings" pitchFamily="2" charset="2"/>
              <a:buChar char="§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49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খাতা দেখার পর উত্তর মিলিয়ে নিতে বলা যেতে পারে।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5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শিখনফলের উদেশ্যে পরীক্ষাটি দেওয়া হয়েছে।</a:t>
            </a:r>
            <a:r>
              <a:rPr lang="en-US" dirty="0" err="1" smtClean="0"/>
              <a:t>উপকরণ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সরবরাহ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dirty="0" err="1" smtClean="0"/>
              <a:t>কাজটি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bn-BD" baseline="0" dirty="0" smtClean="0"/>
              <a:t> অথবা প্রদর্শনের মাধ্যমে বিষয়টি</a:t>
            </a:r>
            <a:r>
              <a:rPr lang="en-US" baseline="0" dirty="0" smtClean="0"/>
              <a:t> </a:t>
            </a:r>
            <a:r>
              <a:rPr lang="bn-BD" baseline="0" dirty="0" smtClean="0"/>
              <a:t>শিক্ষার্থীকে বুঝানো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79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r>
              <a:rPr lang="bn-IN" baseline="0" dirty="0" smtClean="0"/>
              <a:t> স্লাইডের ছকটি শিক্ষার্থীদের খাতায় লিখে 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পূর্বের পরীক্ষাটির দ্বারা </a:t>
            </a:r>
            <a:r>
              <a:rPr lang="bn-IN" baseline="0" dirty="0" smtClean="0"/>
              <a:t>পূরণ করতে বলা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63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পূর্বের</a:t>
            </a:r>
            <a:r>
              <a:rPr lang="bn-IN" baseline="0" dirty="0" smtClean="0"/>
              <a:t> পরীক্ষার সাথে </a:t>
            </a:r>
            <a:r>
              <a:rPr lang="bn-BD" dirty="0" smtClean="0"/>
              <a:t>তুলনা</a:t>
            </a:r>
            <a:r>
              <a:rPr lang="bn-BD" baseline="0" dirty="0" smtClean="0"/>
              <a:t> করতে </a:t>
            </a:r>
            <a:r>
              <a:rPr lang="bn-IN" baseline="0" dirty="0" smtClean="0"/>
              <a:t>চিত্রটি দেওয়া হয়েছ্। পৃথিবী কোন সময় কোথায় অবস্থান করলে কোন ঋতু তা চিত্রটির দ্বারা</a:t>
            </a:r>
            <a:r>
              <a:rPr lang="bn-BD" baseline="0" dirty="0" smtClean="0"/>
              <a:t> শিক্ষার্থী</a:t>
            </a:r>
            <a:r>
              <a:rPr lang="bn-IN" baseline="0" dirty="0" smtClean="0"/>
              <a:t>দের বুঝিয়ে দেওয়া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41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খাতা দেখার পর উত্তর মিলিয়ে নিতে বলা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>
              <a:solidFill>
                <a:schemeClr val="tx1"/>
              </a:solidFill>
            </a:endParaRP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46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323112" y="1939884"/>
            <a:ext cx="4005501" cy="10351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19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1119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pic>
        <p:nvPicPr>
          <p:cNvPr id="11" name="Content Placeholder 5" descr="Bangladesh-180-animated-flag-gif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34" y="3339662"/>
            <a:ext cx="3143604" cy="254209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Picture 11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834685" y="838200"/>
            <a:ext cx="373731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500489" y="838200"/>
            <a:ext cx="380531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81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448133"/>
              </p:ext>
            </p:extLst>
          </p:nvPr>
        </p:nvGraphicFramePr>
        <p:xfrm>
          <a:off x="990601" y="1828801"/>
          <a:ext cx="7391400" cy="3962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605"/>
                <a:gridCol w="3661795"/>
              </a:tblGrid>
              <a:tr h="783773"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94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ভিডিওটি কী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দেখলে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সূর্যের</a:t>
                      </a:r>
                      <a:r>
                        <a:rPr lang="bn-BD" sz="20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চারপাশে পৃথিবীর আবর্তনের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94656">
                <a:tc>
                  <a:txBody>
                    <a:bodyPr/>
                    <a:lstStyle/>
                    <a:p>
                      <a:pPr algn="l"/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সূর্যের চারপাশে একবার ঘুরে আসতে পৃথিবীর কত সময় লাগে?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৩৬৫ দিন ৬ ঘন্টা ৪৮ মিনিট ৪৭ সেকেন্ড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94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এই সময়কে কী বলা হয়?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সৌর বছর বা এক</a:t>
                      </a:r>
                      <a:r>
                        <a:rPr lang="bn-BD" sz="20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বছর।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94656">
                <a:tc>
                  <a:txBody>
                    <a:bodyPr/>
                    <a:lstStyle/>
                    <a:p>
                      <a:pPr algn="l"/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পৃথিবীর এই সময়ের গতিকে কী বলা হয়?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বার্ষিক</a:t>
                      </a:r>
                      <a:r>
                        <a:rPr lang="bn-BD" sz="20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গতি।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676400" y="1066800"/>
            <a:ext cx="53340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তোমার উত্তর মিলিয়ে নাও।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670560" y="4322381"/>
            <a:ext cx="7696200" cy="18292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পদ্ধতিঃ টেবিলে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উপর মোমবাতি জ্বালিয়ে ভূগোলকটি মোমবাতির দক্ষিণ পার্শ্বে রাখ (চিত্রের অনুর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প)। এবার ঘরটিকে অন্ধকার করে ভূগোলকটির দিকে তাকাও এবং ভূগোলকটি আস্তে আস্তে ঘুরাও। ভূ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গোলকটি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মোমবাতি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একই দুরত্বে, এর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সমান বৃত্তচাপে ৪টি স্থানে(চিত্রের অনুর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প) পরীক্ষাটি কর এবং পর্যবেক্ষণ খাতায় লিখ।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0560" y="821668"/>
            <a:ext cx="44196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ব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ার্ষিক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গতি ও ঋতু পরিবর্তন পরীক্ষা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8828" y="1326968"/>
            <a:ext cx="3932292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উপকরণঃ ১টি ভূগোলক, মোমবাতি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17622" y="803660"/>
            <a:ext cx="139493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 ১০ মিনিটি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151120" y="1502929"/>
            <a:ext cx="3230880" cy="2726171"/>
            <a:chOff x="5111629" y="1721707"/>
            <a:chExt cx="3833428" cy="2796907"/>
          </a:xfrm>
        </p:grpSpPr>
        <p:grpSp>
          <p:nvGrpSpPr>
            <p:cNvPr id="35" name="Group 34"/>
            <p:cNvGrpSpPr/>
            <p:nvPr/>
          </p:nvGrpSpPr>
          <p:grpSpPr>
            <a:xfrm>
              <a:off x="5388328" y="2049333"/>
              <a:ext cx="3053808" cy="2057736"/>
              <a:chOff x="5388328" y="1439733"/>
              <a:chExt cx="3053808" cy="2057736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rot="5400000">
                <a:off x="5999476" y="2468600"/>
                <a:ext cx="2057736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232262" flipV="1">
                <a:off x="5388328" y="2504326"/>
                <a:ext cx="3053808" cy="1556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Oval 55"/>
            <p:cNvSpPr/>
            <p:nvPr/>
          </p:nvSpPr>
          <p:spPr>
            <a:xfrm>
              <a:off x="6705605" y="1721707"/>
              <a:ext cx="685800" cy="533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৩য় স্থান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8259257" y="2920034"/>
              <a:ext cx="685800" cy="533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২য় স্থান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6705297" y="3985214"/>
              <a:ext cx="685800" cy="533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১ম স্থান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5111629" y="2916810"/>
              <a:ext cx="685800" cy="533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৪র্থ স্থান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629400" y="2819400"/>
              <a:ext cx="762000" cy="609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মোম বাতি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22996" y="1822268"/>
            <a:ext cx="3962401" cy="2362204"/>
            <a:chOff x="457200" y="1676400"/>
            <a:chExt cx="3962401" cy="2362204"/>
          </a:xfrm>
        </p:grpSpPr>
        <p:grpSp>
          <p:nvGrpSpPr>
            <p:cNvPr id="39" name="Group 18"/>
            <p:cNvGrpSpPr/>
            <p:nvPr/>
          </p:nvGrpSpPr>
          <p:grpSpPr>
            <a:xfrm>
              <a:off x="457200" y="1676400"/>
              <a:ext cx="3962401" cy="2362204"/>
              <a:chOff x="457200" y="1676400"/>
              <a:chExt cx="3962401" cy="2209804"/>
            </a:xfrm>
          </p:grpSpPr>
          <p:grpSp>
            <p:nvGrpSpPr>
              <p:cNvPr id="43" name="Group 52"/>
              <p:cNvGrpSpPr/>
              <p:nvPr/>
            </p:nvGrpSpPr>
            <p:grpSpPr>
              <a:xfrm>
                <a:off x="457200" y="1676400"/>
                <a:ext cx="3962401" cy="2209804"/>
                <a:chOff x="457200" y="1676400"/>
                <a:chExt cx="3962401" cy="2209804"/>
              </a:xfrm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457200" y="1676400"/>
                  <a:ext cx="2743200" cy="1905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1" name="Group 17"/>
                <p:cNvGrpSpPr/>
                <p:nvPr/>
              </p:nvGrpSpPr>
              <p:grpSpPr>
                <a:xfrm>
                  <a:off x="3105667" y="1676402"/>
                  <a:ext cx="1313934" cy="2209802"/>
                  <a:chOff x="3105667" y="1828800"/>
                  <a:chExt cx="1313934" cy="2057400"/>
                </a:xfrm>
              </p:grpSpPr>
              <p:sp>
                <p:nvSpPr>
                  <p:cNvPr id="62" name="Rectangle 61"/>
                  <p:cNvSpPr/>
                  <p:nvPr/>
                </p:nvSpPr>
                <p:spPr>
                  <a:xfrm>
                    <a:off x="3105667" y="3581400"/>
                    <a:ext cx="1313934" cy="304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rPr>
                      <a:t>মোমবাতি</a:t>
                    </a:r>
                    <a:endParaRPr lang="en-US" sz="2000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pic>
                <p:nvPicPr>
                  <p:cNvPr id="65" name="Picture 64" descr="giphy.gif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200400" y="1828800"/>
                    <a:ext cx="1219200" cy="1773621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4" name="Group 16"/>
              <p:cNvGrpSpPr/>
              <p:nvPr/>
            </p:nvGrpSpPr>
            <p:grpSpPr>
              <a:xfrm>
                <a:off x="533400" y="1676400"/>
                <a:ext cx="1600200" cy="2209800"/>
                <a:chOff x="533400" y="1676400"/>
                <a:chExt cx="1600200" cy="2209800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643467" y="3597811"/>
                  <a:ext cx="1290917" cy="28838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2000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ভূগোলক</a:t>
                  </a:r>
                  <a:endParaRPr lang="en-US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49" name="Picture 48" descr="j0213508[1].gif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3400" y="1676400"/>
                  <a:ext cx="1600200" cy="1905000"/>
                </a:xfrm>
                <a:prstGeom prst="rect">
                  <a:avLst/>
                </a:prstGeom>
              </p:spPr>
            </p:pic>
          </p:grpSp>
        </p:grpSp>
        <p:sp>
          <p:nvSpPr>
            <p:cNvPr id="40" name="Chord 39"/>
            <p:cNvSpPr/>
            <p:nvPr/>
          </p:nvSpPr>
          <p:spPr>
            <a:xfrm>
              <a:off x="667871" y="1882588"/>
              <a:ext cx="1295400" cy="1295400"/>
            </a:xfrm>
            <a:prstGeom prst="chord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rot="20216150">
              <a:off x="1187001" y="1860817"/>
              <a:ext cx="425632" cy="1284992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50000">
                  <a:schemeClr val="accent1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1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8" grpId="0" animBg="1"/>
      <p:bldP spid="33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721883"/>
              </p:ext>
            </p:extLst>
          </p:nvPr>
        </p:nvGraphicFramePr>
        <p:xfrm>
          <a:off x="1219199" y="1652712"/>
          <a:ext cx="6705601" cy="4512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897"/>
                <a:gridCol w="822572"/>
                <a:gridCol w="2346717"/>
                <a:gridCol w="1765207"/>
                <a:gridCol w="1265208"/>
              </a:tblGrid>
              <a:tr h="723073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স্থান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গোলার্ধ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ভূগোলকে আলোর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প্রতিফলন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পৃথিবীর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সঙ্গে তুলনা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1219">
                <a:tc rowSpan="2"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১ম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1219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দক্ষিণ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1219">
                <a:tc rowSpan="2"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1219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দক্ষিণ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1219">
                <a:tc rowSpan="2"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61219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দক্ষিণ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1219">
                <a:tc rowSpan="2"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৪র্থ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61219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দক্ষিণ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14400" y="914400"/>
            <a:ext cx="7315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তোমার পর্যবেক্ষণ নিচের ছকে লিখ।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rth_revolu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133600"/>
            <a:ext cx="6705600" cy="289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3800" y="1371600"/>
            <a:ext cx="16764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মার্চ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নাতিশীতোষ্ণ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800" y="5029200"/>
            <a:ext cx="17526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 সেপ্টেম্বর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নাতিশীতোষ্ণ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5600" y="5044440"/>
            <a:ext cx="1295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ডিসেম্বর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শীতকাল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5074920"/>
            <a:ext cx="10668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21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জুন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4468112" y="2286000"/>
            <a:ext cx="3048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800894" y="4533900"/>
            <a:ext cx="9906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>
            <a:off x="4482353" y="4876800"/>
            <a:ext cx="3048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7506494" y="4533106"/>
            <a:ext cx="9906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90600" y="762000"/>
            <a:ext cx="70104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চিত্রের সাথে তোমার পরীক্ষণের তুলনা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805190"/>
            <a:ext cx="7696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তোমার পর্যবেক্ষণের ফলাফল মিলিয়ে নাও।</a:t>
            </a:r>
            <a:endParaRPr lang="en-US" sz="28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200931"/>
              </p:ext>
            </p:extLst>
          </p:nvPr>
        </p:nvGraphicFramePr>
        <p:xfrm>
          <a:off x="762000" y="1525288"/>
          <a:ext cx="7696200" cy="4640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630"/>
                <a:gridCol w="944090"/>
                <a:gridCol w="2693390"/>
                <a:gridCol w="2025977"/>
                <a:gridCol w="1452113"/>
              </a:tblGrid>
              <a:tr h="748045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স্থান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গোলার্ধ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ভূগোলকে আলোর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প্রতিফলন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পৃথিবীর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সঙ্গে তুলনা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7147">
                <a:tc rowSpan="2"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১ম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77147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দক্ষিণ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77147">
                <a:tc rowSpan="2"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77147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দক্ষিণ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77147">
                <a:tc rowSpan="2"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77147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দক্ষিণ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77147">
                <a:tc rowSpan="2"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৪র্থ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7147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দক্ষিণ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743200" y="1752600"/>
            <a:ext cx="1143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খাড়াভাবে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43200" y="2286000"/>
            <a:ext cx="1371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তির্যকভাবে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19400" y="2743200"/>
            <a:ext cx="1219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সমানভাবে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9400" y="3352800"/>
            <a:ext cx="1371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43200" y="3886200"/>
            <a:ext cx="1371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তির্যকভাবে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00" y="43434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খাড়াভাবে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4953000"/>
            <a:ext cx="1295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43200" y="5486400"/>
            <a:ext cx="1447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সমানভাবে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86400" y="1752600"/>
            <a:ext cx="1143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0" y="2286000"/>
            <a:ext cx="1371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শীতকাল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62800" y="2057400"/>
            <a:ext cx="1371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জুন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10200" y="2819400"/>
            <a:ext cx="1447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নাতিশীতোষ্ণ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57800" y="3352800"/>
            <a:ext cx="1600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নাতিশীত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2800" y="3048000"/>
            <a:ext cx="1447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 সেপ্টেম্বর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0" y="3886200"/>
            <a:ext cx="1371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শীতকাল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10200" y="44196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2800" y="4114800"/>
            <a:ext cx="1371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ডিসেম্বর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34000" y="4953000"/>
            <a:ext cx="152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নাতিশীতোষ্ণ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10200" y="5486400"/>
            <a:ext cx="1447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নাতিশীতোষ্ণ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86600" y="5181600"/>
            <a:ext cx="152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মার্চ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3" grpId="0"/>
      <p:bldP spid="15" grpId="0"/>
      <p:bldP spid="10" grpId="0"/>
      <p:bldP spid="22" grpId="0"/>
      <p:bldP spid="13" grpId="0"/>
      <p:bldP spid="11" grpId="0"/>
      <p:bldP spid="21" grpId="0"/>
      <p:bldP spid="17" grpId="0"/>
      <p:bldP spid="18" grpId="0"/>
      <p:bldP spid="19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9912" y="813723"/>
            <a:ext cx="6940661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নিচের চিত্রগুলি বাংলাদেশের কোন ঋতু নির্দেশ করে এবং কোন ঋতুতে সূর্য কীভাবে তাপ দেয় তা খাতায় লিখ।</a:t>
            </a:r>
            <a:endParaRPr lang="en-US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200400" y="3962400"/>
            <a:ext cx="2743200" cy="2133600"/>
            <a:chOff x="457200" y="990600"/>
            <a:chExt cx="2438400" cy="2129299"/>
          </a:xfrm>
        </p:grpSpPr>
        <p:pic>
          <p:nvPicPr>
            <p:cNvPr id="9" name="Picture 8" descr="BANGLADESH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990600"/>
              <a:ext cx="2438400" cy="19812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>
              <a:off x="457200" y="2971800"/>
              <a:ext cx="2438400" cy="1480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৫ম চিত্র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72200" y="3962400"/>
            <a:ext cx="2209800" cy="2133600"/>
            <a:chOff x="3348561" y="914400"/>
            <a:chExt cx="2298357" cy="2385291"/>
          </a:xfrm>
        </p:grpSpPr>
        <p:pic>
          <p:nvPicPr>
            <p:cNvPr id="17" name="Picture 16" descr="081394eedfac43d5b71bcb83024c4ce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2800" y="914400"/>
              <a:ext cx="2286000" cy="19812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6" name="Rectangle 15"/>
            <p:cNvSpPr/>
            <p:nvPr/>
          </p:nvSpPr>
          <p:spPr>
            <a:xfrm>
              <a:off x="3348561" y="2918691"/>
              <a:ext cx="2298357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৬ষ্ঠ চিত্র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8200" y="1750210"/>
            <a:ext cx="2133600" cy="1983589"/>
            <a:chOff x="6400800" y="1066800"/>
            <a:chExt cx="2286000" cy="2362200"/>
          </a:xfrm>
        </p:grpSpPr>
        <p:pic>
          <p:nvPicPr>
            <p:cNvPr id="19" name="Picture 18" descr="51bffbee3630a-IMG_0573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00800" y="1066800"/>
              <a:ext cx="2286000" cy="19812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0" name="Rectangle 19"/>
            <p:cNvSpPr/>
            <p:nvPr/>
          </p:nvSpPr>
          <p:spPr>
            <a:xfrm>
              <a:off x="6400800" y="3048000"/>
              <a:ext cx="22860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১ম চিত্র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00400" y="1750210"/>
            <a:ext cx="2770094" cy="1983590"/>
            <a:chOff x="524435" y="3886200"/>
            <a:chExt cx="2312894" cy="2362200"/>
          </a:xfrm>
        </p:grpSpPr>
        <p:pic>
          <p:nvPicPr>
            <p:cNvPr id="22" name="Picture 21" descr="image_125439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400" y="3886200"/>
              <a:ext cx="2286000" cy="19812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3" name="Rectangle 22"/>
            <p:cNvSpPr/>
            <p:nvPr/>
          </p:nvSpPr>
          <p:spPr>
            <a:xfrm>
              <a:off x="524435" y="5867400"/>
              <a:ext cx="2312894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২য় চিত্র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172200" y="1750210"/>
            <a:ext cx="2209800" cy="1983590"/>
            <a:chOff x="3505200" y="3886200"/>
            <a:chExt cx="2299447" cy="2362200"/>
          </a:xfrm>
        </p:grpSpPr>
        <p:pic>
          <p:nvPicPr>
            <p:cNvPr id="25" name="Picture 24" descr="2012-09-27-13-38-16-506456c8331de-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05200" y="3886200"/>
              <a:ext cx="2286000" cy="19812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6" name="Rectangle 25"/>
            <p:cNvSpPr/>
            <p:nvPr/>
          </p:nvSpPr>
          <p:spPr>
            <a:xfrm>
              <a:off x="3518647" y="5867400"/>
              <a:ext cx="22860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৩য় চিত্র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38200" y="3962400"/>
            <a:ext cx="2133600" cy="2133600"/>
            <a:chOff x="6248400" y="3886200"/>
            <a:chExt cx="2456688" cy="2362200"/>
          </a:xfrm>
        </p:grpSpPr>
        <p:pic>
          <p:nvPicPr>
            <p:cNvPr id="28" name="Picture 27" descr="images1.jpg"/>
            <p:cNvPicPr>
              <a:picLocks noChangeAspect="1"/>
            </p:cNvPicPr>
            <p:nvPr/>
          </p:nvPicPr>
          <p:blipFill>
            <a:blip r:embed="rId8"/>
            <a:srcRect b="35632"/>
            <a:stretch>
              <a:fillRect/>
            </a:stretch>
          </p:blipFill>
          <p:spPr>
            <a:xfrm>
              <a:off x="6248400" y="3886200"/>
              <a:ext cx="2456688" cy="19812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9" name="Rectangle 28"/>
            <p:cNvSpPr/>
            <p:nvPr/>
          </p:nvSpPr>
          <p:spPr>
            <a:xfrm>
              <a:off x="6248400" y="5867400"/>
              <a:ext cx="24384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৪র্থ চিত্র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6760" y="820430"/>
            <a:ext cx="7696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তোমার পর্যবেক্ষণের ফলাফল মিলিয়ে নাও।</a:t>
            </a:r>
            <a:endParaRPr lang="en-US" sz="28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347216"/>
              </p:ext>
            </p:extLst>
          </p:nvPr>
        </p:nvGraphicFramePr>
        <p:xfrm>
          <a:off x="914401" y="1600198"/>
          <a:ext cx="7467600" cy="4495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2"/>
                <a:gridCol w="2489199"/>
                <a:gridCol w="2062480"/>
                <a:gridCol w="2062479"/>
              </a:tblGrid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চিত্র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সূর্য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বাংলাদেশে তাপ দেয়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বাংলাদেশে</a:t>
                      </a:r>
                      <a:r>
                        <a:rPr lang="bn-BD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ঋতু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 (মাস)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১ম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২য়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422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৩য়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৪র্থ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422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৫ম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422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৬ষ্ঠ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981200" y="1981200"/>
            <a:ext cx="1676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খাড়াভাবে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33600" y="2743200"/>
            <a:ext cx="1371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খাড়াভাবে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05000" y="3352800"/>
            <a:ext cx="1752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 খাড়াভাবে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8800" y="4191000"/>
            <a:ext cx="1828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 তীর্যকভাবে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81200" y="4876800"/>
            <a:ext cx="1371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তির্যকভাবে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2600" y="5562600"/>
            <a:ext cx="1828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 তির্যকভাবে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0" y="4876800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পৌষ ও মাঘ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24400" y="2057400"/>
            <a:ext cx="1143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গ্রীষ্মকাল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0" y="2743200"/>
            <a:ext cx="1371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বর্ষাকাল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53200" y="2057400"/>
            <a:ext cx="1905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বৈশাখ ও জৈষ্ঠ্য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0" y="3429000"/>
            <a:ext cx="1447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শরৎকাল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95800" y="4191000"/>
            <a:ext cx="1600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হেমন্তকাল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81800" y="2743200"/>
            <a:ext cx="1752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আষাঢ় ও শ্রাবণ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0" y="4876800"/>
            <a:ext cx="1371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শীতকাল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48200" y="55626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বসন্তকাল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58000" y="3505200"/>
            <a:ext cx="152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ভাদ্র ও আশ্বিন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58000" y="5638800"/>
            <a:ext cx="152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ফাল্গুন ও চৈত্র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77000" y="4191000"/>
            <a:ext cx="2057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কার্তিক ও অগ্রহায়ণ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3" grpId="0"/>
      <p:bldP spid="15" grpId="0"/>
      <p:bldP spid="10" grpId="0"/>
      <p:bldP spid="22" grpId="0"/>
      <p:bldP spid="13" grpId="0"/>
      <p:bldP spid="11" grpId="0"/>
      <p:bldP spid="17" grpId="0"/>
      <p:bldP spid="18" grpId="0"/>
      <p:bldP spid="19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val 64"/>
          <p:cNvSpPr/>
          <p:nvPr/>
        </p:nvSpPr>
        <p:spPr>
          <a:xfrm>
            <a:off x="3857840" y="5731977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825667" y="5716866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31271" y="1130676"/>
            <a:ext cx="5715002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খাড়াভাবে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202222" y="1143001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0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494617" y="1826557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0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124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77000" y="25908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8256008" y="2429637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33800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5528733" y="25146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066800" y="2057401"/>
            <a:ext cx="26670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50267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21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17267" y="1864659"/>
            <a:ext cx="1540933" cy="4213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250267" y="2514600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917267" y="2555689"/>
            <a:ext cx="16171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77000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98800" y="597276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43341" y="3106645"/>
            <a:ext cx="5550195" cy="16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দিন-রাত সমান হয়-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মার্চে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ii) 23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সেপ্টেম্বরে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iii)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 ডিসেম্বর</a:t>
            </a:r>
            <a:endParaRPr lang="bn-IN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1036320" y="3563845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1036320" y="5143500"/>
            <a:ext cx="2370417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047192" y="516142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644824" y="5221941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227618" y="5124448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400800" y="515265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5924399" y="5134722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7652672" y="5161429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553200" y="5635906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ii,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6142277" y="5672269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7765577" y="5627406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09532" y="5672269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5572672" y="5493771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68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67" grpId="1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9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4"/>
          <p:cNvSpPr/>
          <p:nvPr/>
        </p:nvSpPr>
        <p:spPr>
          <a:xfrm>
            <a:off x="2514600" y="870466"/>
            <a:ext cx="3581400" cy="914400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18360" y="1997333"/>
            <a:ext cx="50800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সৌর বছর কাকে বলে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33600" y="2895600"/>
            <a:ext cx="50800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গরমকালে সূর্য কীভাবে তাপ দেয়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33600" y="4114800"/>
            <a:ext cx="5080000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বাংলাদেশ কখন সূর্যের কাছে চলে আসে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33600" y="5257800"/>
            <a:ext cx="50800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কখন দিন-রাত সমান 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5600" y="946666"/>
            <a:ext cx="129875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মিনিটি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5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685800" y="838200"/>
            <a:ext cx="7239000" cy="5029200"/>
            <a:chOff x="914400" y="609600"/>
            <a:chExt cx="6781800" cy="5257800"/>
          </a:xfrm>
        </p:grpSpPr>
        <p:grpSp>
          <p:nvGrpSpPr>
            <p:cNvPr id="47" name="Group 46"/>
            <p:cNvGrpSpPr/>
            <p:nvPr/>
          </p:nvGrpSpPr>
          <p:grpSpPr>
            <a:xfrm>
              <a:off x="914400" y="609600"/>
              <a:ext cx="6781800" cy="5257800"/>
              <a:chOff x="0" y="381000"/>
              <a:chExt cx="10096499" cy="5638800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0" y="381000"/>
                <a:ext cx="10096499" cy="5638800"/>
                <a:chOff x="0" y="381000"/>
                <a:chExt cx="10096499" cy="5638800"/>
              </a:xfrm>
            </p:grpSpPr>
            <p:grpSp>
              <p:nvGrpSpPr>
                <p:cNvPr id="25" name="Group 4"/>
                <p:cNvGrpSpPr/>
                <p:nvPr/>
              </p:nvGrpSpPr>
              <p:grpSpPr>
                <a:xfrm>
                  <a:off x="0" y="381000"/>
                  <a:ext cx="10096499" cy="4648200"/>
                  <a:chOff x="677779" y="325056"/>
                  <a:chExt cx="6298011" cy="3713544"/>
                </a:xfrm>
                <a:solidFill>
                  <a:srgbClr val="0070C0"/>
                </a:solidFill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1271930" y="1447800"/>
                    <a:ext cx="5228539" cy="2590800"/>
                  </a:xfrm>
                  <a:prstGeom prst="rect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/>
                  <p:cNvSpPr/>
                  <p:nvPr/>
                </p:nvSpPr>
                <p:spPr>
                  <a:xfrm>
                    <a:off x="677779" y="325056"/>
                    <a:ext cx="6298011" cy="1157468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" name="Cube 31"/>
                <p:cNvSpPr/>
                <p:nvPr/>
              </p:nvSpPr>
              <p:spPr>
                <a:xfrm>
                  <a:off x="723900" y="5029200"/>
                  <a:ext cx="8610600" cy="990600"/>
                </a:xfrm>
                <a:prstGeom prst="cube">
                  <a:avLst/>
                </a:prstGeom>
                <a:blipFill>
                  <a:blip r:embed="rId4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176426" y="1034774"/>
                <a:ext cx="3630202" cy="693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733800" y="3124200"/>
              <a:ext cx="1219200" cy="182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368723" y="2653102"/>
            <a:ext cx="632459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পর্যবেক্ষণ করে বর্তমান মাস কোন ঋতু ব্যাখ্যা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2037840" y="1732766"/>
            <a:ext cx="1319213" cy="4401205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bn-IN" sz="4000" dirty="0">
                <a:solidFill>
                  <a:srgbClr val="00B050"/>
                </a:solidFill>
              </a:rPr>
              <a:t>সব্বাইকে</a:t>
            </a:r>
            <a:r>
              <a:rPr lang="bn-IN" sz="4000" dirty="0"/>
              <a:t> </a:t>
            </a:r>
          </a:p>
          <a:p>
            <a:pPr algn="ctr">
              <a:defRPr/>
            </a:pPr>
            <a:r>
              <a:rPr lang="bn-IN" sz="4000" dirty="0">
                <a:solidFill>
                  <a:srgbClr val="FF0000"/>
                </a:solidFill>
              </a:rPr>
              <a:t>এক </a:t>
            </a:r>
            <a:r>
              <a:rPr lang="bn-IN" sz="4000" dirty="0"/>
              <a:t> </a:t>
            </a:r>
          </a:p>
          <a:p>
            <a:pPr algn="ctr">
              <a:defRPr/>
            </a:pPr>
            <a:r>
              <a:rPr lang="bn-IN" sz="4000" dirty="0">
                <a:solidFill>
                  <a:srgbClr val="002060"/>
                </a:solidFill>
              </a:rPr>
              <a:t>গুচ্ছ </a:t>
            </a:r>
            <a:endParaRPr lang="bn-IN" sz="4000" dirty="0"/>
          </a:p>
          <a:p>
            <a:pPr algn="ctr">
              <a:defRPr/>
            </a:pPr>
            <a:r>
              <a:rPr lang="bn-IN" sz="4000" dirty="0">
                <a:solidFill>
                  <a:srgbClr val="C00000"/>
                </a:solidFill>
              </a:rPr>
              <a:t>ফুলের</a:t>
            </a:r>
          </a:p>
          <a:p>
            <a:pPr algn="ctr">
              <a:defRPr/>
            </a:pPr>
            <a:r>
              <a:rPr lang="bn-IN" sz="4000" dirty="0"/>
              <a:t> </a:t>
            </a:r>
            <a:r>
              <a:rPr lang="bn-IN" sz="4000" dirty="0">
                <a:solidFill>
                  <a:srgbClr val="00B050"/>
                </a:solidFill>
              </a:rPr>
              <a:t>শুভেচ্ছা 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7" name="Picture 6" descr="Color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2692893"/>
            <a:ext cx="3600449" cy="18499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1" y="1869282"/>
            <a:ext cx="3145631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9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4686" y="1898555"/>
            <a:ext cx="1126331" cy="290848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IN" sz="3600"/>
              <a:t>সব্বাইকে </a:t>
            </a:r>
          </a:p>
          <a:p>
            <a:r>
              <a:rPr lang="bn-IN" sz="3600">
                <a:solidFill>
                  <a:srgbClr val="00B0F0"/>
                </a:solidFill>
              </a:rPr>
              <a:t>অনেক </a:t>
            </a:r>
          </a:p>
          <a:p>
            <a:r>
              <a:rPr lang="bn-IN" sz="3600">
                <a:solidFill>
                  <a:srgbClr val="FF0000"/>
                </a:solidFill>
              </a:rPr>
              <a:t>অনেক </a:t>
            </a:r>
          </a:p>
          <a:p>
            <a:r>
              <a:rPr lang="bn-IN" sz="3600">
                <a:solidFill>
                  <a:srgbClr val="0070C0"/>
                </a:solidFill>
              </a:rPr>
              <a:t>ধন্যবাদ</a:t>
            </a:r>
            <a:r>
              <a:rPr lang="en-US" sz="225">
                <a:solidFill>
                  <a:srgbClr val="0070C0"/>
                </a:solidFill>
              </a:rPr>
              <a:t>[</a:t>
            </a:r>
            <a:r>
              <a:rPr lang="bn-IN" sz="3600">
                <a:solidFill>
                  <a:srgbClr val="0070C0"/>
                </a:solidFill>
              </a:rPr>
              <a:t> </a:t>
            </a:r>
            <a:r>
              <a:rPr lang="en-US" sz="300">
                <a:solidFill>
                  <a:srgbClr val="0070C0"/>
                </a:solidFill>
              </a:rPr>
              <a:t>[</a:t>
            </a:r>
            <a:r>
              <a:rPr lang="en-US" sz="225">
                <a:solidFill>
                  <a:srgbClr val="0070C0"/>
                </a:solidFill>
              </a:rPr>
              <a:t>]</a:t>
            </a:r>
            <a:endParaRPr lang="en-US" sz="360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18" y="762000"/>
            <a:ext cx="611618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4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781842" y="1625203"/>
            <a:ext cx="5334000" cy="3607594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IN" sz="24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                              </a:t>
            </a:r>
            <a:r>
              <a:rPr lang="bn-IN" sz="2000" dirty="0" smtClean="0">
                <a:solidFill>
                  <a:schemeClr val="tx1"/>
                </a:solidFill>
              </a:rPr>
              <a:t>বিএসসি,বিএড,এমএ। </a:t>
            </a:r>
            <a:endParaRPr lang="bn-IN" sz="20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bn-IN" sz="2400" dirty="0">
                <a:solidFill>
                  <a:schemeClr val="tx1"/>
                </a:solidFill>
              </a:rPr>
              <a:t>সহকারি শিক্ষক</a:t>
            </a:r>
          </a:p>
          <a:p>
            <a:pPr>
              <a:defRPr/>
            </a:pPr>
            <a:r>
              <a:rPr lang="bn-IN" sz="24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bn-IN" sz="2400" dirty="0">
                <a:solidFill>
                  <a:schemeClr val="tx1"/>
                </a:solidFill>
              </a:rPr>
              <a:t>কালাই, জয়পুরহাট।</a:t>
            </a:r>
          </a:p>
          <a:p>
            <a:pPr>
              <a:defRPr/>
            </a:pPr>
            <a:r>
              <a:rPr lang="bn-IN" sz="24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pPr>
              <a:defRPr/>
            </a:pPr>
            <a:r>
              <a:rPr lang="bn-IN" sz="2400" dirty="0">
                <a:solidFill>
                  <a:schemeClr val="tx1"/>
                </a:solidFill>
              </a:rPr>
              <a:t>ইমেইল- </a:t>
            </a:r>
            <a:r>
              <a:rPr lang="en-US" sz="2400" dirty="0">
                <a:solidFill>
                  <a:schemeClr val="tx1"/>
                </a:solidFill>
              </a:rPr>
              <a:t>atnazmul81@gmail.com</a:t>
            </a:r>
            <a:endParaRPr lang="en-US" sz="2400" u="sng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Facebook- </a:t>
            </a:r>
            <a:r>
              <a:rPr lang="en-US" sz="2400" dirty="0" err="1">
                <a:solidFill>
                  <a:schemeClr val="tx1"/>
                </a:solidFill>
              </a:rPr>
              <a:t>Nazmul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Haque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Shamim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95400"/>
            <a:ext cx="2286000" cy="4114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89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590800" y="1524000"/>
            <a:ext cx="4114800" cy="3810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সপ্তম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দ্বাদশ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23.jpg"/>
          <p:cNvPicPr>
            <a:picLocks noChangeAspect="1"/>
          </p:cNvPicPr>
          <p:nvPr/>
        </p:nvPicPr>
        <p:blipFill>
          <a:blip r:embed="rId3"/>
          <a:srcRect l="5769"/>
          <a:stretch>
            <a:fillRect/>
          </a:stretch>
        </p:blipFill>
        <p:spPr>
          <a:xfrm>
            <a:off x="1524000" y="914400"/>
            <a:ext cx="2895600" cy="32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4419600"/>
            <a:ext cx="35814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মহান স্বাধীনতা দিবস এক বছর পর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ফিরে আসে 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5410200"/>
            <a:ext cx="76200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 বার ফিরে আসার কারণ...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41520" y="4343400"/>
            <a:ext cx="38100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 বার বার ফিরে আসার সাথে সৌর জগতের একটি সম্পর্ক রয়েছে।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8517182_ori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14400"/>
            <a:ext cx="3124200" cy="32004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0"/>
          <p:cNvGrpSpPr/>
          <p:nvPr/>
        </p:nvGrpSpPr>
        <p:grpSpPr>
          <a:xfrm>
            <a:off x="152400" y="1066800"/>
            <a:ext cx="8839200" cy="4343400"/>
            <a:chOff x="381000" y="1371600"/>
            <a:chExt cx="8458199" cy="3657600"/>
          </a:xfrm>
        </p:grpSpPr>
        <p:pic>
          <p:nvPicPr>
            <p:cNvPr id="12" name="Picture 11" descr="Earth_tilt_animation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371600"/>
              <a:ext cx="8458199" cy="3657600"/>
            </a:xfrm>
            <a:prstGeom prst="rect">
              <a:avLst/>
            </a:prstGeom>
            <a:ln w="28575">
              <a:noFill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4140200" y="2764974"/>
              <a:ext cx="939800" cy="522514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সূর্য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qdefault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800" y="990600"/>
            <a:ext cx="6934200" cy="48006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28800" y="2667000"/>
            <a:ext cx="6079067" cy="1676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সূর্যের চারদিকে পৃথিবীর ঘূর্ণন- পৃথিবীর বার্ষিক গতি</a:t>
            </a:r>
          </a:p>
          <a:p>
            <a:pPr algn="ctr"/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85800" y="2057400"/>
            <a:ext cx="74676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বার্ষিক গতি কী তা বলতে পারবে।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5800" y="3505200"/>
            <a:ext cx="75438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বার্ষিক গতির ফলে সৃষ্ট ঘটনা ব্যাখ্যা করতে পারবে।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5800" y="5029200"/>
            <a:ext cx="7619999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পৃথিবীর বার্ষিক গতি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প্রভাব উপলব্ধি করতে পারবে।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00100" y="914400"/>
            <a:ext cx="7239000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6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66800" y="2438400"/>
            <a:ext cx="70866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ভিডিওটি পর্যবেক্ষণ করে নিচের প্রশ্নগুলোর উত্তর খাতায় লিখ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028824"/>
              </p:ext>
            </p:extLst>
          </p:nvPr>
        </p:nvGraphicFramePr>
        <p:xfrm>
          <a:off x="3505200" y="838200"/>
          <a:ext cx="2209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838200"/>
                        <a:ext cx="2209800" cy="12954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766314"/>
              </p:ext>
            </p:extLst>
          </p:nvPr>
        </p:nvGraphicFramePr>
        <p:xfrm>
          <a:off x="914400" y="3492011"/>
          <a:ext cx="7391400" cy="2504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173"/>
                <a:gridCol w="3865227"/>
              </a:tblGrid>
              <a:tr h="435281"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7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ভিডিওটি</a:t>
                      </a:r>
                      <a:r>
                        <a:rPr lang="bn-IN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তে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কী দেখলে?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2083">
                <a:tc>
                  <a:txBody>
                    <a:bodyPr/>
                    <a:lstStyle/>
                    <a:p>
                      <a:pPr algn="l"/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সূর্যের চারপাশে একবার ঘুরে আসতে পৃথিবীর কত সময় লাগে?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5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এই সময়কে কী বলা হয়?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5281">
                <a:tc>
                  <a:txBody>
                    <a:bodyPr/>
                    <a:lstStyle/>
                    <a:p>
                      <a:pPr algn="l"/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পৃথিবীর এই সময়ের গতিকে কী বলা হয়?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0" y="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আসসালামু আলাইকুম ওয়া রহমতুল্লাহে ওয়া বারকতুল্লাহ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6248400"/>
            <a:ext cx="9144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মোঃ নাজমুল হক শামীম-জেলা অ্যাম্বেসেডর 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-3203916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40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 থুপসারা সেলিমীয়া  দাখিল মাদরাসা </a:t>
            </a:r>
            <a:r>
              <a:rPr lang="bn-IN" sz="4000" dirty="0" smtClean="0">
                <a:solidFill>
                  <a:srgbClr val="FFFF00"/>
                </a:solidFill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5334000" y="3048000"/>
            <a:ext cx="7010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</a:t>
            </a:r>
            <a:r>
              <a:rPr lang="bn-IN" sz="3200" dirty="0" smtClean="0">
                <a:solidFill>
                  <a:srgbClr val="FFFF00"/>
                </a:solidFill>
              </a:rPr>
              <a:t>কালাই, জয়পুরহাট, মোবাইলঃ ০১৭২১৭০৭৪৫৫ </a:t>
            </a:r>
            <a:r>
              <a:rPr lang="bn-IN" sz="3200" dirty="0" smtClean="0">
                <a:solidFill>
                  <a:srgbClr val="FFFF00"/>
                </a:solidFill>
                <a:sym typeface="Wingdings 2" panose="05020102010507070707" pitchFamily="18" charset="2"/>
              </a:rPr>
              <a:t> </a:t>
            </a:r>
            <a:r>
              <a:rPr lang="bn-IN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4353</TotalTime>
  <Words>1528</Words>
  <Application>Microsoft Office PowerPoint</Application>
  <PresentationFormat>On-screen Show (4:3)</PresentationFormat>
  <Paragraphs>306</Paragraphs>
  <Slides>20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NikoshBAN</vt:lpstr>
      <vt:lpstr>Vrinda</vt:lpstr>
      <vt:lpstr>Wingdings</vt:lpstr>
      <vt:lpstr>Wingdings 2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Uthrail Madrasah</dc:creator>
  <cp:lastModifiedBy>User</cp:lastModifiedBy>
  <cp:revision>540</cp:revision>
  <dcterms:created xsi:type="dcterms:W3CDTF">2006-08-16T00:00:00Z</dcterms:created>
  <dcterms:modified xsi:type="dcterms:W3CDTF">2020-11-21T09:43:54Z</dcterms:modified>
</cp:coreProperties>
</file>