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F3273-12A8-4D63-9F5C-738BE846BF95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913D1-8E51-441D-AE63-8CB16EC4E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913D1-8E51-441D-AE63-8CB16EC4EE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8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6927" y="1371600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287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7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7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95806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শান্তিরহাট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6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68507 -0.0125 L -2.27326 0.0208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17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openDmnd">
          <a:fgClr>
            <a:schemeClr val="tx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067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৯৫ পৃষ্ঠার ১ নং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0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239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239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9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F000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7" y="17526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নামঃ নুরেজ্জমান </a:t>
            </a:r>
          </a:p>
          <a:p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 সহকারি শিক্ষক 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শান্তিরহাট সরকারি প্রাথমিক বিদ্যালয় </a:t>
            </a:r>
          </a:p>
          <a:p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চরহাজারি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কোম্পানীগজ্ঞ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, নোয়াখালী 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০১৮১৫৪৫০২৪৮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56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209800"/>
            <a:ext cx="9067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৫ম  		বিষয়ঃ প্রাথমিক গণিত 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শতকরা    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পাঠ্যাংশঃরাশিগুলোর তুল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bn-BD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endParaRPr lang="bn-BD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     তারিখঃ  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3" y="0"/>
            <a:ext cx="9144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29029" y="1752600"/>
            <a:ext cx="9144000" cy="5078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শতকরা কী তা বলতে পারবে এবং প্রতীক লিখতে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সাধারণ ভগ্নাংশকে শতকরায় রূপান্তর করতে পারবে। 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শতকরাকে সাধারণ ভগ্নাংশে রূপান্তর করতে পারবে।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321338"/>
              </p:ext>
            </p:extLst>
          </p:nvPr>
        </p:nvGraphicFramePr>
        <p:xfrm>
          <a:off x="0" y="36286"/>
          <a:ext cx="9144000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4200"/>
                <a:gridCol w="3048000"/>
                <a:gridCol w="29718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শ্রেণী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বালিকা</a:t>
                      </a:r>
                      <a:r>
                        <a:rPr lang="en-US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চতুর্থ</a:t>
                      </a:r>
                      <a:r>
                        <a:rPr lang="en-US" sz="4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শ্রেণী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পঞ্চ</a:t>
                      </a:r>
                      <a:r>
                        <a:rPr lang="en-US" sz="4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</a:t>
                      </a:r>
                      <a:r>
                        <a:rPr lang="en-US" sz="4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শ্রেণী</a:t>
                      </a:r>
                      <a:r>
                        <a:rPr lang="en-US" sz="4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57492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শ্রেণীতে ছাত্রী সংখ্যা বেশি?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143" y="350642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আমরা এগুলোকে ভগ্নাংশে প্রকাশ করি তাহলে হবে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0886" y="4171496"/>
                <a:ext cx="9089572" cy="1096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৪র্থ শ্রেণীর মোট শিক্ষার্থীর মধ্যে বালিকা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400" i="1" dirty="0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400" b="0" i="1" dirty="0" smtClean="0">
                            <a:latin typeface="Cambria Math"/>
                            <a:cs typeface="NikoshBAN" panose="02000000000000000000" pitchFamily="2" charset="0"/>
                          </a:rPr>
                          <m:t>২০</m:t>
                        </m:r>
                      </m:num>
                      <m:den>
                        <m:r>
                          <a:rPr lang="bn-BD" sz="4400" b="0" i="1" dirty="0" smtClean="0">
                            <a:latin typeface="Cambria Math"/>
                            <a:cs typeface="NikoshBAN" panose="02000000000000000000" pitchFamily="2" charset="0"/>
                          </a:rPr>
                          <m:t>৫০</m:t>
                        </m:r>
                      </m:den>
                    </m:f>
                    <m:r>
                      <a:rPr lang="bn-BD" sz="4400" b="0" i="1" dirty="0" smtClean="0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400" b="0" i="1" dirty="0" smtClean="0">
                        <a:latin typeface="Cambria Math"/>
                        <a:cs typeface="NikoshBAN" panose="02000000000000000000" pitchFamily="2" charset="0"/>
                      </a:rPr>
                      <m:t>অংশ</m:t>
                    </m:r>
                    <m:r>
                      <a:rPr lang="bn-BD" sz="4400" b="0" i="1" dirty="0" smtClean="0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86" y="4171496"/>
                <a:ext cx="9089572" cy="1096326"/>
              </a:xfrm>
              <a:prstGeom prst="rect">
                <a:avLst/>
              </a:prstGeom>
              <a:blipFill rotWithShape="1">
                <a:blip r:embed="rId3"/>
                <a:stretch>
                  <a:fillRect l="-2683" b="-16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57200" y="6721475"/>
            <a:ext cx="2133600" cy="365125"/>
          </a:xfrm>
        </p:spPr>
        <p:txBody>
          <a:bodyPr/>
          <a:lstStyle/>
          <a:p>
            <a:r>
              <a:rPr lang="bn-BD" dirty="0" smtClean="0"/>
              <a:t>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47172" y="5181600"/>
                <a:ext cx="9114972" cy="1143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৫ম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শ্রেণী</a:t>
                </a: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 শিক্ষার্থীর মধ্যে </a:t>
                </a: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বালিকা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400" b="0" i="1" smtClean="0">
                            <a:latin typeface="Cambria Math"/>
                            <a:cs typeface="NikoshBAN" panose="02000000000000000000" pitchFamily="2" charset="0"/>
                          </a:rPr>
                          <m:t>১২</m:t>
                        </m:r>
                      </m:num>
                      <m:den>
                        <m:r>
                          <a:rPr lang="bn-BD" sz="4400" b="0" i="1" smtClean="0">
                            <a:latin typeface="Cambria Math"/>
                            <a:cs typeface="NikoshBAN" panose="02000000000000000000" pitchFamily="2" charset="0"/>
                          </a:rPr>
                          <m:t>২৫</m:t>
                        </m:r>
                      </m:den>
                    </m:f>
                  </m:oMath>
                </a14:m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অংশ।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172" y="5181600"/>
                <a:ext cx="9114972" cy="1143711"/>
              </a:xfrm>
              <a:prstGeom prst="rect">
                <a:avLst/>
              </a:prstGeom>
              <a:blipFill rotWithShape="1">
                <a:blip r:embed="rId4"/>
                <a:stretch>
                  <a:fillRect l="-2674" r="-2340" b="-12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2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228600"/>
                <a:ext cx="9144000" cy="1382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54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5400" i="1">
                            <a:latin typeface="Cambria Math"/>
                            <a:cs typeface="NikoshBAN" panose="02000000000000000000" pitchFamily="2" charset="0"/>
                          </a:rPr>
                          <m:t>২০</m:t>
                        </m:r>
                      </m:num>
                      <m:den>
                        <m:r>
                          <a:rPr lang="bn-BD" sz="5400" i="1">
                            <a:latin typeface="Cambria Math"/>
                            <a:cs typeface="NikoshBAN" panose="02000000000000000000" pitchFamily="2" charset="0"/>
                          </a:rPr>
                          <m:t>৫০</m:t>
                        </m:r>
                      </m:den>
                    </m:f>
                    <m:r>
                      <a:rPr lang="bn-BD" sz="5400"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  <m:t>৪০</m:t>
                        </m:r>
                      </m:num>
                      <m:den>
                        <m: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BD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  <m:t>১২</m:t>
                        </m:r>
                      </m:num>
                      <m:den>
                        <m: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  <m:t>২৫</m:t>
                        </m:r>
                      </m:den>
                    </m:f>
                    <m:r>
                      <a:rPr lang="bn-BD" sz="5400" dirty="0">
                        <a:latin typeface="Cambria Math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  <m:t>৪৮</m:t>
                        </m:r>
                      </m:num>
                      <m:den>
                        <m:r>
                          <a:rPr lang="bn-BD" sz="5400" i="1" dirty="0">
                            <a:latin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BD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5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8600"/>
                <a:ext cx="9144000" cy="1382623"/>
              </a:xfrm>
              <a:prstGeom prst="rect">
                <a:avLst/>
              </a:prstGeom>
              <a:blipFill rotWithShape="1">
                <a:blip r:embed="rId2"/>
                <a:stretch>
                  <a:fillRect l="-3533" b="-13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0" y="22098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1984488"/>
                <a:ext cx="990600" cy="1394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BD" sz="4800" i="1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4800" i="1">
                              <a:latin typeface="Cambria Math"/>
                              <a:cs typeface="NikoshBAN" panose="02000000000000000000" pitchFamily="2" charset="0"/>
                            </a:rPr>
                            <m:t>২০</m:t>
                          </m:r>
                        </m:num>
                        <m:den>
                          <m:r>
                            <a:rPr lang="bn-BD" sz="4800" i="1">
                              <a:latin typeface="Cambria Math"/>
                              <a:cs typeface="NikoshBAN" panose="02000000000000000000" pitchFamily="2" charset="0"/>
                            </a:rPr>
                            <m:t>৫০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984488"/>
                <a:ext cx="990600" cy="1394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75733" y="1988521"/>
                <a:ext cx="990600" cy="1446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BD" sz="4800" i="1" dirty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4800" i="1" dirty="0">
                              <a:latin typeface="Cambria Math"/>
                              <a:cs typeface="NikoshBAN" panose="02000000000000000000" pitchFamily="2" charset="0"/>
                            </a:rPr>
                            <m:t>১২</m:t>
                          </m:r>
                        </m:num>
                        <m:den>
                          <m:r>
                            <a:rPr lang="bn-BD" sz="4800" i="1" dirty="0">
                              <a:latin typeface="Cambria Math"/>
                              <a:cs typeface="NikoshBAN" panose="02000000000000000000" pitchFamily="2" charset="0"/>
                            </a:rPr>
                            <m:t>২৫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733" y="1988521"/>
                <a:ext cx="990600" cy="14466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4600" y="2237428"/>
                <a:ext cx="86113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237428"/>
                <a:ext cx="861133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52400" y="38100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তাই আমরা মনে করি যে আনুপাতিক হারে ৫ম শ্রেণিতে শিক্ষার্থী সংখ্যা বেশী।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24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71286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শতকরা কাকে বলে?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8149" y="4829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149" y="1219200"/>
            <a:ext cx="9049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 এমন একটি অনুপাত, যা ১০০ এর ভগ্নাংশরুপে প্রকাশ করা হয়।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হচ্ছে ১০০ এর মধ্যে কত সেই অনুপাত। অর্থ্যাৎ আমরা বলতে পারি যে ,শতকরা এমন একটি ভগ্নাংশ যার প্রতি ক্ষেত্রে হর ১০০।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86804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প্রকাশ 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86400" y="2760322"/>
                <a:ext cx="95731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60322"/>
                <a:ext cx="957313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0" y="5292020"/>
                <a:ext cx="16002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14:m>
                  <m:oMath xmlns:m="http://schemas.openxmlformats.org/officeDocument/2006/math">
                    <m:r>
                      <a:rPr lang="en-US" sz="4400">
                        <a:latin typeface="Cambria Math"/>
                      </a:rPr>
                      <m:t>%</m:t>
                    </m:r>
                  </m:oMath>
                </a14:m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92020"/>
                <a:ext cx="1600200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6844" t="-14286" r="-1901" b="-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24337" y="5028838"/>
                <a:ext cx="1066800" cy="1295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4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bn-BD" sz="4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১০০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337" y="5028838"/>
                <a:ext cx="1066800" cy="1295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98836" y="5073128"/>
                <a:ext cx="1053494" cy="1295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4400" i="1">
                              <a:latin typeface="Cambria Math"/>
                              <a:cs typeface="NikoshBAN" panose="02000000000000000000" pitchFamily="2" charset="0"/>
                            </a:rPr>
                            <m:t>১</m:t>
                          </m:r>
                          <m:r>
                            <a:rPr lang="bn-BD" sz="4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৫</m:t>
                          </m:r>
                        </m:num>
                        <m:den>
                          <m:r>
                            <a:rPr lang="bn-BD" sz="4400" i="1">
                              <a:latin typeface="Cambria Math"/>
                              <a:cs typeface="NikoshBAN" panose="02000000000000000000" pitchFamily="2" charset="0"/>
                            </a:rPr>
                            <m:t>১০০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836" y="5073128"/>
                <a:ext cx="1053494" cy="1295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086600" y="5102816"/>
                <a:ext cx="1080744" cy="1297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4400" i="1">
                              <a:latin typeface="Cambria Math"/>
                              <a:cs typeface="NikoshBAN" panose="02000000000000000000" pitchFamily="2" charset="0"/>
                            </a:rPr>
                            <m:t>১</m:t>
                          </m:r>
                          <m:r>
                            <a:rPr lang="bn-BD" sz="4400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৩৭</m:t>
                          </m:r>
                        </m:num>
                        <m:den>
                          <m:r>
                            <a:rPr lang="bn-BD" sz="4400" i="1">
                              <a:latin typeface="Cambria Math"/>
                              <a:cs typeface="NikoshBAN" panose="02000000000000000000" pitchFamily="2" charset="0"/>
                            </a:rPr>
                            <m:t>১০০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102816"/>
                <a:ext cx="1080744" cy="12979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78070" y="5336310"/>
                <a:ext cx="182366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১৫</a:t>
                </a:r>
                <a14:m>
                  <m:oMath xmlns:m="http://schemas.openxmlformats.org/officeDocument/2006/math">
                    <m:r>
                      <a:rPr lang="bn-BD" sz="4400" i="1" smtClean="0">
                        <a:latin typeface="Cambria Math"/>
                        <a:ea typeface="Cambria Math"/>
                      </a:rPr>
                      <m:t>%=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070" y="5336310"/>
                <a:ext cx="1823663" cy="769441"/>
              </a:xfrm>
              <a:prstGeom prst="rect">
                <a:avLst/>
              </a:prstGeom>
              <a:blipFill rotWithShape="1">
                <a:blip r:embed="rId7"/>
                <a:stretch>
                  <a:fillRect l="-13712" t="-14173" b="-37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20742" y="5397865"/>
                <a:ext cx="19514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১৩৭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%=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742" y="5397865"/>
                <a:ext cx="1951476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10903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3583" y="360563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আমরা নিচের শতকরা ভগ্নাংশ গুলোকে কি ভাবে সাধারণ ভগ্নাংশে প্রকাশ করব?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3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686" y="675190"/>
                <a:ext cx="906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 ১০০</a:t>
                </a:r>
                <a14:m>
                  <m:oMath xmlns:m="http://schemas.openxmlformats.org/officeDocument/2006/math">
                    <m:r>
                      <a:rPr lang="bn-BD" sz="44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%</m:t>
                    </m:r>
                    <m:r>
                      <a:rPr lang="bn-BD" sz="4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এর</m:t>
                    </m:r>
                    <m:r>
                      <a:rPr lang="bn-BD" sz="4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মানে</m:t>
                    </m:r>
                    <m:r>
                      <a:rPr lang="bn-BD" sz="4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4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কি</m:t>
                    </m:r>
                    <m:r>
                      <a:rPr lang="bn-BD" sz="4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?  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6" y="675190"/>
                <a:ext cx="906780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2688" t="-14286" b="-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219200"/>
                <a:ext cx="9067800" cy="1197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১০০ </a:t>
                </a:r>
                <a14:m>
                  <m:oMath xmlns:m="http://schemas.openxmlformats.org/officeDocument/2006/math">
                    <m:r>
                      <a:rPr lang="bn-BD" sz="48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%</m:t>
                    </m:r>
                    <m:r>
                      <a:rPr lang="bn-BD" sz="48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= </m:t>
                    </m:r>
                    <m:f>
                      <m:fPr>
                        <m:ctrlPr>
                          <a:rPr lang="bn-BD" sz="4800" b="0" i="1" smtClean="0"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800" b="0" i="1" smtClean="0"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num>
                      <m:den>
                        <m:r>
                          <a:rPr lang="bn-BD" sz="4800" b="0" i="1" smtClean="0"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  <m:r>
                      <a:rPr lang="bn-BD" sz="48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=</m:t>
                    </m:r>
                    <m:r>
                      <a:rPr lang="bn-BD" sz="48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১</m:t>
                    </m:r>
                    <m:r>
                      <a:rPr lang="bn-BD" sz="48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19200"/>
                <a:ext cx="9067800" cy="1197764"/>
              </a:xfrm>
              <a:prstGeom prst="rect">
                <a:avLst/>
              </a:prstGeom>
              <a:blipFill rotWithShape="1">
                <a:blip r:embed="rId3"/>
                <a:stretch>
                  <a:fillRect l="-3024" b="-16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2971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৯৪ পৃষ্ঠা কাজ ১নং করব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3679686"/>
                <a:ext cx="9067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(১)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৬০</m:t>
                        </m:r>
                      </m:num>
                      <m:den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 , 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০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৬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e>
                    </m:d>
                    <m:f>
                      <m:fPr>
                        <m:ctrlP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৩৪</m:t>
                        </m:r>
                      </m:num>
                      <m:den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০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৩৪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৩</m:t>
                        </m:r>
                      </m:e>
                    </m:d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৮৯</m:t>
                        </m:r>
                      </m:num>
                      <m:den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 , 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০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৮৯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  <m:d>
                      <m:dPr>
                        <m:ctrlP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৪</m:t>
                        </m:r>
                      </m:e>
                    </m:d>
                    <m:f>
                      <m:fPr>
                        <m:ctrlP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১২৫</m:t>
                        </m:r>
                      </m:num>
                      <m:den>
                        <m:r>
                          <a:rPr lang="bn-BD" sz="3200" b="0" i="1" smtClean="0">
                            <a:latin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১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.</m:t>
                    </m:r>
                    <m:r>
                      <a:rPr lang="bn-BD" sz="3200" b="0" i="1" smtClean="0">
                        <a:latin typeface="Cambria Math"/>
                        <a:cs typeface="NikoshBAN" panose="02000000000000000000" pitchFamily="2" charset="0"/>
                      </a:rPr>
                      <m:t>২৫</m:t>
                    </m:r>
                  </m:oMath>
                </a14:m>
                <a:endParaRPr lang="bn-BD" sz="32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79686"/>
                <a:ext cx="906780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680" b="-13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Bevel 9"/>
          <p:cNvSpPr/>
          <p:nvPr/>
        </p:nvSpPr>
        <p:spPr>
          <a:xfrm>
            <a:off x="114300" y="4746402"/>
            <a:ext cx="381000" cy="381000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5300" y="4588793"/>
            <a:ext cx="8572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ভগ্নাংশকে লঘিষ্ঠ আকারে প্রকাশ করতে হয় কিন্তু শতকরা ভগ্নাংশকে  লঘিষ্ঠ আকারে  প্রকাশ করার প্রয়োজন হয় না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2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0" y="381000"/>
            <a:ext cx="9144000" cy="1371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96886" y="736937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38100" y="2971800"/>
            <a:ext cx="1028700" cy="4953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7236" y="2157390"/>
            <a:ext cx="838200" cy="47625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88571" y="1937176"/>
            <a:ext cx="80554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শতকরা কাকে বলে?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7300" y="2690336"/>
            <a:ext cx="7886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শতকরা এমন একটি অনুপাত, যা ১০০ এর ভগ্নাংশরুপে প্রকাশ করা হয়।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এটি হচ্ছে ১০০ এর মধ্যে কত সেই অনুপাত। অর্থ্যাৎ আমরা বলতে পারি যে ,শতকরা এমন একটি ভগ্নাংশ যার প্রতি ক্ষেত্রে হর ১০০। 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17236" y="5323568"/>
            <a:ext cx="838200" cy="47625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cision 10"/>
          <p:cNvSpPr/>
          <p:nvPr/>
        </p:nvSpPr>
        <p:spPr>
          <a:xfrm>
            <a:off x="-57150" y="6248400"/>
            <a:ext cx="1028700" cy="4953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ecision 11"/>
          <p:cNvSpPr/>
          <p:nvPr/>
        </p:nvSpPr>
        <p:spPr>
          <a:xfrm>
            <a:off x="-39914" y="4560208"/>
            <a:ext cx="1028700" cy="4953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88571" y="4075331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 চিহ্নটি  কি ভাবে লিখতে হয়?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-13607" y="4004753"/>
            <a:ext cx="838200" cy="47625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66800" y="4660106"/>
                <a:ext cx="807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শতকরা চিহ্নটি লিখতে 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%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ভাবে।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60106"/>
                <a:ext cx="8077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2264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88786" y="5300083"/>
                <a:ext cx="81552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%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কে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সাধারণ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ভগ্নাংশে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প্রকাশ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কর।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786" y="5300083"/>
                <a:ext cx="815521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2242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88571" y="5852432"/>
                <a:ext cx="7924800" cy="921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%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এর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সাধারণ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ভগ্নাংশ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হল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3600" b="0" i="1" smtClean="0"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num>
                      <m:den>
                        <m:r>
                          <a:rPr lang="bn-BD" sz="3600" b="0" i="1" smtClean="0">
                            <a:latin typeface="Cambria Math"/>
                            <a:ea typeface="Cambria Math"/>
                            <a:cs typeface="NikoshBAN" panose="02000000000000000000" pitchFamily="2" charset="0"/>
                          </a:rPr>
                          <m:t>১০০</m:t>
                        </m:r>
                      </m:den>
                    </m:f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যার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মান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হল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১</m:t>
                    </m:r>
                    <m:r>
                      <a:rPr lang="bn-BD" sz="36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1" y="5852432"/>
                <a:ext cx="7924800" cy="921471"/>
              </a:xfrm>
              <a:prstGeom prst="rect">
                <a:avLst/>
              </a:prstGeom>
              <a:blipFill rotWithShape="1">
                <a:blip r:embed="rId4"/>
                <a:stretch>
                  <a:fillRect l="-2385" b="-15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67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6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419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48</cp:revision>
  <dcterms:created xsi:type="dcterms:W3CDTF">2006-08-16T00:00:00Z</dcterms:created>
  <dcterms:modified xsi:type="dcterms:W3CDTF">2020-09-03T16:49:04Z</dcterms:modified>
</cp:coreProperties>
</file>