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61" r:id="rId3"/>
    <p:sldId id="267" r:id="rId4"/>
    <p:sldId id="262" r:id="rId5"/>
    <p:sldId id="259" r:id="rId6"/>
    <p:sldId id="269" r:id="rId7"/>
    <p:sldId id="270" r:id="rId8"/>
    <p:sldId id="271" r:id="rId9"/>
    <p:sldId id="272" r:id="rId10"/>
    <p:sldId id="265" r:id="rId11"/>
    <p:sldId id="264" r:id="rId12"/>
    <p:sldId id="263" r:id="rId13"/>
    <p:sldId id="273" r:id="rId14"/>
    <p:sldId id="274" r:id="rId15"/>
    <p:sldId id="278" r:id="rId16"/>
    <p:sldId id="281" r:id="rId17"/>
    <p:sldId id="286" r:id="rId18"/>
    <p:sldId id="275" r:id="rId19"/>
    <p:sldId id="258" r:id="rId20"/>
    <p:sldId id="276" r:id="rId21"/>
    <p:sldId id="260" r:id="rId22"/>
    <p:sldId id="257" r:id="rId23"/>
    <p:sldId id="277" r:id="rId24"/>
    <p:sldId id="280" r:id="rId25"/>
    <p:sldId id="279" r:id="rId26"/>
    <p:sldId id="282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32B5AA-9032-424E-A840-48CF27351C8D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FDA7C3-00DE-469B-BBDA-59BD462BACF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27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B5AA-9032-424E-A840-48CF27351C8D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7C3-00DE-469B-BBDA-59BD462BA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4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B5AA-9032-424E-A840-48CF27351C8D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7C3-00DE-469B-BBDA-59BD462BA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39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B5AA-9032-424E-A840-48CF27351C8D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7C3-00DE-469B-BBDA-59BD462BA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20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B5AA-9032-424E-A840-48CF27351C8D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7C3-00DE-469B-BBDA-59BD462BACF2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14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B5AA-9032-424E-A840-48CF27351C8D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7C3-00DE-469B-BBDA-59BD462BA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52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B5AA-9032-424E-A840-48CF27351C8D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7C3-00DE-469B-BBDA-59BD462BA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41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B5AA-9032-424E-A840-48CF27351C8D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7C3-00DE-469B-BBDA-59BD462BA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B5AA-9032-424E-A840-48CF27351C8D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7C3-00DE-469B-BBDA-59BD462BA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15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B5AA-9032-424E-A840-48CF27351C8D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7C3-00DE-469B-BBDA-59BD462BA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9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B5AA-9032-424E-A840-48CF27351C8D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7C3-00DE-469B-BBDA-59BD462BA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28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D32B5AA-9032-424E-A840-48CF27351C8D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0FDA7C3-00DE-469B-BBDA-59BD462BA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3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ATAUR PICTUR\PICTURE\FUNNY PICTURE\redrose92.gif">
            <a:extLst>
              <a:ext uri="{FF2B5EF4-FFF2-40B4-BE49-F238E27FC236}">
                <a16:creationId xmlns:a16="http://schemas.microsoft.com/office/drawing/2014/main" id="{0038083F-BFA8-48B9-BB79-2C1C00A1C5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7741" y="330665"/>
            <a:ext cx="1561813" cy="164390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FD12FB-D2CE-46A2-B5C0-E9792BD2B9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213" y="2576047"/>
            <a:ext cx="3376297" cy="1685431"/>
          </a:xfrm>
          <a:prstGeom prst="rect">
            <a:avLst/>
          </a:prstGeom>
        </p:spPr>
      </p:pic>
      <p:pic>
        <p:nvPicPr>
          <p:cNvPr id="6" name="Picture 5" descr="F:\ATAUR PICTUR\PICTURE\FUNNY PICTURE\redrose92.gif">
            <a:extLst>
              <a:ext uri="{FF2B5EF4-FFF2-40B4-BE49-F238E27FC236}">
                <a16:creationId xmlns:a16="http://schemas.microsoft.com/office/drawing/2014/main" id="{A6925335-80B6-48AF-806F-07319B845C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46" y="243346"/>
            <a:ext cx="1561813" cy="1883231"/>
          </a:xfrm>
          <a:prstGeom prst="rect">
            <a:avLst/>
          </a:prstGeom>
          <a:noFill/>
        </p:spPr>
      </p:pic>
      <p:pic>
        <p:nvPicPr>
          <p:cNvPr id="7" name="Picture 6" descr="F:\ATAUR PICTUR\PICTURE\FUNNY PICTURE\redrose92.gif">
            <a:extLst>
              <a:ext uri="{FF2B5EF4-FFF2-40B4-BE49-F238E27FC236}">
                <a16:creationId xmlns:a16="http://schemas.microsoft.com/office/drawing/2014/main" id="{EE2BD2C7-7AEF-42FE-B140-C7B050C092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46" y="4731423"/>
            <a:ext cx="1561813" cy="1883231"/>
          </a:xfrm>
          <a:prstGeom prst="rect">
            <a:avLst/>
          </a:prstGeom>
          <a:noFill/>
        </p:spPr>
      </p:pic>
      <p:pic>
        <p:nvPicPr>
          <p:cNvPr id="8" name="Picture 7" descr="F:\ATAUR PICTUR\PICTURE\FUNNY PICTURE\redrose92.gif">
            <a:extLst>
              <a:ext uri="{FF2B5EF4-FFF2-40B4-BE49-F238E27FC236}">
                <a16:creationId xmlns:a16="http://schemas.microsoft.com/office/drawing/2014/main" id="{A8C84B49-0165-4613-8031-2872B6C8BD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893" y="4970745"/>
            <a:ext cx="1561813" cy="1643909"/>
          </a:xfrm>
          <a:prstGeom prst="rect">
            <a:avLst/>
          </a:prstGeom>
          <a:noFill/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D40570ED-107C-49DA-8E08-734C355F2B08}"/>
              </a:ext>
            </a:extLst>
          </p:cNvPr>
          <p:cNvSpPr txBox="1"/>
          <p:nvPr/>
        </p:nvSpPr>
        <p:spPr>
          <a:xfrm>
            <a:off x="1616726" y="1706933"/>
            <a:ext cx="9327567" cy="25545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C0BFD0-DC6E-4487-84F2-6C6169600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61" y="2217170"/>
            <a:ext cx="5620105" cy="40886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6351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8EE40A-E4FD-4583-B49C-95A3F7F09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" y="505864"/>
            <a:ext cx="10644738" cy="451671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D9F3FDAA-3029-48BE-AC2A-2962EFE82578}"/>
              </a:ext>
            </a:extLst>
          </p:cNvPr>
          <p:cNvSpPr txBox="1"/>
          <p:nvPr/>
        </p:nvSpPr>
        <p:spPr>
          <a:xfrm>
            <a:off x="4709527" y="5223638"/>
            <a:ext cx="23747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স্তব্ধ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গাঁয়ে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আদুল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2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CB06DA-BB40-4219-B6AE-DF8585788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3" y="611882"/>
            <a:ext cx="10482470" cy="41876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3E5D7-042E-4A55-8678-D32FEF897690}"/>
              </a:ext>
            </a:extLst>
          </p:cNvPr>
          <p:cNvSpPr txBox="1"/>
          <p:nvPr/>
        </p:nvSpPr>
        <p:spPr>
          <a:xfrm>
            <a:off x="4929114" y="5051359"/>
            <a:ext cx="2333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যাচ্ছে কারা</a:t>
            </a:r>
          </a:p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রৌদ্রে সারা!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099BA8-DC3F-4106-973F-A91B06180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4" y="486423"/>
            <a:ext cx="4961778" cy="3419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2E7685-3027-4AD5-908E-211F2134D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10" y="486423"/>
            <a:ext cx="5602406" cy="3419952"/>
          </a:xfrm>
          <a:prstGeom prst="round2DiagRect">
            <a:avLst>
              <a:gd name="adj1" fmla="val 42925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0FA9AF57-594E-4FBC-B85A-FC9B59F7DF26}"/>
              </a:ext>
            </a:extLst>
          </p:cNvPr>
          <p:cNvSpPr txBox="1"/>
          <p:nvPr/>
        </p:nvSpPr>
        <p:spPr>
          <a:xfrm>
            <a:off x="2772968" y="3906375"/>
            <a:ext cx="56024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চক্ষু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ঢুলছে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কষে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227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AB6EB-DD64-46AC-B47E-CFDA4B406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79" y="443353"/>
            <a:ext cx="7811069" cy="571584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4E32B-172D-4719-965C-46ACD53E3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164" y="2324476"/>
            <a:ext cx="6305550" cy="2288559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EEDC0994-80F9-4DF8-A0FF-E92DC9062F5E}"/>
              </a:ext>
            </a:extLst>
          </p:cNvPr>
          <p:cNvSpPr txBox="1"/>
          <p:nvPr/>
        </p:nvSpPr>
        <p:spPr>
          <a:xfrm>
            <a:off x="586952" y="3358426"/>
            <a:ext cx="2620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দুধের চাঁছি 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শুষছে মাছি,- 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উড়ছে কতক 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ভনভনিয়ে।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BA465D-C04D-40A0-A686-2AF6845D206C}"/>
              </a:ext>
            </a:extLst>
          </p:cNvPr>
          <p:cNvGrpSpPr/>
          <p:nvPr/>
        </p:nvGrpSpPr>
        <p:grpSpPr>
          <a:xfrm>
            <a:off x="530088" y="534433"/>
            <a:ext cx="1775791" cy="1643269"/>
            <a:chOff x="980661" y="689113"/>
            <a:chExt cx="1775791" cy="1643269"/>
          </a:xfrm>
        </p:grpSpPr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2F005E64-F58A-4A9F-848C-9588DCFA38D0}"/>
                </a:ext>
              </a:extLst>
            </p:cNvPr>
            <p:cNvSpPr/>
            <p:nvPr/>
          </p:nvSpPr>
          <p:spPr>
            <a:xfrm>
              <a:off x="1395187" y="689113"/>
              <a:ext cx="742122" cy="821635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B292EDB2-6D6F-441F-A73F-7499D3FFED14}"/>
                </a:ext>
              </a:extLst>
            </p:cNvPr>
            <p:cNvSpPr/>
            <p:nvPr/>
          </p:nvSpPr>
          <p:spPr>
            <a:xfrm flipV="1">
              <a:off x="1395187" y="1510748"/>
              <a:ext cx="742122" cy="821634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0BE93A67-2C59-497B-A1EC-BE8280283093}"/>
                </a:ext>
              </a:extLst>
            </p:cNvPr>
            <p:cNvSpPr/>
            <p:nvPr/>
          </p:nvSpPr>
          <p:spPr>
            <a:xfrm>
              <a:off x="980661" y="1510747"/>
              <a:ext cx="1775791" cy="556592"/>
            </a:xfrm>
            <a:prstGeom prst="halfFram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16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629E14F-64BC-4A43-BB74-FA1962103177}"/>
              </a:ext>
            </a:extLst>
          </p:cNvPr>
          <p:cNvSpPr txBox="1"/>
          <p:nvPr/>
        </p:nvSpPr>
        <p:spPr>
          <a:xfrm>
            <a:off x="0" y="4614037"/>
            <a:ext cx="3532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আসছে কারা  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হনহনিয়ে?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106F3-090C-4415-B99B-68E2F58A1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96" y="516835"/>
            <a:ext cx="7853594" cy="5543752"/>
          </a:xfrm>
          <a:prstGeom prst="round2DiagRect">
            <a:avLst>
              <a:gd name="adj1" fmla="val 43432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82E44C3-AF06-4CF6-A19F-9501896DDCED}"/>
              </a:ext>
            </a:extLst>
          </p:cNvPr>
          <p:cNvGrpSpPr/>
          <p:nvPr/>
        </p:nvGrpSpPr>
        <p:grpSpPr>
          <a:xfrm>
            <a:off x="530088" y="534433"/>
            <a:ext cx="1775791" cy="1643269"/>
            <a:chOff x="980661" y="689113"/>
            <a:chExt cx="1775791" cy="1643269"/>
          </a:xfrm>
        </p:grpSpPr>
        <p:sp>
          <p:nvSpPr>
            <p:cNvPr id="5" name="Heart 4">
              <a:extLst>
                <a:ext uri="{FF2B5EF4-FFF2-40B4-BE49-F238E27FC236}">
                  <a16:creationId xmlns:a16="http://schemas.microsoft.com/office/drawing/2014/main" id="{CCEE0D4B-D18F-45A2-8454-87D5A4A3AA8E}"/>
                </a:ext>
              </a:extLst>
            </p:cNvPr>
            <p:cNvSpPr/>
            <p:nvPr/>
          </p:nvSpPr>
          <p:spPr>
            <a:xfrm>
              <a:off x="1395187" y="689113"/>
              <a:ext cx="742122" cy="821635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Heart 5">
              <a:extLst>
                <a:ext uri="{FF2B5EF4-FFF2-40B4-BE49-F238E27FC236}">
                  <a16:creationId xmlns:a16="http://schemas.microsoft.com/office/drawing/2014/main" id="{824F4372-225E-47AC-ADE2-CD716FA3FD14}"/>
                </a:ext>
              </a:extLst>
            </p:cNvPr>
            <p:cNvSpPr/>
            <p:nvPr/>
          </p:nvSpPr>
          <p:spPr>
            <a:xfrm flipV="1">
              <a:off x="1395187" y="1510748"/>
              <a:ext cx="742122" cy="821634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B267B4CE-B629-4EDD-B040-3919F76B47FD}"/>
                </a:ext>
              </a:extLst>
            </p:cNvPr>
            <p:cNvSpPr/>
            <p:nvPr/>
          </p:nvSpPr>
          <p:spPr>
            <a:xfrm>
              <a:off x="980661" y="1510747"/>
              <a:ext cx="1775791" cy="556592"/>
            </a:xfrm>
            <a:prstGeom prst="halfFram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63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111E43-632A-4968-87AF-74768E63DCA8}"/>
              </a:ext>
            </a:extLst>
          </p:cNvPr>
          <p:cNvSpPr/>
          <p:nvPr/>
        </p:nvSpPr>
        <p:spPr>
          <a:xfrm>
            <a:off x="672702" y="2815500"/>
            <a:ext cx="4731545" cy="317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শুদ্ধ ,স্পষ্ট ও প্রমিত উচ্চারণে পড়বে আর শিক্ষার্থীরা নিজ আঙুল দিয়ে মিলাবে</a:t>
            </a:r>
            <a:r>
              <a:rPr lang="bn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0A3FEC-672C-44B4-8339-93E7336D5C8B}"/>
              </a:ext>
            </a:extLst>
          </p:cNvPr>
          <p:cNvSpPr/>
          <p:nvPr/>
        </p:nvSpPr>
        <p:spPr>
          <a:xfrm>
            <a:off x="2680005" y="313173"/>
            <a:ext cx="6519734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8B77F8-C20D-4344-A3A7-56E5E0307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12" y="1554633"/>
            <a:ext cx="5915026" cy="47032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518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9EC17F-BAA9-47B4-9797-6B95B9CA3489}"/>
              </a:ext>
            </a:extLst>
          </p:cNvPr>
          <p:cNvSpPr/>
          <p:nvPr/>
        </p:nvSpPr>
        <p:spPr>
          <a:xfrm>
            <a:off x="4467802" y="1814954"/>
            <a:ext cx="820309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কবিতাটির কবির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C86EC9-ED1D-41A4-A608-37A84AD6BC8D}"/>
              </a:ext>
            </a:extLst>
          </p:cNvPr>
          <p:cNvSpPr/>
          <p:nvPr/>
        </p:nvSpPr>
        <p:spPr>
          <a:xfrm>
            <a:off x="4806622" y="785192"/>
            <a:ext cx="6974006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যে কবিতাটি পড়লাম তার নাম কী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0CB7FB-F18D-4C66-BBEB-149995EAF5A4}"/>
              </a:ext>
            </a:extLst>
          </p:cNvPr>
          <p:cNvSpPr/>
          <p:nvPr/>
        </p:nvSpPr>
        <p:spPr>
          <a:xfrm>
            <a:off x="3226209" y="4009792"/>
            <a:ext cx="842838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বেহারারা পালকিতে কী নিয়ে যাচ্ছেন ?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61C54ED5-4663-4BE1-86E3-ECEBBFFBB6FB}"/>
              </a:ext>
            </a:extLst>
          </p:cNvPr>
          <p:cNvSpPr txBox="1"/>
          <p:nvPr/>
        </p:nvSpPr>
        <p:spPr>
          <a:xfrm>
            <a:off x="3672672" y="969238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13421966-38CB-4BD0-BE80-A89D25137EB9}"/>
              </a:ext>
            </a:extLst>
          </p:cNvPr>
          <p:cNvSpPr txBox="1"/>
          <p:nvPr/>
        </p:nvSpPr>
        <p:spPr>
          <a:xfrm>
            <a:off x="2847654" y="1902182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0684C7E0-273F-4A51-95E6-D49B53F8C265}"/>
              </a:ext>
            </a:extLst>
          </p:cNvPr>
          <p:cNvSpPr txBox="1"/>
          <p:nvPr/>
        </p:nvSpPr>
        <p:spPr>
          <a:xfrm>
            <a:off x="2158540" y="3069708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0E90D1BF-4D24-4A7C-8414-D97414A71CDD}"/>
              </a:ext>
            </a:extLst>
          </p:cNvPr>
          <p:cNvSpPr txBox="1"/>
          <p:nvPr/>
        </p:nvSpPr>
        <p:spPr>
          <a:xfrm>
            <a:off x="1507690" y="4009792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E3A74-C738-4EF1-BCE3-DDE357C158B2}"/>
              </a:ext>
            </a:extLst>
          </p:cNvPr>
          <p:cNvSpPr/>
          <p:nvPr/>
        </p:nvSpPr>
        <p:spPr>
          <a:xfrm>
            <a:off x="1151377" y="275599"/>
            <a:ext cx="9889246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সাথে শিক্ষার্থীর সমস্বরে পাঠ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C1E630-A54E-46E6-B8B6-49588070A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" y="1430392"/>
            <a:ext cx="10487025" cy="4931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1068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3F3D94-E1E2-46C6-841F-B94BF5B3674B}"/>
              </a:ext>
            </a:extLst>
          </p:cNvPr>
          <p:cNvSpPr/>
          <p:nvPr/>
        </p:nvSpPr>
        <p:spPr>
          <a:xfrm>
            <a:off x="916365" y="495597"/>
            <a:ext cx="9902070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 পাঠ ও প্রমিত উচ্চারন অনুশীলন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DCB161-585E-4BD7-A634-461B883D5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83" t="44973" r="9988" b="4616"/>
          <a:stretch/>
        </p:blipFill>
        <p:spPr>
          <a:xfrm>
            <a:off x="1590261" y="1714873"/>
            <a:ext cx="9037981" cy="46475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8956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84570-AD6D-4428-AD83-CC56AD76CC71}"/>
              </a:ext>
            </a:extLst>
          </p:cNvPr>
          <p:cNvGrpSpPr/>
          <p:nvPr/>
        </p:nvGrpSpPr>
        <p:grpSpPr>
          <a:xfrm>
            <a:off x="4450519" y="2423343"/>
            <a:ext cx="3524858" cy="2077194"/>
            <a:chOff x="4099749" y="2019299"/>
            <a:chExt cx="2798619" cy="2538030"/>
          </a:xfrm>
          <a:solidFill>
            <a:srgbClr val="00B050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F7BADE-082D-46AF-AC3F-0526A7C75B69}"/>
                </a:ext>
              </a:extLst>
            </p:cNvPr>
            <p:cNvSpPr/>
            <p:nvPr/>
          </p:nvSpPr>
          <p:spPr>
            <a:xfrm>
              <a:off x="4099749" y="2019299"/>
              <a:ext cx="2798619" cy="253803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TextBox 1">
              <a:extLst>
                <a:ext uri="{FF2B5EF4-FFF2-40B4-BE49-F238E27FC236}">
                  <a16:creationId xmlns:a16="http://schemas.microsoft.com/office/drawing/2014/main" id="{9B11327C-5E2F-4FC8-B11C-7CF7B07130E2}"/>
                </a:ext>
              </a:extLst>
            </p:cNvPr>
            <p:cNvSpPr txBox="1"/>
            <p:nvPr/>
          </p:nvSpPr>
          <p:spPr>
            <a:xfrm>
              <a:off x="4186340" y="2244986"/>
              <a:ext cx="2625436" cy="2135365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উচ্চারণ </a:t>
              </a:r>
            </a:p>
            <a:p>
              <a:pPr algn="ctr"/>
              <a:r>
                <a:rPr lang="en-US" sz="54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FE1D8E4-860C-4BC7-A984-72375536AFF3}"/>
              </a:ext>
            </a:extLst>
          </p:cNvPr>
          <p:cNvGrpSpPr/>
          <p:nvPr/>
        </p:nvGrpSpPr>
        <p:grpSpPr>
          <a:xfrm>
            <a:off x="2373106" y="1253543"/>
            <a:ext cx="2091316" cy="1812110"/>
            <a:chOff x="1970576" y="1359571"/>
            <a:chExt cx="1770990" cy="161405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9A04B1-BF58-4211-AF38-1C82B1F45984}"/>
                </a:ext>
              </a:extLst>
            </p:cNvPr>
            <p:cNvSpPr/>
            <p:nvPr/>
          </p:nvSpPr>
          <p:spPr>
            <a:xfrm>
              <a:off x="1970576" y="1359571"/>
              <a:ext cx="1770990" cy="1614055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7479127-7034-4272-90AD-C5AB8121AD22}"/>
                </a:ext>
              </a:extLst>
            </p:cNvPr>
            <p:cNvSpPr/>
            <p:nvPr/>
          </p:nvSpPr>
          <p:spPr>
            <a:xfrm>
              <a:off x="2181929" y="1819418"/>
              <a:ext cx="1349373" cy="740173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8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স্তব্ধ</a:t>
              </a:r>
              <a:endParaRPr lang="bn-BD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73889C2-2B3F-4DC8-99C1-BB3BFDB18CFA}"/>
              </a:ext>
            </a:extLst>
          </p:cNvPr>
          <p:cNvGrpSpPr/>
          <p:nvPr/>
        </p:nvGrpSpPr>
        <p:grpSpPr>
          <a:xfrm>
            <a:off x="4926280" y="204435"/>
            <a:ext cx="2159019" cy="1659475"/>
            <a:chOff x="4502727" y="100444"/>
            <a:chExt cx="1770990" cy="1614055"/>
          </a:xfrm>
          <a:solidFill>
            <a:srgbClr val="00B050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6C119C1-D6B5-4DD4-8AA5-D5D8330C8148}"/>
                </a:ext>
              </a:extLst>
            </p:cNvPr>
            <p:cNvSpPr/>
            <p:nvPr/>
          </p:nvSpPr>
          <p:spPr>
            <a:xfrm>
              <a:off x="4502727" y="100444"/>
              <a:ext cx="1770990" cy="161405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FA6A89F-26D8-46C2-AAF5-064BE9067933}"/>
                </a:ext>
              </a:extLst>
            </p:cNvPr>
            <p:cNvSpPr/>
            <p:nvPr/>
          </p:nvSpPr>
          <p:spPr>
            <a:xfrm>
              <a:off x="4950226" y="584305"/>
              <a:ext cx="875989" cy="8082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8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জ্বলে</a:t>
              </a:r>
              <a:endParaRPr lang="bn-BD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9A87E1F-FC7D-4A55-98A9-38CCE04B2BCA}"/>
              </a:ext>
            </a:extLst>
          </p:cNvPr>
          <p:cNvGrpSpPr/>
          <p:nvPr/>
        </p:nvGrpSpPr>
        <p:grpSpPr>
          <a:xfrm>
            <a:off x="7906067" y="1442319"/>
            <a:ext cx="2193540" cy="1696243"/>
            <a:chOff x="7065818" y="1212272"/>
            <a:chExt cx="1770990" cy="161405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CBAB497-8D61-4941-A50F-368F7172716C}"/>
                </a:ext>
              </a:extLst>
            </p:cNvPr>
            <p:cNvSpPr/>
            <p:nvPr/>
          </p:nvSpPr>
          <p:spPr>
            <a:xfrm>
              <a:off x="7065818" y="1212272"/>
              <a:ext cx="1770990" cy="1614055"/>
            </a:xfrm>
            <a:prstGeom prst="ellipse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028F37-D30D-4DCE-BCD9-3FB0B44EEB0C}"/>
                </a:ext>
              </a:extLst>
            </p:cNvPr>
            <p:cNvSpPr/>
            <p:nvPr/>
          </p:nvSpPr>
          <p:spPr>
            <a:xfrm>
              <a:off x="7602224" y="1703265"/>
              <a:ext cx="699133" cy="790733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8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চক্ষু</a:t>
              </a:r>
              <a:endParaRPr lang="en-US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B739D5-AA97-414D-AAF4-C20BEADF96A0}"/>
              </a:ext>
            </a:extLst>
          </p:cNvPr>
          <p:cNvGrpSpPr/>
          <p:nvPr/>
        </p:nvGrpSpPr>
        <p:grpSpPr>
          <a:xfrm>
            <a:off x="7918490" y="4028996"/>
            <a:ext cx="2021988" cy="1864722"/>
            <a:chOff x="7636245" y="3640281"/>
            <a:chExt cx="1770990" cy="1614055"/>
          </a:xfrm>
          <a:solidFill>
            <a:srgbClr val="00B050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8F1DC0F-E5DC-488E-A485-5F57AC6EA7AE}"/>
                </a:ext>
              </a:extLst>
            </p:cNvPr>
            <p:cNvSpPr/>
            <p:nvPr/>
          </p:nvSpPr>
          <p:spPr>
            <a:xfrm>
              <a:off x="7636245" y="3640281"/>
              <a:ext cx="1770990" cy="161405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319424-3B28-4140-81CD-E7CB2E47CA88}"/>
                </a:ext>
              </a:extLst>
            </p:cNvPr>
            <p:cNvSpPr/>
            <p:nvPr/>
          </p:nvSpPr>
          <p:spPr>
            <a:xfrm>
              <a:off x="7967719" y="4093365"/>
              <a:ext cx="1108049" cy="71928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8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শুষছে</a:t>
              </a:r>
              <a:endParaRPr lang="en-US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0C2A308-C386-4556-BAFF-A8326FFD6248}"/>
              </a:ext>
            </a:extLst>
          </p:cNvPr>
          <p:cNvGrpSpPr/>
          <p:nvPr/>
        </p:nvGrpSpPr>
        <p:grpSpPr>
          <a:xfrm>
            <a:off x="4961533" y="5052025"/>
            <a:ext cx="2254947" cy="1601541"/>
            <a:chOff x="4946072" y="4834143"/>
            <a:chExt cx="1770990" cy="161405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B79E20-66B9-4DC3-AF22-078AC705991B}"/>
                </a:ext>
              </a:extLst>
            </p:cNvPr>
            <p:cNvSpPr/>
            <p:nvPr/>
          </p:nvSpPr>
          <p:spPr>
            <a:xfrm>
              <a:off x="4946072" y="4834143"/>
              <a:ext cx="1770990" cy="1614055"/>
            </a:xfrm>
            <a:prstGeom prst="ellips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D73738-F89F-4532-83BB-AF33EBC2DCF2}"/>
                </a:ext>
              </a:extLst>
            </p:cNvPr>
            <p:cNvSpPr/>
            <p:nvPr/>
          </p:nvSpPr>
          <p:spPr>
            <a:xfrm>
              <a:off x="5393010" y="5287227"/>
              <a:ext cx="761926" cy="837490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8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চাঁছি</a:t>
              </a:r>
              <a:endPara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220A7A9-17F2-492B-BAD4-4398C6EF74D0}"/>
              </a:ext>
            </a:extLst>
          </p:cNvPr>
          <p:cNvGrpSpPr/>
          <p:nvPr/>
        </p:nvGrpSpPr>
        <p:grpSpPr>
          <a:xfrm>
            <a:off x="2092394" y="3867695"/>
            <a:ext cx="2124231" cy="1864722"/>
            <a:chOff x="1887053" y="3656506"/>
            <a:chExt cx="1770990" cy="161405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A6FF067-9F18-43F3-881D-2239BFC66A89}"/>
                </a:ext>
              </a:extLst>
            </p:cNvPr>
            <p:cNvSpPr/>
            <p:nvPr/>
          </p:nvSpPr>
          <p:spPr>
            <a:xfrm>
              <a:off x="1887053" y="3656506"/>
              <a:ext cx="1770990" cy="1614055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79032A-6B8A-4234-8B6A-FFF663483148}"/>
                </a:ext>
              </a:extLst>
            </p:cNvPr>
            <p:cNvSpPr/>
            <p:nvPr/>
          </p:nvSpPr>
          <p:spPr>
            <a:xfrm>
              <a:off x="2254341" y="4100372"/>
              <a:ext cx="990568" cy="719289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8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রৌদ্রে</a:t>
              </a:r>
              <a:endParaRPr lang="bn-BD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12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59C4A2D6-BEA0-4784-BFEB-A1F75E785DB0}"/>
              </a:ext>
            </a:extLst>
          </p:cNvPr>
          <p:cNvSpPr txBox="1"/>
          <p:nvPr/>
        </p:nvSpPr>
        <p:spPr>
          <a:xfrm>
            <a:off x="1822173" y="495156"/>
            <a:ext cx="854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৬ নং পৃষ্টা বের করে দলে আবৃত্তি কর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FFCF02-B571-4BE8-B410-3E8621CC0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173" y="1473985"/>
            <a:ext cx="8673549" cy="46839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7516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A324A9C3-7810-4F2C-B8D1-3B6DE9BA3498}"/>
              </a:ext>
            </a:extLst>
          </p:cNvPr>
          <p:cNvSpPr txBox="1"/>
          <p:nvPr/>
        </p:nvSpPr>
        <p:spPr>
          <a:xfrm>
            <a:off x="4825574" y="274321"/>
            <a:ext cx="2949932" cy="792283"/>
          </a:xfrm>
          <a:prstGeom prst="frame">
            <a:avLst>
              <a:gd name="adj1" fmla="val 6061"/>
            </a:avLst>
          </a:prstGeom>
          <a:solidFill>
            <a:srgbClr val="00B0F0"/>
          </a:solidFill>
          <a:ln>
            <a:solidFill>
              <a:srgbClr val="00B050"/>
            </a:solidFill>
            <a:prstDash val="sysDash"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BCB06B-E3C4-468A-AE0E-751CFCC8E269}"/>
              </a:ext>
            </a:extLst>
          </p:cNvPr>
          <p:cNvSpPr txBox="1"/>
          <p:nvPr/>
        </p:nvSpPr>
        <p:spPr>
          <a:xfrm>
            <a:off x="716188" y="3922863"/>
            <a:ext cx="4974494" cy="23431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রিবন রানী দাশ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লাখাই,হবিগঞ্জ।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4CCC6EA-E60E-42E2-B6CC-D49DAD3010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696" y="771525"/>
            <a:ext cx="2759993" cy="28305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71B5517-2D5C-422B-8B42-AD9FD2506043}"/>
              </a:ext>
            </a:extLst>
          </p:cNvPr>
          <p:cNvGrpSpPr/>
          <p:nvPr/>
        </p:nvGrpSpPr>
        <p:grpSpPr>
          <a:xfrm>
            <a:off x="5944670" y="1453589"/>
            <a:ext cx="1474839" cy="4741230"/>
            <a:chOff x="4453280" y="1835526"/>
            <a:chExt cx="2085975" cy="428539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0E7F30F-0070-41DC-9E7F-3F7E2BC01972}"/>
                </a:ext>
              </a:extLst>
            </p:cNvPr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A5A41CCC-9C84-48A7-A41B-D61B45C6819B}"/>
                  </a:ext>
                </a:extLst>
              </p:cNvPr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502DADF2-8B37-4250-88DF-C5EE8FC79C13}"/>
                  </a:ext>
                </a:extLst>
              </p:cNvPr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89CA330B-D1BC-406A-9D84-94F34395098D}"/>
                  </a:ext>
                </a:extLst>
              </p:cNvPr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09EC8E7-77B6-46F0-B317-F4ACFBD13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sp>
        <p:nvSpPr>
          <p:cNvPr id="38" name="TextBox 3">
            <a:extLst>
              <a:ext uri="{FF2B5EF4-FFF2-40B4-BE49-F238E27FC236}">
                <a16:creationId xmlns:a16="http://schemas.microsoft.com/office/drawing/2014/main" id="{2B1CD224-2490-42EE-BE47-D602FE57C6F5}"/>
              </a:ext>
            </a:extLst>
          </p:cNvPr>
          <p:cNvSpPr txBox="1"/>
          <p:nvPr/>
        </p:nvSpPr>
        <p:spPr>
          <a:xfrm>
            <a:off x="7492471" y="4032600"/>
            <a:ext cx="4267674" cy="21236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চতুর্থ  </a:t>
            </a:r>
          </a:p>
          <a:p>
            <a:pPr algn="ctr"/>
            <a:r>
              <a:rPr lang="bn-IN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4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98A8EC-6F3A-414E-9982-A36154B4A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66" y="921688"/>
            <a:ext cx="1876425" cy="2428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60744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80FB38-41C3-418B-9550-A61359F15B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32127" y="1787970"/>
            <a:ext cx="9431329" cy="44504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00C2A2-B854-4D5B-A883-AE57C0CD5BC4}"/>
              </a:ext>
            </a:extLst>
          </p:cNvPr>
          <p:cNvSpPr txBox="1"/>
          <p:nvPr/>
        </p:nvSpPr>
        <p:spPr>
          <a:xfrm>
            <a:off x="2955149" y="681119"/>
            <a:ext cx="5528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টুকু একাকি আবৃত্তি কর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16226694-561D-4271-A26A-5573A6A0AFF9}"/>
              </a:ext>
            </a:extLst>
          </p:cNvPr>
          <p:cNvSpPr txBox="1"/>
          <p:nvPr/>
        </p:nvSpPr>
        <p:spPr>
          <a:xfrm>
            <a:off x="8483542" y="619564"/>
            <a:ext cx="2579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পাঠ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4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6BBA88-03C3-46F8-AADE-F1A8A5A42DF8}"/>
              </a:ext>
            </a:extLst>
          </p:cNvPr>
          <p:cNvSpPr/>
          <p:nvPr/>
        </p:nvSpPr>
        <p:spPr>
          <a:xfrm>
            <a:off x="2805175" y="355079"/>
            <a:ext cx="5689378" cy="923330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6214EA-A0AC-4284-9661-C0746E6FFA82}"/>
              </a:ext>
            </a:extLst>
          </p:cNvPr>
          <p:cNvSpPr/>
          <p:nvPr/>
        </p:nvSpPr>
        <p:spPr>
          <a:xfrm>
            <a:off x="2805176" y="1584080"/>
            <a:ext cx="2236028" cy="769441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গগন</a:t>
            </a:r>
            <a:endParaRPr lang="bn-BD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22">
            <a:extLst>
              <a:ext uri="{FF2B5EF4-FFF2-40B4-BE49-F238E27FC236}">
                <a16:creationId xmlns:a16="http://schemas.microsoft.com/office/drawing/2014/main" id="{28C66719-D8A2-433C-97FE-49F2D3AB0CA5}"/>
              </a:ext>
            </a:extLst>
          </p:cNvPr>
          <p:cNvSpPr/>
          <p:nvPr/>
        </p:nvSpPr>
        <p:spPr>
          <a:xfrm>
            <a:off x="5583923" y="1791107"/>
            <a:ext cx="978408" cy="355385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14778F-00BC-42F9-A9A7-2E7EDA1656B9}"/>
              </a:ext>
            </a:extLst>
          </p:cNvPr>
          <p:cNvSpPr/>
          <p:nvPr/>
        </p:nvSpPr>
        <p:spPr>
          <a:xfrm>
            <a:off x="6683855" y="1584078"/>
            <a:ext cx="210504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4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endParaRPr lang="bn-BD" sz="4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F029D5-D5FF-46E2-85CA-5572B7327001}"/>
              </a:ext>
            </a:extLst>
          </p:cNvPr>
          <p:cNvSpPr/>
          <p:nvPr/>
        </p:nvSpPr>
        <p:spPr>
          <a:xfrm>
            <a:off x="2805176" y="2614448"/>
            <a:ext cx="2236030" cy="769441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আদুল</a:t>
            </a:r>
            <a:endParaRPr lang="bn-BD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25">
            <a:extLst>
              <a:ext uri="{FF2B5EF4-FFF2-40B4-BE49-F238E27FC236}">
                <a16:creationId xmlns:a16="http://schemas.microsoft.com/office/drawing/2014/main" id="{838264DE-F7F9-4F67-9357-CA047FF6B3BB}"/>
              </a:ext>
            </a:extLst>
          </p:cNvPr>
          <p:cNvSpPr/>
          <p:nvPr/>
        </p:nvSpPr>
        <p:spPr>
          <a:xfrm>
            <a:off x="5680213" y="2893221"/>
            <a:ext cx="978408" cy="355385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1B52F-A13B-4BA8-87D3-6DC2B34B64B6}"/>
              </a:ext>
            </a:extLst>
          </p:cNvPr>
          <p:cNvSpPr/>
          <p:nvPr/>
        </p:nvSpPr>
        <p:spPr>
          <a:xfrm>
            <a:off x="6881008" y="2608083"/>
            <a:ext cx="250581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খালি গায়ে</a:t>
            </a:r>
            <a:endParaRPr lang="bn-BD" sz="44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DCA6BC-EA5F-45B2-AAC5-20800994A2D9}"/>
              </a:ext>
            </a:extLst>
          </p:cNvPr>
          <p:cNvSpPr/>
          <p:nvPr/>
        </p:nvSpPr>
        <p:spPr>
          <a:xfrm>
            <a:off x="2805175" y="3689558"/>
            <a:ext cx="2236030" cy="769441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কষে</a:t>
            </a:r>
            <a:endParaRPr lang="bn-BD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28">
            <a:extLst>
              <a:ext uri="{FF2B5EF4-FFF2-40B4-BE49-F238E27FC236}">
                <a16:creationId xmlns:a16="http://schemas.microsoft.com/office/drawing/2014/main" id="{5F0B7C6D-CC41-45BD-ADC1-87F99DC490C0}"/>
              </a:ext>
            </a:extLst>
          </p:cNvPr>
          <p:cNvSpPr/>
          <p:nvPr/>
        </p:nvSpPr>
        <p:spPr>
          <a:xfrm>
            <a:off x="5705447" y="3929289"/>
            <a:ext cx="978408" cy="355385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F803F0-157D-4F9B-B5DB-106F2357A378}"/>
              </a:ext>
            </a:extLst>
          </p:cNvPr>
          <p:cNvSpPr/>
          <p:nvPr/>
        </p:nvSpPr>
        <p:spPr>
          <a:xfrm>
            <a:off x="7071445" y="3712312"/>
            <a:ext cx="149111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জোরে</a:t>
            </a:r>
            <a:endParaRPr lang="bn-BD" sz="44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2B171E-B190-4334-8D3A-89867FC45BD8}"/>
              </a:ext>
            </a:extLst>
          </p:cNvPr>
          <p:cNvSpPr/>
          <p:nvPr/>
        </p:nvSpPr>
        <p:spPr>
          <a:xfrm>
            <a:off x="2805175" y="4777736"/>
            <a:ext cx="2236029" cy="769441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স্তব্ধ</a:t>
            </a:r>
            <a:endParaRPr lang="bn-BD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31">
            <a:extLst>
              <a:ext uri="{FF2B5EF4-FFF2-40B4-BE49-F238E27FC236}">
                <a16:creationId xmlns:a16="http://schemas.microsoft.com/office/drawing/2014/main" id="{BC359DE5-0A67-479F-B8CB-BBF0FE866AC4}"/>
              </a:ext>
            </a:extLst>
          </p:cNvPr>
          <p:cNvSpPr/>
          <p:nvPr/>
        </p:nvSpPr>
        <p:spPr>
          <a:xfrm>
            <a:off x="5680213" y="4922381"/>
            <a:ext cx="978408" cy="355385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69F7A0-705A-4F6E-A1EA-DBD110895103}"/>
              </a:ext>
            </a:extLst>
          </p:cNvPr>
          <p:cNvSpPr/>
          <p:nvPr/>
        </p:nvSpPr>
        <p:spPr>
          <a:xfrm>
            <a:off x="7176442" y="4632421"/>
            <a:ext cx="128112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IN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নিশ্চল</a:t>
            </a:r>
            <a:endParaRPr lang="bn-BD" sz="4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46D5A385-320F-4834-8D20-6B8AB876EC56}"/>
              </a:ext>
            </a:extLst>
          </p:cNvPr>
          <p:cNvSpPr txBox="1"/>
          <p:nvPr/>
        </p:nvSpPr>
        <p:spPr>
          <a:xfrm>
            <a:off x="2823886" y="5795036"/>
            <a:ext cx="2238233" cy="707886"/>
          </a:xfrm>
          <a:prstGeom prst="rect">
            <a:avLst/>
          </a:prstGeom>
          <a:noFill/>
          <a:ln w="3175">
            <a:solidFill>
              <a:srgbClr val="33CC33"/>
            </a:solidFill>
          </a:ln>
        </p:spPr>
        <p:txBody>
          <a:bodyPr wrap="square" rtlCol="0">
            <a:spAutoFit/>
            <a:scene3d>
              <a:camera prst="perspective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পাটা</a:t>
            </a:r>
            <a:endParaRPr lang="en-US" sz="40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6">
            <a:extLst>
              <a:ext uri="{FF2B5EF4-FFF2-40B4-BE49-F238E27FC236}">
                <a16:creationId xmlns:a16="http://schemas.microsoft.com/office/drawing/2014/main" id="{E3C8ED63-5E98-4073-B284-07330FC349B7}"/>
              </a:ext>
            </a:extLst>
          </p:cNvPr>
          <p:cNvSpPr/>
          <p:nvPr/>
        </p:nvSpPr>
        <p:spPr>
          <a:xfrm>
            <a:off x="5705447" y="5963121"/>
            <a:ext cx="978408" cy="355385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9B73524B-735E-435E-9884-47DF128FCBBD}"/>
              </a:ext>
            </a:extLst>
          </p:cNvPr>
          <p:cNvSpPr txBox="1"/>
          <p:nvPr/>
        </p:nvSpPr>
        <p:spPr>
          <a:xfrm>
            <a:off x="7159307" y="5693887"/>
            <a:ext cx="1154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তক্তা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4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8455B3-EC39-4A84-A910-A4BE67173146}"/>
              </a:ext>
            </a:extLst>
          </p:cNvPr>
          <p:cNvSpPr/>
          <p:nvPr/>
        </p:nvSpPr>
        <p:spPr>
          <a:xfrm>
            <a:off x="4624499" y="4949538"/>
            <a:ext cx="4230521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স্তব্ধ</a:t>
            </a:r>
            <a:r>
              <a:rPr lang="en-US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</a:t>
            </a:r>
            <a:r>
              <a:rPr lang="en-US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ব্ধ</a:t>
            </a:r>
            <a:r>
              <a:rPr lang="en-GB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GB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BD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DEFA6D-ADE9-40C6-93E3-ABAC44A59CC1}"/>
              </a:ext>
            </a:extLst>
          </p:cNvPr>
          <p:cNvSpPr/>
          <p:nvPr/>
        </p:nvSpPr>
        <p:spPr>
          <a:xfrm>
            <a:off x="2830287" y="2585184"/>
            <a:ext cx="4747871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bn-BD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bn-IN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GB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sz="6000" b="1" dirty="0" err="1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ক+ষ</a:t>
            </a:r>
            <a:r>
              <a:rPr lang="en-US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34452-3318-4977-AEAA-D3CA0B42AC85}"/>
              </a:ext>
            </a:extLst>
          </p:cNvPr>
          <p:cNvSpPr/>
          <p:nvPr/>
        </p:nvSpPr>
        <p:spPr>
          <a:xfrm>
            <a:off x="3811699" y="3761226"/>
            <a:ext cx="4747871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জ্বলে</a:t>
            </a:r>
            <a:r>
              <a:rPr lang="bn-BD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bn-IN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জ্ব</a:t>
            </a:r>
            <a:r>
              <a:rPr lang="en-GB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GB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bn-BD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endParaRPr lang="bn-BD" sz="60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C0E618-7C27-48F6-B80B-83D52027B1CA}"/>
              </a:ext>
            </a:extLst>
          </p:cNvPr>
          <p:cNvGrpSpPr/>
          <p:nvPr/>
        </p:nvGrpSpPr>
        <p:grpSpPr>
          <a:xfrm>
            <a:off x="3135432" y="780454"/>
            <a:ext cx="6100403" cy="1477328"/>
            <a:chOff x="5718630" y="1317483"/>
            <a:chExt cx="6100403" cy="1477328"/>
          </a:xfrm>
        </p:grpSpPr>
        <p:sp>
          <p:nvSpPr>
            <p:cNvPr id="6" name="Callout: Down Arrow 5">
              <a:extLst>
                <a:ext uri="{FF2B5EF4-FFF2-40B4-BE49-F238E27FC236}">
                  <a16:creationId xmlns:a16="http://schemas.microsoft.com/office/drawing/2014/main" id="{97E5C790-F516-435B-A226-4F0D319F7F93}"/>
                </a:ext>
              </a:extLst>
            </p:cNvPr>
            <p:cNvSpPr/>
            <p:nvPr/>
          </p:nvSpPr>
          <p:spPr>
            <a:xfrm>
              <a:off x="6473371" y="1324022"/>
              <a:ext cx="4747871" cy="1470789"/>
            </a:xfrm>
            <a:prstGeom prst="downArrowCallou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CEB73B-66E8-423F-A248-FE1D59B9B73C}"/>
                </a:ext>
              </a:extLst>
            </p:cNvPr>
            <p:cNvSpPr/>
            <p:nvPr/>
          </p:nvSpPr>
          <p:spPr>
            <a:xfrm>
              <a:off x="5718630" y="1317483"/>
              <a:ext cx="6100403" cy="9233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 dirty="0" err="1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যুক্তবর্ণ</a:t>
              </a:r>
              <a:r>
                <a:rPr lang="en-US" sz="5400" b="1" dirty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শিখি</a:t>
              </a:r>
              <a:endParaRPr lang="en-US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ardrop 8">
            <a:extLst>
              <a:ext uri="{FF2B5EF4-FFF2-40B4-BE49-F238E27FC236}">
                <a16:creationId xmlns:a16="http://schemas.microsoft.com/office/drawing/2014/main" id="{143BBEB8-5A88-45F1-BC00-6A24237C841A}"/>
              </a:ext>
            </a:extLst>
          </p:cNvPr>
          <p:cNvSpPr/>
          <p:nvPr/>
        </p:nvSpPr>
        <p:spPr>
          <a:xfrm flipH="1" flipV="1">
            <a:off x="449942" y="4455885"/>
            <a:ext cx="1901371" cy="2002971"/>
          </a:xfrm>
          <a:prstGeom prst="teardrop">
            <a:avLst>
              <a:gd name="adj" fmla="val 12335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B54A572-B208-444D-A2D9-A964232D5022}"/>
              </a:ext>
            </a:extLst>
          </p:cNvPr>
          <p:cNvSpPr/>
          <p:nvPr/>
        </p:nvSpPr>
        <p:spPr>
          <a:xfrm flipV="1">
            <a:off x="10060909" y="4429267"/>
            <a:ext cx="1681149" cy="2002971"/>
          </a:xfrm>
          <a:prstGeom prst="teardrop">
            <a:avLst>
              <a:gd name="adj" fmla="val 12335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921629AE-651A-4A3D-8360-9E12C9F34B7F}"/>
              </a:ext>
            </a:extLst>
          </p:cNvPr>
          <p:cNvSpPr/>
          <p:nvPr/>
        </p:nvSpPr>
        <p:spPr>
          <a:xfrm flipH="1">
            <a:off x="449942" y="462814"/>
            <a:ext cx="1669144" cy="2002970"/>
          </a:xfrm>
          <a:prstGeom prst="teardrop">
            <a:avLst>
              <a:gd name="adj" fmla="val 12335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D0DECD25-FEF1-4B66-8414-E6ED1D2C88A8}"/>
              </a:ext>
            </a:extLst>
          </p:cNvPr>
          <p:cNvSpPr/>
          <p:nvPr/>
        </p:nvSpPr>
        <p:spPr>
          <a:xfrm>
            <a:off x="10060909" y="462814"/>
            <a:ext cx="1681148" cy="2002970"/>
          </a:xfrm>
          <a:prstGeom prst="teardrop">
            <a:avLst>
              <a:gd name="adj" fmla="val 12335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23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A94E2A-7537-448C-AA07-2BDDAC0F20D3}"/>
              </a:ext>
            </a:extLst>
          </p:cNvPr>
          <p:cNvSpPr/>
          <p:nvPr/>
        </p:nvSpPr>
        <p:spPr>
          <a:xfrm>
            <a:off x="1130011" y="4448705"/>
            <a:ext cx="484673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ব্ধ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7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as-IN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BD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D20595-74B2-4EA7-BE8F-49CD0F953CE2}"/>
              </a:ext>
            </a:extLst>
          </p:cNvPr>
          <p:cNvSpPr/>
          <p:nvPr/>
        </p:nvSpPr>
        <p:spPr>
          <a:xfrm>
            <a:off x="656977" y="2342679"/>
            <a:ext cx="503498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7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72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ক+ষ</a:t>
            </a:r>
            <a:r>
              <a:rPr lang="en-US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CA9AB5-7A79-47D7-AA1A-69EF6AE92724}"/>
              </a:ext>
            </a:extLst>
          </p:cNvPr>
          <p:cNvSpPr/>
          <p:nvPr/>
        </p:nvSpPr>
        <p:spPr>
          <a:xfrm>
            <a:off x="845232" y="3395692"/>
            <a:ext cx="484673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7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bn-BD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19380F0-56A3-4CB8-A1E5-082EF6CE4E9D}"/>
              </a:ext>
            </a:extLst>
          </p:cNvPr>
          <p:cNvSpPr txBox="1"/>
          <p:nvPr/>
        </p:nvSpPr>
        <p:spPr>
          <a:xfrm>
            <a:off x="4662969" y="1247097"/>
            <a:ext cx="7095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5748277" y="2738670"/>
            <a:ext cx="2236028" cy="769441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আদুল</a:t>
            </a:r>
            <a:endParaRPr lang="bn-BD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22">
            <a:extLst>
              <a:ext uri="{FF2B5EF4-FFF2-40B4-BE49-F238E27FC236}">
                <a16:creationId xmlns:a16="http://schemas.microsoft.com/office/drawing/2014/main" id="{18B5F4BC-66FF-4B6C-8A99-FD223C7F8925}"/>
              </a:ext>
            </a:extLst>
          </p:cNvPr>
          <p:cNvSpPr/>
          <p:nvPr/>
        </p:nvSpPr>
        <p:spPr>
          <a:xfrm>
            <a:off x="8233717" y="2926883"/>
            <a:ext cx="556010" cy="35538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6F96A1-FB47-4231-86CF-7FA3E063C850}"/>
              </a:ext>
            </a:extLst>
          </p:cNvPr>
          <p:cNvSpPr/>
          <p:nvPr/>
        </p:nvSpPr>
        <p:spPr>
          <a:xfrm>
            <a:off x="5748277" y="3769038"/>
            <a:ext cx="2236030" cy="769441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কষে</a:t>
            </a:r>
            <a:endParaRPr lang="bn-BD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B1870A-56EB-4D22-A6B9-DE229F951B94}"/>
              </a:ext>
            </a:extLst>
          </p:cNvPr>
          <p:cNvSpPr/>
          <p:nvPr/>
        </p:nvSpPr>
        <p:spPr>
          <a:xfrm>
            <a:off x="5748276" y="4844148"/>
            <a:ext cx="2236030" cy="769441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পাটা</a:t>
            </a:r>
            <a:endParaRPr lang="bn-BD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22">
            <a:extLst>
              <a:ext uri="{FF2B5EF4-FFF2-40B4-BE49-F238E27FC236}">
                <a16:creationId xmlns:a16="http://schemas.microsoft.com/office/drawing/2014/main" id="{EE6987F8-6D1B-49A5-A877-7B970AEDE07D}"/>
              </a:ext>
            </a:extLst>
          </p:cNvPr>
          <p:cNvSpPr/>
          <p:nvPr/>
        </p:nvSpPr>
        <p:spPr>
          <a:xfrm>
            <a:off x="8210735" y="3955684"/>
            <a:ext cx="578992" cy="35538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ight Arrow 22">
            <a:extLst>
              <a:ext uri="{FF2B5EF4-FFF2-40B4-BE49-F238E27FC236}">
                <a16:creationId xmlns:a16="http://schemas.microsoft.com/office/drawing/2014/main" id="{0319C4C9-89F9-4CE5-A338-65F62858976F}"/>
              </a:ext>
            </a:extLst>
          </p:cNvPr>
          <p:cNvSpPr/>
          <p:nvPr/>
        </p:nvSpPr>
        <p:spPr>
          <a:xfrm>
            <a:off x="8117970" y="5051175"/>
            <a:ext cx="578992" cy="35538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C17C84-0075-4ED0-8DA0-1A710BB43BD6}"/>
              </a:ext>
            </a:extLst>
          </p:cNvPr>
          <p:cNvGrpSpPr/>
          <p:nvPr/>
        </p:nvGrpSpPr>
        <p:grpSpPr>
          <a:xfrm>
            <a:off x="322718" y="324401"/>
            <a:ext cx="4414709" cy="1001486"/>
            <a:chOff x="845232" y="433213"/>
            <a:chExt cx="4414709" cy="100148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22C62444-5CD6-4ED5-8754-C7B883D1F7CD}"/>
                </a:ext>
              </a:extLst>
            </p:cNvPr>
            <p:cNvSpPr/>
            <p:nvPr/>
          </p:nvSpPr>
          <p:spPr>
            <a:xfrm>
              <a:off x="845232" y="433213"/>
              <a:ext cx="4414709" cy="1001486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51F971-4221-40AC-B881-829A2E1A3153}"/>
                </a:ext>
              </a:extLst>
            </p:cNvPr>
            <p:cNvSpPr txBox="1"/>
            <p:nvPr/>
          </p:nvSpPr>
          <p:spPr>
            <a:xfrm>
              <a:off x="1291259" y="518457"/>
              <a:ext cx="2941983" cy="830997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4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54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4BEEA2-B723-4017-8E41-34E185023B33}"/>
              </a:ext>
            </a:extLst>
          </p:cNvPr>
          <p:cNvSpPr txBox="1"/>
          <p:nvPr/>
        </p:nvSpPr>
        <p:spPr>
          <a:xfrm>
            <a:off x="3782903" y="654182"/>
            <a:ext cx="5146785" cy="1015663"/>
          </a:xfrm>
          <a:prstGeom prst="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কবিতাংশের মূলভাব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A6D62E-D4EF-43A1-997E-F5F41ADF3F20}"/>
              </a:ext>
            </a:extLst>
          </p:cNvPr>
          <p:cNvSpPr txBox="1"/>
          <p:nvPr/>
        </p:nvSpPr>
        <p:spPr>
          <a:xfrm>
            <a:off x="1274872" y="2060525"/>
            <a:ext cx="10201275" cy="424731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পালকির বেহারারা পালকি কাঁধে নিয়ে এক জায়গা থেকে অন্য জায়গায় যান।চলার পথে পা মেলাতে তারা তালে তালে গান গাইছেন।এই গানের কথায় গ্রাম বাংলার চলমান জীবনের ছবি ফুটে উঠেছে।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9EC17F-BAA9-47B4-9797-6B95B9CA3489}"/>
              </a:ext>
            </a:extLst>
          </p:cNvPr>
          <p:cNvSpPr/>
          <p:nvPr/>
        </p:nvSpPr>
        <p:spPr>
          <a:xfrm>
            <a:off x="4003976" y="2384797"/>
            <a:ext cx="820309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কবিতাটির কবির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?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61C54ED5-4663-4BE1-86E3-ECEBBFFBB6FB}"/>
              </a:ext>
            </a:extLst>
          </p:cNvPr>
          <p:cNvSpPr txBox="1"/>
          <p:nvPr/>
        </p:nvSpPr>
        <p:spPr>
          <a:xfrm>
            <a:off x="3208846" y="1539081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13421966-38CB-4BD0-BE80-A89D25137EB9}"/>
              </a:ext>
            </a:extLst>
          </p:cNvPr>
          <p:cNvSpPr txBox="1"/>
          <p:nvPr/>
        </p:nvSpPr>
        <p:spPr>
          <a:xfrm>
            <a:off x="2383828" y="2472025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0684C7E0-273F-4A51-95E6-D49B53F8C265}"/>
              </a:ext>
            </a:extLst>
          </p:cNvPr>
          <p:cNvSpPr txBox="1"/>
          <p:nvPr/>
        </p:nvSpPr>
        <p:spPr>
          <a:xfrm>
            <a:off x="1694714" y="3639551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0E90D1BF-4D24-4A7C-8414-D97414A71CDD}"/>
              </a:ext>
            </a:extLst>
          </p:cNvPr>
          <p:cNvSpPr txBox="1"/>
          <p:nvPr/>
        </p:nvSpPr>
        <p:spPr>
          <a:xfrm>
            <a:off x="1043864" y="4579635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</a:p>
        </p:txBody>
      </p:sp>
      <p:sp>
        <p:nvSpPr>
          <p:cNvPr id="18" name="Scroll: Horizontal 17">
            <a:extLst>
              <a:ext uri="{FF2B5EF4-FFF2-40B4-BE49-F238E27FC236}">
                <a16:creationId xmlns:a16="http://schemas.microsoft.com/office/drawing/2014/main" id="{E6A50296-0A74-42DF-9415-CEC6DB1505A2}"/>
              </a:ext>
            </a:extLst>
          </p:cNvPr>
          <p:cNvSpPr/>
          <p:nvPr/>
        </p:nvSpPr>
        <p:spPr>
          <a:xfrm>
            <a:off x="1228726" y="2859705"/>
            <a:ext cx="10058126" cy="3226997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CFFD90-F408-46FF-B2FD-6E0595FE8DCC}"/>
              </a:ext>
            </a:extLst>
          </p:cNvPr>
          <p:cNvSpPr txBox="1"/>
          <p:nvPr/>
        </p:nvSpPr>
        <p:spPr>
          <a:xfrm>
            <a:off x="2133529" y="3337484"/>
            <a:ext cx="5300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কবির নাম কী?</a:t>
            </a:r>
            <a:endParaRPr lang="en-GB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E1CE8A-5020-4641-B4D5-2E3E7683FF09}"/>
              </a:ext>
            </a:extLst>
          </p:cNvPr>
          <p:cNvSpPr/>
          <p:nvPr/>
        </p:nvSpPr>
        <p:spPr>
          <a:xfrm>
            <a:off x="2323090" y="4129542"/>
            <a:ext cx="4921540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পাটায় বসে ময়রা কী করছেন?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A9C8A0-B6CA-4F8D-8297-4CD817688636}"/>
              </a:ext>
            </a:extLst>
          </p:cNvPr>
          <p:cNvSpPr txBox="1"/>
          <p:nvPr/>
        </p:nvSpPr>
        <p:spPr>
          <a:xfrm>
            <a:off x="2982428" y="4795079"/>
            <a:ext cx="6615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বেহারারা পালকিতে কী নিয়ে যাচ্ছেন?</a:t>
            </a:r>
            <a:endParaRPr lang="en-GB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Callout: Down Arrow 22">
            <a:extLst>
              <a:ext uri="{FF2B5EF4-FFF2-40B4-BE49-F238E27FC236}">
                <a16:creationId xmlns:a16="http://schemas.microsoft.com/office/drawing/2014/main" id="{BA5826DF-C898-4C2D-B329-75F1D54AF8B6}"/>
              </a:ext>
            </a:extLst>
          </p:cNvPr>
          <p:cNvSpPr/>
          <p:nvPr/>
        </p:nvSpPr>
        <p:spPr>
          <a:xfrm>
            <a:off x="4286250" y="457200"/>
            <a:ext cx="3147942" cy="1927597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1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CD411384-A2E0-4105-9CB0-F150B2DAE79C}"/>
              </a:ext>
            </a:extLst>
          </p:cNvPr>
          <p:cNvSpPr txBox="1"/>
          <p:nvPr/>
        </p:nvSpPr>
        <p:spPr>
          <a:xfrm>
            <a:off x="5560549" y="3075981"/>
            <a:ext cx="6203051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টির মূলভাব বাড়ি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716B9-2857-45B4-8BEB-58B6EEAB4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7219" r="13635" b="17414"/>
          <a:stretch/>
        </p:blipFill>
        <p:spPr>
          <a:xfrm>
            <a:off x="682170" y="624115"/>
            <a:ext cx="4426857" cy="56025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BEA8F0E1-13D9-494B-979C-A0F40DB9445C}"/>
              </a:ext>
            </a:extLst>
          </p:cNvPr>
          <p:cNvSpPr/>
          <p:nvPr/>
        </p:nvSpPr>
        <p:spPr>
          <a:xfrm>
            <a:off x="7068457" y="972457"/>
            <a:ext cx="3918857" cy="1538514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0F2AED-D2F7-4FE8-8F84-DEEC89D93AAD}"/>
              </a:ext>
            </a:extLst>
          </p:cNvPr>
          <p:cNvSpPr txBox="1"/>
          <p:nvPr/>
        </p:nvSpPr>
        <p:spPr>
          <a:xfrm>
            <a:off x="7692571" y="986972"/>
            <a:ext cx="3120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6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5E08F2-2BC8-42ED-8480-E25B1AA743F5}"/>
              </a:ext>
            </a:extLst>
          </p:cNvPr>
          <p:cNvSpPr txBox="1"/>
          <p:nvPr/>
        </p:nvSpPr>
        <p:spPr>
          <a:xfrm>
            <a:off x="4984888" y="3608781"/>
            <a:ext cx="5841843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গাঁয়ের লোকেরা খুব পরিশ্রমী আর সহজ সরল।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D2CFE-8B75-4450-A3F8-0FF828AB1023}"/>
              </a:ext>
            </a:extLst>
          </p:cNvPr>
          <p:cNvSpPr txBox="1"/>
          <p:nvPr/>
        </p:nvSpPr>
        <p:spPr>
          <a:xfrm>
            <a:off x="1365269" y="1802670"/>
            <a:ext cx="197575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গাঁয়ে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CCACD-8C08-462C-8BA5-4DABD75BA518}"/>
              </a:ext>
            </a:extLst>
          </p:cNvPr>
          <p:cNvSpPr txBox="1"/>
          <p:nvPr/>
        </p:nvSpPr>
        <p:spPr>
          <a:xfrm>
            <a:off x="5890166" y="1855319"/>
            <a:ext cx="277751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গ্রামে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9">
            <a:extLst>
              <a:ext uri="{FF2B5EF4-FFF2-40B4-BE49-F238E27FC236}">
                <a16:creationId xmlns:a16="http://schemas.microsoft.com/office/drawing/2014/main" id="{B7F36409-88DB-41B3-9EE1-3A6EA1A65DC1}"/>
              </a:ext>
            </a:extLst>
          </p:cNvPr>
          <p:cNvSpPr/>
          <p:nvPr/>
        </p:nvSpPr>
        <p:spPr>
          <a:xfrm>
            <a:off x="3573647" y="1928247"/>
            <a:ext cx="1607657" cy="64633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FCE0E98-61A7-4B36-8094-9B7F1B778C02}"/>
              </a:ext>
            </a:extLst>
          </p:cNvPr>
          <p:cNvSpPr/>
          <p:nvPr/>
        </p:nvSpPr>
        <p:spPr>
          <a:xfrm>
            <a:off x="7036609" y="2768513"/>
            <a:ext cx="484632" cy="646331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86F4E-6ED9-4C14-A18A-FC82A144BE89}"/>
              </a:ext>
            </a:extLst>
          </p:cNvPr>
          <p:cNvSpPr txBox="1"/>
          <p:nvPr/>
        </p:nvSpPr>
        <p:spPr>
          <a:xfrm>
            <a:off x="3044687" y="604189"/>
            <a:ext cx="6102626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</p:spTree>
    <p:extLst>
      <p:ext uri="{BB962C8B-B14F-4D97-AF65-F5344CB8AC3E}">
        <p14:creationId xmlns:p14="http://schemas.microsoft.com/office/powerpoint/2010/main" val="122097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041ADED-ECBC-47B8-9E7C-C405E4DD9F7B}"/>
              </a:ext>
            </a:extLst>
          </p:cNvPr>
          <p:cNvSpPr txBox="1"/>
          <p:nvPr/>
        </p:nvSpPr>
        <p:spPr>
          <a:xfrm>
            <a:off x="4179210" y="1409605"/>
            <a:ext cx="4496191" cy="25545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</a:t>
            </a:r>
            <a:endParaRPr lang="en-US" sz="80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7BB23-70AB-41AC-A26B-FAA64BBE6D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74" y="2812161"/>
            <a:ext cx="4486986" cy="3361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BFACF-6F17-4F66-9E94-627AFA6D3F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73016" y="2664558"/>
            <a:ext cx="3602278" cy="95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3DBF1-D62B-43C6-9E4C-351748401C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3294" y="2952750"/>
            <a:ext cx="3602278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CB5C93-1E15-48E5-BB74-915AEC433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2" y="1282147"/>
            <a:ext cx="54864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6CDF9E-14B0-449A-96EB-BDBFBF02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9" y="1282148"/>
            <a:ext cx="5208102" cy="3657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D0CDC665-5343-443F-A631-2278A3853768}"/>
              </a:ext>
            </a:extLst>
          </p:cNvPr>
          <p:cNvSpPr txBox="1"/>
          <p:nvPr/>
        </p:nvSpPr>
        <p:spPr>
          <a:xfrm>
            <a:off x="609600" y="407096"/>
            <a:ext cx="4011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44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06F871-C1A5-46FF-A4A8-281CCE4DF7A3}"/>
              </a:ext>
            </a:extLst>
          </p:cNvPr>
          <p:cNvSpPr txBox="1"/>
          <p:nvPr/>
        </p:nvSpPr>
        <p:spPr>
          <a:xfrm>
            <a:off x="2743200" y="5795088"/>
            <a:ext cx="715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D82FB-E1C5-44D9-A838-17FB1F55FBB2}"/>
              </a:ext>
            </a:extLst>
          </p:cNvPr>
          <p:cNvSpPr txBox="1"/>
          <p:nvPr/>
        </p:nvSpPr>
        <p:spPr>
          <a:xfrm>
            <a:off x="4518992" y="5015131"/>
            <a:ext cx="3604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কি দেখতে পাচ্ছ </a:t>
            </a:r>
            <a:endParaRPr lang="en-GB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4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E3EA67-6F93-4497-AF31-6086A0FBA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487" y="212814"/>
            <a:ext cx="11696721" cy="6432371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D46E7D4B-5984-4772-A30A-C0B19A86E3B5}"/>
              </a:ext>
            </a:extLst>
          </p:cNvPr>
          <p:cNvSpPr txBox="1"/>
          <p:nvPr/>
        </p:nvSpPr>
        <p:spPr>
          <a:xfrm>
            <a:off x="2856078" y="1145808"/>
            <a:ext cx="6479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7200" dirty="0">
                <a:solidFill>
                  <a:srgbClr val="FFC000"/>
                </a:solidFill>
              </a:rPr>
              <a:t>  </a:t>
            </a:r>
            <a:r>
              <a:rPr lang="bn-IN" sz="7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760CD29-8AF2-491E-AB51-8973F05A4255}"/>
              </a:ext>
            </a:extLst>
          </p:cNvPr>
          <p:cNvSpPr txBox="1"/>
          <p:nvPr/>
        </p:nvSpPr>
        <p:spPr>
          <a:xfrm>
            <a:off x="3237229" y="2551876"/>
            <a:ext cx="6098690" cy="403187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পালকির</a:t>
            </a:r>
            <a:r>
              <a:rPr lang="en-US" sz="7200" b="1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7200" b="1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</a:t>
            </a:r>
            <a:r>
              <a:rPr lang="en-US" sz="4800" b="1" dirty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endParaRPr lang="en-US" sz="4800" b="1" dirty="0"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পালকি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হনহনিয়ে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8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5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0B3047-3596-48CD-A14A-0BB42B995357}"/>
              </a:ext>
            </a:extLst>
          </p:cNvPr>
          <p:cNvSpPr/>
          <p:nvPr/>
        </p:nvSpPr>
        <p:spPr>
          <a:xfrm>
            <a:off x="958902" y="1976473"/>
            <a:ext cx="10645253" cy="3170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২.১.৩ 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১.১.২  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১.৪.১  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।                           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1EADBCBF-0678-49EB-BD2F-C4F161ABEB4E}"/>
              </a:ext>
            </a:extLst>
          </p:cNvPr>
          <p:cNvSpPr txBox="1"/>
          <p:nvPr/>
        </p:nvSpPr>
        <p:spPr>
          <a:xfrm>
            <a:off x="4300329" y="648044"/>
            <a:ext cx="3962400" cy="983873"/>
          </a:xfrm>
          <a:prstGeom prst="cloudCallou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0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EEA5E6B-9D63-4046-A3B2-11CDC888B435}"/>
              </a:ext>
            </a:extLst>
          </p:cNvPr>
          <p:cNvSpPr/>
          <p:nvPr/>
        </p:nvSpPr>
        <p:spPr>
          <a:xfrm>
            <a:off x="6995501" y="2535178"/>
            <a:ext cx="1926335" cy="1695732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15DB9B-6CDB-4C88-911D-F36EEF7A9863}"/>
              </a:ext>
            </a:extLst>
          </p:cNvPr>
          <p:cNvSpPr/>
          <p:nvPr/>
        </p:nvSpPr>
        <p:spPr>
          <a:xfrm>
            <a:off x="6450687" y="281900"/>
            <a:ext cx="2757958" cy="207445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F49828-2DA0-4F99-A1AC-35373DB75896}"/>
              </a:ext>
            </a:extLst>
          </p:cNvPr>
          <p:cNvGrpSpPr/>
          <p:nvPr/>
        </p:nvGrpSpPr>
        <p:grpSpPr>
          <a:xfrm>
            <a:off x="4162325" y="2425044"/>
            <a:ext cx="2634017" cy="2074458"/>
            <a:chOff x="4162325" y="2425044"/>
            <a:chExt cx="2634017" cy="207445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F2AD02-7303-44C7-AA48-EB637720D630}"/>
                </a:ext>
              </a:extLst>
            </p:cNvPr>
            <p:cNvSpPr/>
            <p:nvPr/>
          </p:nvSpPr>
          <p:spPr>
            <a:xfrm>
              <a:off x="4162325" y="2425044"/>
              <a:ext cx="2634017" cy="207445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07DDACE0-632F-4961-A13B-D78D0D63E8A9}"/>
                </a:ext>
              </a:extLst>
            </p:cNvPr>
            <p:cNvSpPr txBox="1"/>
            <p:nvPr/>
          </p:nvSpPr>
          <p:spPr>
            <a:xfrm flipH="1">
              <a:off x="4427500" y="2659439"/>
              <a:ext cx="22879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১৮৮২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খ্রিষ্টাব্দে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তিনি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কলকাতায়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জন্মগ্রহণ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DD204AE-DF17-4A4A-B3DF-367532D13605}"/>
              </a:ext>
            </a:extLst>
          </p:cNvPr>
          <p:cNvSpPr txBox="1"/>
          <p:nvPr/>
        </p:nvSpPr>
        <p:spPr>
          <a:xfrm>
            <a:off x="6748293" y="734355"/>
            <a:ext cx="2066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নিমতা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199296-AE2E-4BE6-8245-7108C587E008}"/>
              </a:ext>
            </a:extLst>
          </p:cNvPr>
          <p:cNvGrpSpPr/>
          <p:nvPr/>
        </p:nvGrpSpPr>
        <p:grpSpPr>
          <a:xfrm>
            <a:off x="6715473" y="4369974"/>
            <a:ext cx="2998370" cy="2166371"/>
            <a:chOff x="6715473" y="4369974"/>
            <a:chExt cx="2998370" cy="216637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58654DD-2A7B-4228-B4D2-6D92360BE43D}"/>
                </a:ext>
              </a:extLst>
            </p:cNvPr>
            <p:cNvSpPr/>
            <p:nvPr/>
          </p:nvSpPr>
          <p:spPr>
            <a:xfrm>
              <a:off x="6715473" y="4369974"/>
              <a:ext cx="2998370" cy="207445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5780D5-60B5-4772-83F6-7143367DA780}"/>
                </a:ext>
              </a:extLst>
            </p:cNvPr>
            <p:cNvSpPr txBox="1"/>
            <p:nvPr/>
          </p:nvSpPr>
          <p:spPr>
            <a:xfrm>
              <a:off x="6952489" y="4474242"/>
              <a:ext cx="251107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৪০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বছর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বয়সে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১৯২২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খ্রিষ্টাব্দে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মৃত্যুবরণ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4E8D5A4-7584-41CC-8E79-6B37BAEE6BD9}"/>
              </a:ext>
            </a:extLst>
          </p:cNvPr>
          <p:cNvGrpSpPr/>
          <p:nvPr/>
        </p:nvGrpSpPr>
        <p:grpSpPr>
          <a:xfrm>
            <a:off x="330951" y="350586"/>
            <a:ext cx="3067582" cy="2074458"/>
            <a:chOff x="330951" y="350586"/>
            <a:chExt cx="3067582" cy="2074458"/>
          </a:xfrm>
        </p:grpSpPr>
        <p:sp>
          <p:nvSpPr>
            <p:cNvPr id="12" name="Teardrop 11">
              <a:extLst>
                <a:ext uri="{FF2B5EF4-FFF2-40B4-BE49-F238E27FC236}">
                  <a16:creationId xmlns:a16="http://schemas.microsoft.com/office/drawing/2014/main" id="{3A6E0E6E-2451-49DC-85CA-348B3132074A}"/>
                </a:ext>
              </a:extLst>
            </p:cNvPr>
            <p:cNvSpPr/>
            <p:nvPr/>
          </p:nvSpPr>
          <p:spPr>
            <a:xfrm>
              <a:off x="330951" y="350586"/>
              <a:ext cx="3067582" cy="2074458"/>
            </a:xfrm>
            <a:prstGeom prst="teardrop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E3C396-CD84-4BFA-80B1-0B1F2D60B0AB}"/>
                </a:ext>
              </a:extLst>
            </p:cNvPr>
            <p:cNvSpPr txBox="1"/>
            <p:nvPr/>
          </p:nvSpPr>
          <p:spPr>
            <a:xfrm>
              <a:off x="760067" y="514463"/>
              <a:ext cx="22232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sz="5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5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239B5D-7BD3-44DC-9990-49770B815B03}"/>
              </a:ext>
            </a:extLst>
          </p:cNvPr>
          <p:cNvGrpSpPr/>
          <p:nvPr/>
        </p:nvGrpSpPr>
        <p:grpSpPr>
          <a:xfrm>
            <a:off x="330951" y="4081669"/>
            <a:ext cx="3371437" cy="2341381"/>
            <a:chOff x="330951" y="4081669"/>
            <a:chExt cx="3371437" cy="2341381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DA63B29A-27F8-4826-8AB8-1198B87A79CA}"/>
                </a:ext>
              </a:extLst>
            </p:cNvPr>
            <p:cNvSpPr/>
            <p:nvPr/>
          </p:nvSpPr>
          <p:spPr>
            <a:xfrm flipH="1" flipV="1">
              <a:off x="428751" y="4081669"/>
              <a:ext cx="3175839" cy="2341381"/>
            </a:xfrm>
            <a:prstGeom prst="teardrop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D97D9B-1D63-40C5-BC0F-1063B2FA60F8}"/>
                </a:ext>
              </a:extLst>
            </p:cNvPr>
            <p:cNvSpPr/>
            <p:nvPr/>
          </p:nvSpPr>
          <p:spPr>
            <a:xfrm>
              <a:off x="330951" y="4945538"/>
              <a:ext cx="3371437" cy="923330"/>
            </a:xfrm>
            <a:prstGeom prst="rect">
              <a:avLst/>
            </a:prstGeom>
            <a:scene3d>
              <a:camera prst="isometricOffAxis1Righ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সত্যেন্দ্রনাথ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দত্ত</a:t>
              </a:r>
              <a:endPara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4A0721-1726-4E13-8985-362EA9A56E2F}"/>
              </a:ext>
            </a:extLst>
          </p:cNvPr>
          <p:cNvGrpSpPr/>
          <p:nvPr/>
        </p:nvGrpSpPr>
        <p:grpSpPr>
          <a:xfrm>
            <a:off x="9094116" y="2451903"/>
            <a:ext cx="2634017" cy="2074458"/>
            <a:chOff x="9094116" y="2451903"/>
            <a:chExt cx="2634017" cy="207445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045B557-D85A-4632-A7CE-DB6873A83049}"/>
                </a:ext>
              </a:extLst>
            </p:cNvPr>
            <p:cNvSpPr/>
            <p:nvPr/>
          </p:nvSpPr>
          <p:spPr>
            <a:xfrm>
              <a:off x="9094116" y="2451903"/>
              <a:ext cx="2634017" cy="207445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3E81E7-7FFF-4D7A-BDA1-1C86382916C2}"/>
                </a:ext>
              </a:extLst>
            </p:cNvPr>
            <p:cNvSpPr txBox="1"/>
            <p:nvPr/>
          </p:nvSpPr>
          <p:spPr>
            <a:xfrm>
              <a:off x="9438675" y="2729877"/>
              <a:ext cx="18371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তাঁকে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ছন্দের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জাদুকর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9ABE10-7356-45CD-961E-E08F405C8AD2}"/>
              </a:ext>
            </a:extLst>
          </p:cNvPr>
          <p:cNvGrpSpPr/>
          <p:nvPr/>
        </p:nvGrpSpPr>
        <p:grpSpPr>
          <a:xfrm>
            <a:off x="6450687" y="242143"/>
            <a:ext cx="2757958" cy="2074458"/>
            <a:chOff x="6450687" y="242143"/>
            <a:chExt cx="2757958" cy="207445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034851D-4346-4371-A30D-BD31170CE238}"/>
                </a:ext>
              </a:extLst>
            </p:cNvPr>
            <p:cNvSpPr/>
            <p:nvPr/>
          </p:nvSpPr>
          <p:spPr>
            <a:xfrm>
              <a:off x="6450687" y="242143"/>
              <a:ext cx="2757958" cy="207445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0083CF-D861-4575-8398-563D9C02CC9A}"/>
                </a:ext>
              </a:extLst>
            </p:cNvPr>
            <p:cNvSpPr txBox="1"/>
            <p:nvPr/>
          </p:nvSpPr>
          <p:spPr>
            <a:xfrm>
              <a:off x="6748293" y="694598"/>
              <a:ext cx="20662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তাঁর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গ্রামের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নিমতা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7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FA9C111-EA80-4CCD-A108-D4237EA3C72F}"/>
              </a:ext>
            </a:extLst>
          </p:cNvPr>
          <p:cNvSpPr txBox="1"/>
          <p:nvPr/>
        </p:nvSpPr>
        <p:spPr>
          <a:xfrm>
            <a:off x="1171703" y="5881046"/>
            <a:ext cx="956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যারা পালকি কাঁধে করে নিয়ে যায় তাদের বেহারা বলা 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49CE3A9-1E4A-4624-BEDD-12B7932BF7B9}"/>
              </a:ext>
            </a:extLst>
          </p:cNvPr>
          <p:cNvSpPr txBox="1"/>
          <p:nvPr/>
        </p:nvSpPr>
        <p:spPr>
          <a:xfrm>
            <a:off x="4430004" y="468651"/>
            <a:ext cx="3331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A0B863-C5CC-452F-A609-7714504F296A}"/>
              </a:ext>
            </a:extLst>
          </p:cNvPr>
          <p:cNvSpPr txBox="1"/>
          <p:nvPr/>
        </p:nvSpPr>
        <p:spPr>
          <a:xfrm>
            <a:off x="4430004" y="5850268"/>
            <a:ext cx="3604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কি দেখতে পাচ্ছ </a:t>
            </a:r>
            <a:endParaRPr lang="en-GB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AE8F2-53E7-49F4-B68E-A87C9B3B5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03" y="1408350"/>
            <a:ext cx="4423469" cy="3712743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BEABB0-5B32-4872-B674-6A4CE5155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374347"/>
            <a:ext cx="4423470" cy="3746746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8BF49C-825A-4351-85BC-75DC0F1A62D8}"/>
              </a:ext>
            </a:extLst>
          </p:cNvPr>
          <p:cNvSpPr/>
          <p:nvPr/>
        </p:nvSpPr>
        <p:spPr>
          <a:xfrm>
            <a:off x="1908313" y="2004618"/>
            <a:ext cx="45719" cy="75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6780A56-5236-4AC6-A589-A9A3B76D540F}"/>
              </a:ext>
            </a:extLst>
          </p:cNvPr>
          <p:cNvSpPr txBox="1"/>
          <p:nvPr/>
        </p:nvSpPr>
        <p:spPr>
          <a:xfrm>
            <a:off x="4877356" y="4826072"/>
            <a:ext cx="271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পালকি চলে! </a:t>
            </a:r>
          </a:p>
          <a:p>
            <a:pPr algn="l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পালকি চলে!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C5B70-841A-46A8-ACB8-E74E536FA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4" y="1051892"/>
            <a:ext cx="4572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1E6357-EA04-46AE-A274-85B33EB47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6" y="1051892"/>
            <a:ext cx="4810539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5523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082437-7849-4686-83B2-7BEAB7A94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" y="541276"/>
            <a:ext cx="10433712" cy="42030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6CEAB9-EFE6-4A29-B839-D2455FAE4180}"/>
              </a:ext>
            </a:extLst>
          </p:cNvPr>
          <p:cNvSpPr txBox="1"/>
          <p:nvPr/>
        </p:nvSpPr>
        <p:spPr>
          <a:xfrm>
            <a:off x="5190601" y="5148469"/>
            <a:ext cx="2526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গগন তলে </a:t>
            </a:r>
          </a:p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আগুন জ্বলে!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294</TotalTime>
  <Words>548</Words>
  <Application>Microsoft Office PowerPoint</Application>
  <PresentationFormat>Widescreen</PresentationFormat>
  <Paragraphs>115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Corbel</vt:lpstr>
      <vt:lpstr>NikoshBAN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Ribon das</dc:creator>
  <cp:lastModifiedBy>Ribon das</cp:lastModifiedBy>
  <cp:revision>6</cp:revision>
  <dcterms:created xsi:type="dcterms:W3CDTF">2020-11-26T11:45:37Z</dcterms:created>
  <dcterms:modified xsi:type="dcterms:W3CDTF">2020-11-27T14:41:38Z</dcterms:modified>
</cp:coreProperties>
</file>