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2" r:id="rId5"/>
    <p:sldId id="265" r:id="rId6"/>
    <p:sldId id="275" r:id="rId7"/>
    <p:sldId id="276" r:id="rId8"/>
    <p:sldId id="277" r:id="rId9"/>
    <p:sldId id="284" r:id="rId10"/>
    <p:sldId id="278" r:id="rId11"/>
    <p:sldId id="279" r:id="rId12"/>
    <p:sldId id="280" r:id="rId13"/>
    <p:sldId id="281" r:id="rId14"/>
    <p:sldId id="285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900C-E841-4F3A-A4B9-08DB4D056BC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5715000" y="3429000"/>
            <a:ext cx="6858000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2C900C-E841-4F3A-A4B9-08DB4D056BC5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aboratory-equipment-155697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1"/>
            <a:ext cx="8153400" cy="60936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38400" y="1219200"/>
            <a:ext cx="426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11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ত  </a:t>
            </a:r>
            <a:endParaRPr lang="en-US" sz="11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565" y="533400"/>
            <a:ext cx="25046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অ্যালকেন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প্রস্তুতি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1548825"/>
            <a:ext cx="2286000" cy="58477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অ্যালকেন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প্রস্তুতি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2819400"/>
            <a:ext cx="617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24000" y="2819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3200400"/>
            <a:ext cx="2057400" cy="1200329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ডি-কার্বক্সিলেশন পদ্ধতি (কার্বন সংখ্যা (১) হ্রাস পায়)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10000" y="2819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3200399"/>
            <a:ext cx="1676400" cy="830997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অ্যালকিন বা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অ্যালকাইন হতে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638800" y="2819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53000" y="3200400"/>
            <a:ext cx="1524000" cy="1200329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উর্টয বিক্রিয়া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(কার্বন সংখ্যা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দ্বিগুণ হয়)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696200" y="28194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34200" y="3200400"/>
            <a:ext cx="1524000" cy="46166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বিশেষ পদ্ধতি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114800" y="21336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86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33400"/>
            <a:ext cx="5791200" cy="5232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ডি-কার্বক্সিলেশন পদ্ধতি (কার্বন সংখ্যা (১) হ্রাস পায়)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6335" y="3017460"/>
            <a:ext cx="2029265" cy="46166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সাধারণ সমীকরণ :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1" y="3657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14711" y="36851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657600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3657600"/>
            <a:ext cx="86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3657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476521" y="3762121"/>
            <a:ext cx="2638279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6851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cxnSp>
        <p:nvCxnSpPr>
          <p:cNvPr id="20" name="Straight Arrow Connector 19"/>
          <p:cNvCxnSpPr>
            <a:stCxn id="7" idx="3"/>
          </p:cNvCxnSpPr>
          <p:nvPr/>
        </p:nvCxnSpPr>
        <p:spPr>
          <a:xfrm>
            <a:off x="4571999" y="391921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28693" y="3759776"/>
            <a:ext cx="1324707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14600" y="4343400"/>
            <a:ext cx="4976446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514600" y="4131453"/>
            <a:ext cx="0" cy="21194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467600" y="4129108"/>
            <a:ext cx="0" cy="21429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62000" y="1219200"/>
            <a:ext cx="79248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2400" dirty="0">
                <a:latin typeface="NikoshBAN" pitchFamily="2" charset="0"/>
                <a:cs typeface="NikoshBAN" pitchFamily="2" charset="0"/>
              </a:rPr>
              <a:t>ক্যালসিয়াম অক্সাইডের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উপস্থিতিতে ফ্যাটি এসিডের সোডিয়াম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লবণ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RCOONa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সোডিয়াম হাইড্রোক্সাইডের সাথে উত্তপ্ত করলে অ্যালকেন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(R-H)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সোডিয়াম কার্বনেট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উৎপন্ন হয়। এখানে ফ্যাটি এসিডের সোডিয়াম লবণের কার্বন সংখ্যা (১) হ্রাস পায়।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  <p:bldP spid="7" grpId="0"/>
      <p:bldP spid="10" grpId="0"/>
      <p:bldP spid="12" grpId="0"/>
      <p:bldP spid="13" grpId="0" animBg="1"/>
      <p:bldP spid="16" grpId="0"/>
      <p:bldP spid="24" grpId="0" animBg="1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200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32279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3200400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3200400"/>
            <a:ext cx="1325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3200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600200" y="3304921"/>
            <a:ext cx="2514600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32279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cxnSp>
        <p:nvCxnSpPr>
          <p:cNvPr id="9" name="Straight Arrow Connector 8"/>
          <p:cNvCxnSpPr>
            <a:stCxn id="4" idx="3"/>
          </p:cNvCxnSpPr>
          <p:nvPr/>
        </p:nvCxnSpPr>
        <p:spPr>
          <a:xfrm>
            <a:off x="4571999" y="3462010"/>
            <a:ext cx="83820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28693" y="3302576"/>
            <a:ext cx="1324707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3886200"/>
            <a:ext cx="4976446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514600" y="3674253"/>
            <a:ext cx="0" cy="21194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467600" y="3671908"/>
            <a:ext cx="0" cy="21429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8800" y="467380"/>
            <a:ext cx="5791200" cy="5232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ডি-কার্বক্সিলেশন পদ্ধতি (কার্বন সংখ্যা (১) হ্রাস পায়)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2600" y="2524780"/>
            <a:ext cx="5791200" cy="5232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মিথেন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প্রস্তুতিতে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3200400"/>
            <a:ext cx="883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4353580"/>
            <a:ext cx="5791200" cy="5232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প্রোপেন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bn-IN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bn-IN" sz="28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প্রস্তুতিতে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C</a:t>
            </a:r>
            <a:r>
              <a:rPr lang="bn-IN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bn-IN" sz="28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5105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51329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5105400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5105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0400" y="5105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1600200" y="5209921"/>
            <a:ext cx="2514600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705600" y="51329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cxnSp>
        <p:nvCxnSpPr>
          <p:cNvPr id="26" name="Straight Arrow Connector 25"/>
          <p:cNvCxnSpPr>
            <a:stCxn id="21" idx="3"/>
          </p:cNvCxnSpPr>
          <p:nvPr/>
        </p:nvCxnSpPr>
        <p:spPr>
          <a:xfrm>
            <a:off x="4571999" y="5367010"/>
            <a:ext cx="83820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057293" y="5207576"/>
            <a:ext cx="1324707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2514600" y="5791200"/>
            <a:ext cx="4976446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514600" y="5579253"/>
            <a:ext cx="0" cy="21194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467600" y="5576908"/>
            <a:ext cx="0" cy="21429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410200" y="5122426"/>
            <a:ext cx="1195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66335" y="1214735"/>
            <a:ext cx="2029265" cy="46166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সাধারণ সমীকরণ :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801" y="170694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2814711" y="173451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3276600" y="1706940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67400" y="1706940"/>
            <a:ext cx="86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81800" y="170694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38" name="Rectangle 37"/>
          <p:cNvSpPr/>
          <p:nvPr/>
        </p:nvSpPr>
        <p:spPr>
          <a:xfrm>
            <a:off x="1476521" y="1811461"/>
            <a:ext cx="2638279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553200" y="173451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cxnSp>
        <p:nvCxnSpPr>
          <p:cNvPr id="40" name="Straight Arrow Connector 39"/>
          <p:cNvCxnSpPr>
            <a:stCxn id="35" idx="3"/>
          </p:cNvCxnSpPr>
          <p:nvPr/>
        </p:nvCxnSpPr>
        <p:spPr>
          <a:xfrm>
            <a:off x="4571999" y="196855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828693" y="1809116"/>
            <a:ext cx="1324707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514600" y="2392740"/>
            <a:ext cx="4976446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514600" y="2180793"/>
            <a:ext cx="0" cy="21194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467600" y="2178448"/>
            <a:ext cx="0" cy="21429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34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6" grpId="0"/>
      <p:bldP spid="7" grpId="0" animBg="1"/>
      <p:bldP spid="8" grpId="0"/>
      <p:bldP spid="10" grpId="0" animBg="1"/>
      <p:bldP spid="15" grpId="0" animBg="1"/>
      <p:bldP spid="17" grpId="0"/>
      <p:bldP spid="18" grpId="0" animBg="1"/>
      <p:bldP spid="19" grpId="0"/>
      <p:bldP spid="20" grpId="0"/>
      <p:bldP spid="21" grpId="0"/>
      <p:bldP spid="22" grpId="0"/>
      <p:bldP spid="22" grpId="1"/>
      <p:bldP spid="23" grpId="0"/>
      <p:bldP spid="24" grpId="0" animBg="1"/>
      <p:bldP spid="25" grpId="0"/>
      <p:bldP spid="27" grpId="0" animBg="1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457200"/>
            <a:ext cx="2667000" cy="685800"/>
          </a:xfrm>
          <a:prstGeom prst="rect">
            <a:avLst/>
          </a:prstGeom>
          <a:solidFill>
            <a:schemeClr val="bg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কাজ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895600"/>
            <a:ext cx="5791200" cy="5232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ডি-কার্বক্সিলেশন পদ্ধতি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হেপ্টেন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886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9137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3886200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886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3886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391377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4571999" y="4147810"/>
            <a:ext cx="83820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434365" y="3886200"/>
            <a:ext cx="1195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857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7" grpId="1"/>
      <p:bldP spid="8" grpId="0"/>
      <p:bldP spid="10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57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45359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অ্যালকেন তৈরীর ডি-কার্বক্সিলেশন পদ্ধতির সাধারণ সমীকরণটি লিখ।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92097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493560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71911" y="4963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4935603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0" y="4935603"/>
            <a:ext cx="86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R-H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4935603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781800" y="4963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4876799" y="5197213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0898" y="129659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অ্যালকাইল মূলকের সাধারণ সংকেত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6688" y="1819811"/>
            <a:ext cx="2967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2n+1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0898" y="226415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smtClean="0">
                <a:latin typeface="NikoshBAN" pitchFamily="2" charset="0"/>
                <a:cs typeface="NikoshBAN" pitchFamily="2" charset="0"/>
              </a:rPr>
              <a:t>ডেকেনের সংকেত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6688" y="2787377"/>
            <a:ext cx="2967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325475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পেন্টাডেকেনের সংকেত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7790" y="3777977"/>
            <a:ext cx="2967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685800"/>
            <a:ext cx="2743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2438400"/>
            <a:ext cx="7696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ডি-কার্বক্সিলেশন পদ্ধতিতে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প্রস্তুতি বর্ণনা কর।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boratory-equipment-1556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449324"/>
            <a:ext cx="3962400" cy="39593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1219200"/>
            <a:ext cx="426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11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11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2782035" y="381000"/>
            <a:ext cx="25146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42" y="685804"/>
            <a:ext cx="1816870" cy="2907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08940" y="3504791"/>
            <a:ext cx="4163060" cy="2492990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শাখাওয়াত হোসেন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বি. এসসি (সম্মান), এম. এসসি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(রসায়ন)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এ. আর. এস মাধ্যমিক বালিকা বিদ্যালয়,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বরিশাল</a:t>
            </a:r>
          </a:p>
          <a:p>
            <a:pPr algn="ctr">
              <a:buFont typeface="Wingdings"/>
              <a:buChar char=")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০১৭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57585992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>
            <a:off x="5484494" y="867437"/>
            <a:ext cx="2366011" cy="254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tangle 11"/>
          <p:cNvSpPr/>
          <p:nvPr/>
        </p:nvSpPr>
        <p:spPr>
          <a:xfrm>
            <a:off x="4876800" y="3504791"/>
            <a:ext cx="3581400" cy="24929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 শ্রেণি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 অধ্যায়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খনিজ সম্পদ : জীবাশ্ম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5000" y="533400"/>
            <a:ext cx="5105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 পর্যবেক্ষণ কর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733800" cy="3632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13" y="1524000"/>
            <a:ext cx="3581399" cy="3554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990600"/>
            <a:ext cx="2514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6670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সম্পৃক্ত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হাইড্রোকার্বন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অ্যালকেন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609600"/>
            <a:ext cx="1981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98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শিক্ষার্থী....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782669"/>
            <a:ext cx="7848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সম্পৃক্ত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হাইড্রোকার্বন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(অ্যালকেন) এর নামকরণ করতে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606225"/>
            <a:ext cx="7848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অ্যালকাইল মূলক চিহ্নিত করতে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520625"/>
            <a:ext cx="7848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বিভিন্ন পদ্ধতিতে অ্যালকেন প্রস্তুত করতে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09600"/>
            <a:ext cx="2362200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8442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প্রশ্ন : অ্যালকেনের সাধারণ সংকেত কী?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1255" y="2133600"/>
            <a:ext cx="1069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8055" y="2133600"/>
            <a:ext cx="148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2133600"/>
            <a:ext cx="148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606225"/>
            <a:ext cx="270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2n+2</a:t>
            </a:r>
            <a:endParaRPr lang="en-US" sz="32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8442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প্রশ্ন : অ্যাল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নের সাধারণ সংকেত কী?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2143780"/>
            <a:ext cx="148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2143780"/>
            <a:ext cx="148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606225"/>
            <a:ext cx="270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2n</a:t>
            </a:r>
            <a:endParaRPr lang="en-US" sz="32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19600" y="2143780"/>
            <a:ext cx="1183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28442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প্রশ্ন : অ্যালকাইনের সাধারণ সংকেত কী?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2133600"/>
            <a:ext cx="148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2143780"/>
            <a:ext cx="148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9700" y="3606225"/>
            <a:ext cx="270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2n-2</a:t>
            </a:r>
            <a:endParaRPr lang="en-US" sz="32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2143780"/>
            <a:ext cx="1183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9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62200" y="381000"/>
            <a:ext cx="4191000" cy="584775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accent4">
                <a:lumMod val="20000"/>
                <a:lumOff val="80000"/>
              </a:schemeClr>
            </a:bgClr>
          </a:patt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সম্পৃক্ত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হাইড্রোকার্বন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: অ্যালকেন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9144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কার্বন সংখ্যা গ্রিক সংখ্যাসূচক শব্দের শেষে এন 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</a:t>
            </a:r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3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যোগ করে অ্যালকেনের নামকরণ হয়।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2n+2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যেখানে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 = 1, 2, 3…</a:t>
            </a:r>
            <a:endParaRPr lang="en-US" sz="3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867326"/>
              </p:ext>
            </p:extLst>
          </p:nvPr>
        </p:nvGraphicFramePr>
        <p:xfrm>
          <a:off x="1219200" y="2013759"/>
          <a:ext cx="6972300" cy="422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300"/>
                <a:gridCol w="2667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সংখ্যা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অ্যালকেনের নাম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অ্যালকেনের সংকেত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/>
                        <a:t>= Methane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4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 +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/>
                        <a:t>= 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/>
                        <a:t> = Propane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/>
                        <a:t>= Butane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Pent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/>
                        <a:t>= Pentane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Hex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/>
                        <a:t> = Hexane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Hept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/>
                        <a:t> = Heptane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7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/>
                        <a:t> = Octane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8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/>
                        <a:t>= </a:t>
                      </a:r>
                      <a:r>
                        <a:rPr lang="en-US" dirty="0" err="1" smtClean="0"/>
                        <a:t>Nonane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9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+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ane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Decane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10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752600" y="25908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71800" y="2590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04449" y="2590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29718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71800" y="2971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04449" y="2971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52600" y="33528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971800" y="3352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15000" y="3352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752600" y="37338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61249" y="3733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704449" y="3733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752600" y="41148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71800" y="4114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04449" y="4114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752600" y="44958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971800" y="4495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704449" y="44958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52600" y="48006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71800" y="4800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04449" y="4800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752600" y="51816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71800" y="5181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704449" y="5181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676400" y="55626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971800" y="5562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715000" y="5562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676400" y="5943600"/>
            <a:ext cx="609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71800" y="5943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715000" y="5943600"/>
            <a:ext cx="2296551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6800" y="381000"/>
            <a:ext cx="6858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অ্যালকেন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2n+2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অ্যালকাইল মূলক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990600"/>
            <a:ext cx="2209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=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2n+1</a:t>
            </a:r>
            <a:endParaRPr lang="en-US" sz="28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570672"/>
            <a:ext cx="76727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অ্যালকেন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2n+2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থেকে একটি হাইড্রোজেন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(H)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 পরমাণু অপসারণ করলে যে একযোজী মূলক পাওয়া যায় তাকে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অ্যালকাইল মূলক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 = C</a:t>
            </a:r>
            <a:r>
              <a:rPr lang="en-US" sz="28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2n+1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বলে। যেখানে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 = 1, 2, 3…</a:t>
            </a:r>
            <a:endParaRPr lang="en-US" sz="3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3179802"/>
            <a:ext cx="144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Alk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</a:t>
            </a:r>
            <a:endParaRPr lang="en-US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3179802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spc="30" dirty="0" err="1" smtClean="0">
                <a:latin typeface="Times New Roman" pitchFamily="18" charset="0"/>
                <a:cs typeface="Times New Roman" pitchFamily="18" charset="0"/>
              </a:rPr>
              <a:t>Alk</a:t>
            </a:r>
            <a:endParaRPr lang="en-US" sz="3000" b="1" spc="3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24200" y="3493532"/>
            <a:ext cx="1905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05200" y="3048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1400" y="3493532"/>
            <a:ext cx="92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endParaRPr lang="en-US" sz="2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8209" y="3634545"/>
            <a:ext cx="609600" cy="445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00114" y="3179802"/>
            <a:ext cx="6482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3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endParaRPr lang="en-US" sz="3000" b="1" spc="3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094202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Meth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4130933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Meth</a:t>
            </a:r>
            <a:endParaRPr lang="en-US" sz="3000" b="1" spc="3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73072" y="4407932"/>
            <a:ext cx="1905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54072" y="3962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0272" y="4407932"/>
            <a:ext cx="92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endParaRPr lang="en-US" sz="2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92472" y="4114800"/>
            <a:ext cx="1713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3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r>
              <a:rPr lang="en-US" sz="3000" b="1" spc="3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489716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Eth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4933891"/>
            <a:ext cx="175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Eth</a:t>
            </a:r>
            <a:endParaRPr lang="en-US" sz="3000" b="1" spc="3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773072" y="5210890"/>
            <a:ext cx="1905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54072" y="476535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30272" y="5210890"/>
            <a:ext cx="922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endParaRPr lang="en-US" sz="2400" b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63872" y="4917758"/>
            <a:ext cx="1713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pc="3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r>
              <a:rPr lang="en-US" sz="3000" b="1" spc="3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24000" y="5651212"/>
            <a:ext cx="5943600" cy="584775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তাহলে অ্যালকেন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en-US" sz="3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dirty="0" smtClean="0">
                <a:latin typeface="NikoshBAN" pitchFamily="2" charset="0"/>
                <a:cs typeface="NikoshBAN" pitchFamily="2" charset="0"/>
              </a:rPr>
              <a:t>বলা বা লেখা  যায়।</a:t>
            </a:r>
            <a:endParaRPr lang="en-US" sz="3000" baseline="-25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1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অ্যালকাইল মূলক </a:t>
            </a:r>
            <a:r>
              <a:rPr lang="en-US" sz="3200" u="dbl" dirty="0" smtClean="0">
                <a:latin typeface="Times New Roman" pitchFamily="18" charset="0"/>
                <a:cs typeface="Times New Roman" pitchFamily="18" charset="0"/>
              </a:rPr>
              <a:t>(R)</a:t>
            </a:r>
            <a:r>
              <a:rPr lang="en-US" sz="3200" u="dbl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কেন একযোজী?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43762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H-C-H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14376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136142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9800" y="189482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81200" y="914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203919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143762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H-C-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791200" y="14376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1200" y="136142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189482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62600" y="914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203919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1457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9800" y="1447800"/>
            <a:ext cx="457200" cy="447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4285401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H-C- C-H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86000" y="42854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0" y="420920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0" y="474260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57400" y="376218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7400" y="4886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02326" y="43104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298223" y="4333094"/>
            <a:ext cx="457200" cy="4470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743200" y="474260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14600" y="4886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4600" y="3757583"/>
            <a:ext cx="4572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743200" y="4191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29200" y="428540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H-C- C-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638800" y="42854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38800" y="420920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638800" y="474260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410200" y="376218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10200" y="4886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096000" y="4742601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67400" y="48869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67400" y="3757583"/>
            <a:ext cx="457200" cy="47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096000" y="4191000"/>
            <a:ext cx="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0600" y="23870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Meth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04228" y="2387025"/>
            <a:ext cx="2668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Meth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yl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(-CH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3000" y="53588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Eth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00600" y="53340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Eth</a:t>
            </a:r>
            <a:r>
              <a:rPr lang="en-US" sz="3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-2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19800" y="1376064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286500" y="4222282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95400" y="3048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ইথেন থেকে যে মূলক পাওয়া যায় তা কী দেখাতে পারবে?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3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19" grpId="1" animBg="1"/>
      <p:bldP spid="20" grpId="0"/>
      <p:bldP spid="24" grpId="0"/>
      <p:bldP spid="25" grpId="0"/>
      <p:bldP spid="32" grpId="0"/>
      <p:bldP spid="32" grpId="1"/>
      <p:bldP spid="33" grpId="0" animBg="1"/>
      <p:bldP spid="33" grpId="1" animBg="1"/>
      <p:bldP spid="35" grpId="0"/>
      <p:bldP spid="40" grpId="0"/>
      <p:bldP spid="43" grpId="0"/>
      <p:bldP spid="47" grpId="0"/>
      <p:bldP spid="48" grpId="0"/>
      <p:bldP spid="50" grpId="0"/>
      <p:bldP spid="51" grpId="0"/>
      <p:bldP spid="54" grpId="0"/>
      <p:bldP spid="55" grpId="0"/>
      <p:bldP spid="57" grpId="0"/>
      <p:bldP spid="58" grpId="0"/>
      <p:bldP spid="60" grpId="0"/>
      <p:bldP spid="61" grpId="0"/>
      <p:bldP spid="6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699</TotalTime>
  <Words>654</Words>
  <Application>Microsoft Office PowerPoint</Application>
  <PresentationFormat>On-screen Show 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OHI</dc:creator>
  <cp:lastModifiedBy>Ohi</cp:lastModifiedBy>
  <cp:revision>111</cp:revision>
  <dcterms:created xsi:type="dcterms:W3CDTF">2015-11-02T15:12:30Z</dcterms:created>
  <dcterms:modified xsi:type="dcterms:W3CDTF">2020-07-21T02:54:16Z</dcterms:modified>
</cp:coreProperties>
</file>