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8" r:id="rId2"/>
    <p:sldId id="272" r:id="rId3"/>
    <p:sldId id="274" r:id="rId4"/>
    <p:sldId id="276" r:id="rId5"/>
    <p:sldId id="279" r:id="rId6"/>
    <p:sldId id="257" r:id="rId7"/>
    <p:sldId id="258" r:id="rId8"/>
    <p:sldId id="259" r:id="rId9"/>
    <p:sldId id="260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484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628A-FA6A-4E02-ACB5-5388F5D2FBC3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EFAD-FAD3-4738-9920-DD5BF15EA9B8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1831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628A-FA6A-4E02-ACB5-5388F5D2FBC3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EFAD-FAD3-4738-9920-DD5BF15EA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41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628A-FA6A-4E02-ACB5-5388F5D2FBC3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EFAD-FAD3-4738-9920-DD5BF15EA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83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628A-FA6A-4E02-ACB5-5388F5D2FBC3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EFAD-FAD3-4738-9920-DD5BF15EA9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2146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628A-FA6A-4E02-ACB5-5388F5D2FBC3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EFAD-FAD3-4738-9920-DD5BF15EA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742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628A-FA6A-4E02-ACB5-5388F5D2FBC3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EFAD-FAD3-4738-9920-DD5BF15EA9B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0083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628A-FA6A-4E02-ACB5-5388F5D2FBC3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EFAD-FAD3-4738-9920-DD5BF15EA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871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628A-FA6A-4E02-ACB5-5388F5D2FBC3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EFAD-FAD3-4738-9920-DD5BF15EA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144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628A-FA6A-4E02-ACB5-5388F5D2FBC3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EFAD-FAD3-4738-9920-DD5BF15EA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595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628A-FA6A-4E02-ACB5-5388F5D2FBC3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EFAD-FAD3-4738-9920-DD5BF15EA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8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628A-FA6A-4E02-ACB5-5388F5D2FBC3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EFAD-FAD3-4738-9920-DD5BF15EA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532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628A-FA6A-4E02-ACB5-5388F5D2FBC3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EFAD-FAD3-4738-9920-DD5BF15EA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098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628A-FA6A-4E02-ACB5-5388F5D2FBC3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EFAD-FAD3-4738-9920-DD5BF15EA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81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628A-FA6A-4E02-ACB5-5388F5D2FBC3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EFAD-FAD3-4738-9920-DD5BF15EA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32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628A-FA6A-4E02-ACB5-5388F5D2FBC3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EFAD-FAD3-4738-9920-DD5BF15EA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87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628A-FA6A-4E02-ACB5-5388F5D2FBC3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EFAD-FAD3-4738-9920-DD5BF15EA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81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628A-FA6A-4E02-ACB5-5388F5D2FBC3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EFAD-FAD3-4738-9920-DD5BF15EA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63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3D7628A-FA6A-4E02-ACB5-5388F5D2FBC3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5A3EFAD-FAD3-4738-9920-DD5BF15EA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184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5131" y="5632164"/>
            <a:ext cx="11425646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Top">
              <a:avLst/>
            </a:prstTxWarp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WELCOME TO MY CLASS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31553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65417" y="191587"/>
            <a:ext cx="47287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Evaluation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5657" y="1180889"/>
            <a:ext cx="689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What is the  full form of  CV?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5690" y="2995483"/>
            <a:ext cx="110076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A CV is a written description of one’s address, educational qualification, personal interests , which one sends to an employer when he/she is trying to get a job. 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82131" y="2390890"/>
            <a:ext cx="64333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.What is a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CV?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88570" y="1715586"/>
            <a:ext cx="7193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Curriculum Vitae.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104501" y="176783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65313" y="301751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00173" y="4415245"/>
            <a:ext cx="57489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3.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Why we need a CV?</a:t>
            </a:r>
            <a:endParaRPr lang="en-US" sz="3200" dirty="0"/>
          </a:p>
        </p:txBody>
      </p:sp>
      <p:sp>
        <p:nvSpPr>
          <p:cNvPr id="12" name="Right Arrow 11"/>
          <p:cNvSpPr/>
          <p:nvPr/>
        </p:nvSpPr>
        <p:spPr>
          <a:xfrm>
            <a:off x="113208" y="510322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236615" y="5042260"/>
            <a:ext cx="8307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We need a CV for applying a job.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75657" y="5991497"/>
            <a:ext cx="6714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dirty="0" smtClean="0"/>
              <a:t>. Write a CV individually.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24438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0" grpId="0" animBg="1"/>
      <p:bldP spid="11" grpId="0"/>
      <p:bldP spid="12" grpId="0" animBg="1"/>
      <p:bldP spid="13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2650" y="649225"/>
            <a:ext cx="2983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Home Work:</a:t>
            </a:r>
            <a:endParaRPr lang="en-US" sz="3600" dirty="0">
              <a:solidFill>
                <a:schemeClr val="bg1">
                  <a:lumMod val="8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7151" y="1713042"/>
            <a:ext cx="10222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Write a cover letter with your CV from the question given below:</a:t>
            </a:r>
            <a:endParaRPr lang="en-US" sz="2800" dirty="0">
              <a:solidFill>
                <a:srgbClr val="00206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283246"/>
              </p:ext>
            </p:extLst>
          </p:nvPr>
        </p:nvGraphicFramePr>
        <p:xfrm>
          <a:off x="722376" y="2949366"/>
          <a:ext cx="11334641" cy="2754740"/>
        </p:xfrm>
        <a:graphic>
          <a:graphicData uri="http://schemas.openxmlformats.org/drawingml/2006/table">
            <a:tbl>
              <a:tblPr firstRow="1" firstCol="1" bandRow="1"/>
              <a:tblGrid>
                <a:gridCol w="11334641">
                  <a:extLst>
                    <a:ext uri="{9D8B030D-6E8A-4147-A177-3AD203B41FA5}">
                      <a16:colId xmlns:a16="http://schemas.microsoft.com/office/drawing/2014/main" val="2539926027"/>
                    </a:ext>
                  </a:extLst>
                </a:gridCol>
              </a:tblGrid>
              <a:tr h="27547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Dhaka based reputed school is looking for the appointment of an English Teacher.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Qualification: BA With Honors in English.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Minimum five years experience in teaching.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Apply by 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November,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 CV and relevant papers to: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Headmaster, 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Motijheel 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 School, 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Road No.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,Motijheel,Dhaka-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12o6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552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38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9338" y="722811"/>
            <a:ext cx="10023566" cy="1105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See you next class , bye.</a:t>
            </a:r>
            <a:endParaRPr lang="en-US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517" y="1057834"/>
            <a:ext cx="4895850" cy="4752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37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4.44444E-6 L -0.72734 0.0347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367" y="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ree Images : work, leather, manor, diary, notepad, male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3" y="644427"/>
            <a:ext cx="2705100" cy="248485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95749" y="2142314"/>
            <a:ext cx="9196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 man is going to apply for a job. So, he is preparing a CV with cover letter.  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70217" y="1323703"/>
            <a:ext cx="7646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What can you see in the picture?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892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35726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Can you guess what we are going to learn today ?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423" y="2203268"/>
            <a:ext cx="11678194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CV</a:t>
            </a:r>
            <a:r>
              <a:rPr lang="en-US" sz="7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7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with cover letter</a:t>
            </a:r>
            <a:endParaRPr lang="en-US" sz="72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10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227"/>
            <a:ext cx="12192001" cy="68579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21025" y="22205"/>
            <a:ext cx="3894472" cy="584775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INTRODUCTION  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0007" y="4298120"/>
            <a:ext cx="4826724" cy="2246769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MD. 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Samim Reza</a:t>
            </a:r>
            <a:endParaRPr lang="en-US" sz="2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Assiatant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Teacher </a:t>
            </a:r>
            <a:r>
              <a:rPr lang="en-US" sz="1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English)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Teghoria SESDP Model 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High 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School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Lakhai, Habiganj.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32435" y="1985548"/>
            <a:ext cx="4143975" cy="1384995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English Second Paper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CV with cover letter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For class IX_X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02673" y="714100"/>
            <a:ext cx="3361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Presenter 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88778" y="862140"/>
            <a:ext cx="26125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Lesson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875563" y="1282332"/>
            <a:ext cx="2581309" cy="3106839"/>
          </a:xfrm>
          <a:prstGeom prst="rect">
            <a:avLst/>
          </a:prstGeom>
          <a:ln w="228600" cap="sq" cmpd="thickThin">
            <a:solidFill>
              <a:srgbClr val="FFC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625274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0686" y="0"/>
            <a:ext cx="936171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Learning Outcomes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36915" y="2002972"/>
            <a:ext cx="7950925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By the end of the lesson, the students would be able to :</a:t>
            </a:r>
          </a:p>
          <a:p>
            <a:endParaRPr lang="en-US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&gt;&gt; say the definition of CV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&gt;&gt; say the elements of a CV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&gt;&gt; say the importance of a CV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&gt;&gt; write a CV.</a:t>
            </a:r>
          </a:p>
          <a:p>
            <a:endParaRPr lang="en-US" sz="2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69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0080" y="1444752"/>
            <a:ext cx="10817352" cy="4433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27.11.2020</a:t>
            </a:r>
            <a:endParaRPr lang="en-US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Chairman,</a:t>
            </a:r>
            <a:endParaRPr lang="en-US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 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Teghoria SESDP Model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High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School,Lakhai,Habiganj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 smtClean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প্রশ্নে</a:t>
            </a: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যে</a:t>
            </a:r>
            <a:r>
              <a:rPr lang="en-US" sz="20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নাম</a:t>
            </a:r>
            <a:r>
              <a:rPr lang="en-US" sz="20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থাকে</a:t>
            </a:r>
            <a:r>
              <a:rPr lang="en-US" sz="20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তা</a:t>
            </a:r>
            <a:r>
              <a:rPr lang="en-US" sz="20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লিখতে</a:t>
            </a:r>
            <a:r>
              <a:rPr lang="en-US" sz="20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হবে</a:t>
            </a:r>
            <a:r>
              <a:rPr lang="en-US" sz="20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।)</a:t>
            </a:r>
            <a:endParaRPr lang="en-US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Subject: </a:t>
            </a:r>
            <a:r>
              <a:rPr lang="en-US" sz="2000" b="1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 for the post of</a:t>
            </a:r>
            <a:r>
              <a:rPr lang="en-US" sz="20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 </a:t>
            </a:r>
            <a:r>
              <a:rPr lang="en-US" sz="2000" dirty="0" err="1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প্রশ্নে</a:t>
            </a:r>
            <a:r>
              <a:rPr lang="en-US" sz="20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যে</a:t>
            </a:r>
            <a:r>
              <a:rPr lang="en-US" sz="20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পদের</a:t>
            </a:r>
            <a:r>
              <a:rPr lang="en-US" sz="20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লোক</a:t>
            </a:r>
            <a:r>
              <a:rPr lang="en-US" sz="20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চাইবে</a:t>
            </a:r>
            <a:r>
              <a:rPr lang="en-US" sz="20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তা</a:t>
            </a:r>
            <a:r>
              <a:rPr lang="en-US" sz="20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প্রশ্ন</a:t>
            </a:r>
            <a:r>
              <a:rPr lang="en-US" sz="20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থেকে </a:t>
            </a:r>
            <a:r>
              <a:rPr lang="en-US" sz="2000" dirty="0" err="1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লিখতে</a:t>
            </a:r>
            <a:r>
              <a:rPr lang="en-US" sz="20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হবে</a:t>
            </a: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) </a:t>
            </a:r>
            <a:endParaRPr lang="en-US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Sir, </a:t>
            </a:r>
            <a:endParaRPr lang="en-US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 response to your advertisement published in ‘The Daily </a:t>
            </a:r>
            <a:r>
              <a:rPr lang="en-US" sz="2000" dirty="0" err="1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Star’on</a:t>
            </a:r>
            <a:r>
              <a:rPr lang="en-US" sz="20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baseline="30000" dirty="0" smtClean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October,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</a:t>
            </a: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for the post of</a:t>
            </a:r>
            <a:r>
              <a:rPr lang="en-US" sz="20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 </a:t>
            </a:r>
            <a:r>
              <a:rPr lang="en-US" sz="2000" dirty="0" err="1" smtClean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প্রশ্নে</a:t>
            </a: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যে</a:t>
            </a:r>
            <a:r>
              <a:rPr lang="en-US" sz="20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পদের</a:t>
            </a:r>
            <a:r>
              <a:rPr lang="en-US" sz="20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লোক</a:t>
            </a:r>
            <a:r>
              <a:rPr lang="en-US" sz="20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চাইবে</a:t>
            </a:r>
            <a:r>
              <a:rPr lang="en-US" sz="20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তা</a:t>
            </a:r>
            <a:r>
              <a:rPr lang="en-US" sz="20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প্রশ্ন</a:t>
            </a:r>
            <a:r>
              <a:rPr lang="en-US" sz="20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থেকে </a:t>
            </a:r>
            <a:r>
              <a:rPr lang="en-US" sz="2000" dirty="0" err="1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লিখতে</a:t>
            </a:r>
            <a:r>
              <a:rPr lang="en-US" sz="20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হবে</a:t>
            </a: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) </a:t>
            </a:r>
            <a:r>
              <a:rPr lang="en-US" sz="20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for your (</a:t>
            </a:r>
            <a:r>
              <a:rPr lang="en-US" sz="2000" dirty="0" err="1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প্রতিষ্ঠানের</a:t>
            </a:r>
            <a:r>
              <a:rPr lang="en-US" sz="20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নাম</a:t>
            </a:r>
            <a:r>
              <a:rPr lang="en-US" sz="20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), I want to offer myself as a candidate for the post</a:t>
            </a: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 My </a:t>
            </a:r>
            <a:r>
              <a:rPr lang="en-US" sz="20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CV(curriculum vitae) is given below for your kind consideration.</a:t>
            </a:r>
            <a:endParaRPr lang="en-US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2960" y="795528"/>
            <a:ext cx="10634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( </a:t>
            </a:r>
            <a:r>
              <a:rPr lang="en-US" altLang="en-US" sz="2000" dirty="0" err="1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চাকরি</a:t>
            </a:r>
            <a:r>
              <a:rPr lang="en-US" altLang="en-US" sz="2000" dirty="0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সংক্রান্ত</a:t>
            </a:r>
            <a:r>
              <a:rPr lang="en-US" altLang="en-US" sz="2000" dirty="0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যে</a:t>
            </a:r>
            <a:r>
              <a:rPr lang="en-US" altLang="en-US" sz="2000" dirty="0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কোন</a:t>
            </a:r>
            <a:r>
              <a:rPr lang="en-US" altLang="en-US" sz="2000" dirty="0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CV </a:t>
            </a:r>
            <a:r>
              <a:rPr lang="en-US" altLang="en-US" sz="2000" dirty="0" err="1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পরিক্ষায়</a:t>
            </a:r>
            <a:r>
              <a:rPr lang="en-US" altLang="en-US" sz="2000" dirty="0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আসলে</a:t>
            </a:r>
            <a:r>
              <a:rPr lang="en-US" altLang="en-US" sz="2000" dirty="0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altLang="en-US" sz="2000" dirty="0" err="1" smtClean="0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নিচের</a:t>
            </a:r>
            <a:r>
              <a:rPr lang="en-US" altLang="en-US" sz="2000" dirty="0" smtClean="0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altLang="en-US" sz="2000" dirty="0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CV </a:t>
            </a:r>
            <a:r>
              <a:rPr lang="en-US" altLang="en-US" sz="2000" dirty="0" err="1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টি</a:t>
            </a:r>
            <a:r>
              <a:rPr lang="en-US" altLang="en-US" sz="2000" dirty="0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কিছুতা</a:t>
            </a:r>
            <a:r>
              <a:rPr lang="en-US" altLang="en-US" sz="2000" dirty="0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edit </a:t>
            </a:r>
            <a:r>
              <a:rPr lang="en-US" altLang="en-US" sz="2000" dirty="0" err="1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করে</a:t>
            </a:r>
            <a:r>
              <a:rPr lang="en-US" altLang="en-US" sz="2000" dirty="0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লিখতে</a:t>
            </a:r>
            <a:r>
              <a:rPr lang="en-US" altLang="en-US" sz="2000" dirty="0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হবে</a:t>
            </a:r>
            <a:r>
              <a:rPr lang="en-US" altLang="en-US" sz="2000" dirty="0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)</a:t>
            </a:r>
            <a:endParaRPr lang="en-US" altLang="en-US" sz="1100" dirty="0">
              <a:solidFill>
                <a:prstClr val="black"/>
              </a:solidFill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prstClr val="black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endParaRPr lang="en-US" altLang="en-US" sz="32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493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9836" y="1196558"/>
            <a:ext cx="10250424" cy="4936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.My 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name                    : Md. 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Novel</a:t>
            </a:r>
            <a:endParaRPr lang="en-US" sz="2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.Father’s 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name          : Md. 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Akul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Talukdar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.Mother’s 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name         : 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Tania 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Khatun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.Present 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address       : 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Vill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Teghoria 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Post: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Teghoria,Thana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Lakhai, 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District: 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Habiganj.</a:t>
            </a:r>
            <a:endParaRPr lang="en-US" sz="2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.Parmanent 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address: Village: 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Do</a:t>
            </a:r>
            <a:endParaRPr lang="en-US" sz="2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.Date 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of birth: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01.12.1995</a:t>
            </a:r>
            <a:endParaRPr lang="en-US" sz="2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.Religion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: Islam </a:t>
            </a:r>
            <a:endParaRPr lang="en-US" sz="2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Nationality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: Bangladeshi (by birth)</a:t>
            </a:r>
            <a:endParaRPr lang="en-US" sz="2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Marital 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status: 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Unmarried </a:t>
            </a:r>
            <a:endParaRPr lang="en-US" sz="2400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01717170255 </a:t>
            </a: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. Email: 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rezasamim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4@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gmail.com</a:t>
            </a:r>
            <a:endParaRPr lang="en-US" sz="2400" dirty="0">
              <a:solidFill>
                <a:srgbClr val="002060"/>
              </a:solidFill>
              <a:effectLst/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19752" y="487680"/>
            <a:ext cx="20813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My CV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76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887221"/>
              </p:ext>
            </p:extLst>
          </p:nvPr>
        </p:nvGraphicFramePr>
        <p:xfrm>
          <a:off x="1627633" y="1453895"/>
          <a:ext cx="9208007" cy="4279394"/>
        </p:xfrm>
        <a:graphic>
          <a:graphicData uri="http://schemas.openxmlformats.org/drawingml/2006/table">
            <a:tbl>
              <a:tblPr firstRow="1" firstCol="1" bandRow="1"/>
              <a:tblGrid>
                <a:gridCol w="1695653">
                  <a:extLst>
                    <a:ext uri="{9D8B030D-6E8A-4147-A177-3AD203B41FA5}">
                      <a16:colId xmlns:a16="http://schemas.microsoft.com/office/drawing/2014/main" val="4059560286"/>
                    </a:ext>
                  </a:extLst>
                </a:gridCol>
                <a:gridCol w="2405187">
                  <a:extLst>
                    <a:ext uri="{9D8B030D-6E8A-4147-A177-3AD203B41FA5}">
                      <a16:colId xmlns:a16="http://schemas.microsoft.com/office/drawing/2014/main" val="98614105"/>
                    </a:ext>
                  </a:extLst>
                </a:gridCol>
                <a:gridCol w="1828623">
                  <a:extLst>
                    <a:ext uri="{9D8B030D-6E8A-4147-A177-3AD203B41FA5}">
                      <a16:colId xmlns:a16="http://schemas.microsoft.com/office/drawing/2014/main" val="2334749907"/>
                    </a:ext>
                  </a:extLst>
                </a:gridCol>
                <a:gridCol w="1630762">
                  <a:extLst>
                    <a:ext uri="{9D8B030D-6E8A-4147-A177-3AD203B41FA5}">
                      <a16:colId xmlns:a16="http://schemas.microsoft.com/office/drawing/2014/main" val="346109447"/>
                    </a:ext>
                  </a:extLst>
                </a:gridCol>
                <a:gridCol w="1647782">
                  <a:extLst>
                    <a:ext uri="{9D8B030D-6E8A-4147-A177-3AD203B41FA5}">
                      <a16:colId xmlns:a16="http://schemas.microsoft.com/office/drawing/2014/main" val="2365857996"/>
                    </a:ext>
                  </a:extLst>
                </a:gridCol>
              </a:tblGrid>
              <a:tr h="10698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Name of degree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University/Board</a:t>
                      </a:r>
                      <a:endParaRPr lang="en-US" sz="18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Group</a:t>
                      </a:r>
                      <a:endParaRPr lang="en-US" sz="18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Result</a:t>
                      </a:r>
                      <a:endParaRPr lang="en-US" sz="18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Passing Year</a:t>
                      </a:r>
                      <a:endParaRPr lang="en-US" sz="18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4799516"/>
                  </a:ext>
                </a:extLst>
              </a:tr>
              <a:tr h="10698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M.A.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University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Second class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2544933"/>
                  </a:ext>
                </a:extLst>
              </a:tr>
              <a:tr h="10698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B.A. (Hons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University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US" sz="18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Second class</a:t>
                      </a:r>
                      <a:endParaRPr lang="en-US" sz="18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0953616"/>
                  </a:ext>
                </a:extLst>
              </a:tr>
              <a:tr h="5349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H.S.C.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Rajshahi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Humanities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4.50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5487021"/>
                  </a:ext>
                </a:extLst>
              </a:tr>
              <a:tr h="5349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S.S.C.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Rajshahi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Science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5.00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500442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53895" y="688411"/>
            <a:ext cx="5756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Educational Qualification: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943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7294" y="2855977"/>
            <a:ext cx="11016340" cy="293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May 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I, therefore, pray and hope that you would be kind enough to consider me as a suitable candidate for the post mentioned 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above.</a:t>
            </a:r>
            <a:endParaRPr lang="en-US" sz="28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Yours 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Faithfully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en-US" sz="28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Md. Novel</a:t>
            </a:r>
            <a:endParaRPr lang="en-US" sz="32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6352" y="975360"/>
            <a:ext cx="110163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Computer Skill: Fluent both in Bengali &amp; English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Experience: Five years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440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49" end="1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>
                                            <p:txEl>
                                              <p:charRg st="149" end="1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335</TotalTime>
  <Words>476</Words>
  <Application>Microsoft Office PowerPoint</Application>
  <PresentationFormat>Widescreen</PresentationFormat>
  <Paragraphs>93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NikoshBAN</vt:lpstr>
      <vt:lpstr>Times New Roman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Faruk Hossain</dc:creator>
  <cp:lastModifiedBy>win10</cp:lastModifiedBy>
  <cp:revision>93</cp:revision>
  <dcterms:created xsi:type="dcterms:W3CDTF">2019-10-28T02:40:26Z</dcterms:created>
  <dcterms:modified xsi:type="dcterms:W3CDTF">2020-11-26T17:55:03Z</dcterms:modified>
</cp:coreProperties>
</file>