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81" r:id="rId4"/>
    <p:sldId id="284" r:id="rId5"/>
    <p:sldId id="261" r:id="rId6"/>
    <p:sldId id="256" r:id="rId7"/>
    <p:sldId id="274" r:id="rId8"/>
    <p:sldId id="286" r:id="rId9"/>
    <p:sldId id="285" r:id="rId10"/>
    <p:sldId id="288" r:id="rId11"/>
    <p:sldId id="287" r:id="rId12"/>
    <p:sldId id="289" r:id="rId13"/>
    <p:sldId id="290" r:id="rId14"/>
    <p:sldId id="293" r:id="rId15"/>
    <p:sldId id="292" r:id="rId16"/>
    <p:sldId id="272" r:id="rId17"/>
    <p:sldId id="278" r:id="rId18"/>
    <p:sldId id="279" r:id="rId19"/>
    <p:sldId id="280" r:id="rId20"/>
    <p:sldId id="270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97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D9382-4A89-4646-B66A-4F249348B1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DB0A09-3A1E-4DD0-B11C-52AB615B51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AAA70E-2B02-438B-927E-7F2FE5060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D0CED-6DB2-4270-8C28-DB932DD42850}" type="datetimeFigureOut">
              <a:rPr lang="en-US" smtClean="0"/>
              <a:t>27-Nov-20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456EA2-19B9-435C-AE91-D0B082EFB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0C56D2-E9AB-4024-A871-D7552E0D6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979A3-2E0E-4818-A167-E8C1C9351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389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9A00D0-CDD7-4D30-9E44-6E510F644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4669B1-72F0-4BD4-8524-852C21FEB9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3F821F-39C5-4FB2-A59D-4BF4A9F42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D0CED-6DB2-4270-8C28-DB932DD42850}" type="datetimeFigureOut">
              <a:rPr lang="en-US" smtClean="0"/>
              <a:t>27-Nov-20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08ECC4-CF4F-4A06-95F2-559246D62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ACC20D-460B-414D-B4CC-30985B310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979A3-2E0E-4818-A167-E8C1C9351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135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21B456F-F790-454C-B9B6-A00E3AAF4B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BDC424-62A4-4C88-8DF8-5E5858A7E7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96E01A-453A-4241-BF01-39A7A26EA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D0CED-6DB2-4270-8C28-DB932DD42850}" type="datetimeFigureOut">
              <a:rPr lang="en-US" smtClean="0"/>
              <a:t>27-Nov-20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39D89E-71EB-4AD8-8402-D0D323CB2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56D187-92FF-45EE-9641-23C22ECC8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979A3-2E0E-4818-A167-E8C1C9351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739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894A01-0ADC-4562-B3DF-3297FDD15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A7D386-8BB6-4E6B-92A1-B40443F80E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634524-47E0-4DDD-82C6-A5C6DBE06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D0CED-6DB2-4270-8C28-DB932DD42850}" type="datetimeFigureOut">
              <a:rPr lang="en-US" smtClean="0"/>
              <a:t>27-Nov-20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5FD459-9D9B-4EEB-BF82-F2B549705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E07B4C-2391-44D0-8E4E-B1B177AAB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979A3-2E0E-4818-A167-E8C1C9351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824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5B5A35-8656-4F17-9B91-878AB930D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2711F8-D452-4C30-93E9-3BA54EA8C2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66D59C-E1BC-461E-88EB-421A768E4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D0CED-6DB2-4270-8C28-DB932DD42850}" type="datetimeFigureOut">
              <a:rPr lang="en-US" smtClean="0"/>
              <a:t>27-Nov-20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2AC5BB-253A-4BB4-8CC9-E0724318E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06293F-D281-459C-B548-7E6EEBEBA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979A3-2E0E-4818-A167-E8C1C9351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620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857E2-8C9B-47CE-86D9-B5BE200C7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85C765-7488-437C-8585-CCF6532659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A9FA55-40EB-4D54-BE99-739B949306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DF5F66-4584-41CB-AA67-D16E14F4E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D0CED-6DB2-4270-8C28-DB932DD42850}" type="datetimeFigureOut">
              <a:rPr lang="en-US" smtClean="0"/>
              <a:t>27-Nov-20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D422B3-6019-484C-884F-E7636AAA3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504544-39EC-4AA1-AE65-7B13D6042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979A3-2E0E-4818-A167-E8C1C9351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322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2C4662-8CC4-4D23-B32B-3C7F9C510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58D8A3-917B-4495-B86D-EE2A63C2C4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96297-650F-4757-9D14-2D0B3AB54A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423ED0-8045-4BF9-B969-06F8DBD1A9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D5B2471-A503-475A-A23F-8635E456BC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5A1459D-6F58-4B5B-A7A5-80C3ED211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D0CED-6DB2-4270-8C28-DB932DD42850}" type="datetimeFigureOut">
              <a:rPr lang="en-US" smtClean="0"/>
              <a:t>27-Nov-20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72AB30-962C-4804-9FD2-F0E039020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4D56BEF-F321-47D5-B952-CA9958BE3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979A3-2E0E-4818-A167-E8C1C9351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527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803C16-9930-4BC5-BD7F-AD657F5F4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DFF659-7AE7-4DE1-80D9-29862E0D0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D0CED-6DB2-4270-8C28-DB932DD42850}" type="datetimeFigureOut">
              <a:rPr lang="en-US" smtClean="0"/>
              <a:t>27-Nov-20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86E33B-8F4A-459D-AEAE-709267F57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3CE6DA-8F53-4A14-8D46-94C081D9B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979A3-2E0E-4818-A167-E8C1C9351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080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80C754-2A94-49B0-BFD2-7770AD373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D0CED-6DB2-4270-8C28-DB932DD42850}" type="datetimeFigureOut">
              <a:rPr lang="en-US" smtClean="0"/>
              <a:t>27-Nov-20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784C09D-8268-40AA-BACE-558AE0EB8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907B26-E251-4A9A-AD19-6A2B6A90B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979A3-2E0E-4818-A167-E8C1C9351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697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2E5DA0-15BC-4DB1-AB55-DC428D6B7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F3C2EC-FAD0-4970-B4DE-32B3705512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9AE3F4-4BA4-4021-9E46-95E9F05006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6F5396-9FE0-46C4-BAA2-6FAEB91B8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D0CED-6DB2-4270-8C28-DB932DD42850}" type="datetimeFigureOut">
              <a:rPr lang="en-US" smtClean="0"/>
              <a:t>27-Nov-20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810519-9EDD-4531-BDC5-DF3604D32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2B8F35-ABE0-46DF-97EC-64E4D62E5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979A3-2E0E-4818-A167-E8C1C9351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923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6F1923-388B-4221-A4AA-CA1958995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96EA750-4F84-4A7D-9C9B-2A06B4E406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519E92-20CF-42CC-A7EB-D9B0A31F66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84EF5C-6676-4AA8-876A-101489D8A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D0CED-6DB2-4270-8C28-DB932DD42850}" type="datetimeFigureOut">
              <a:rPr lang="en-US" smtClean="0"/>
              <a:t>27-Nov-20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247F4C-A249-4BB4-AE57-AE1FCAB93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046400-C9A2-4F45-AC85-BAF892585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979A3-2E0E-4818-A167-E8C1C9351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504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9C09A7-5E92-4371-AD2E-ED141EB94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8D7E06-2641-40B9-98BE-10D3C2983B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3FE15D-07B9-4969-B6A9-8EFFBC768D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D0CED-6DB2-4270-8C28-DB932DD42850}" type="datetimeFigureOut">
              <a:rPr lang="en-US" smtClean="0"/>
              <a:t>27-Nov-20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C02EC6-FAB9-4324-BBDF-A100935AAD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2E79C9-A753-486C-B21C-438D545896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B979A3-2E0E-4818-A167-E8C1C9351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121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Cosmos_001.JPG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hyperlink" Target="https://creativecommons.org/licenses/by-sa/3.0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2F551A-B7DB-4B7E-84EC-BA717E2A02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10664"/>
            <a:ext cx="9144000" cy="443493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8DB667-E635-4223-B492-30B2629582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17913" y="3602037"/>
            <a:ext cx="7681776" cy="165576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EA70CF-C65A-4F93-9A99-04A0796253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814" y="365938"/>
            <a:ext cx="11383617" cy="6121397"/>
          </a:xfrm>
          <a:prstGeom prst="rect">
            <a:avLst/>
          </a:prstGeom>
        </p:spPr>
      </p:pic>
      <p:sp>
        <p:nvSpPr>
          <p:cNvPr id="6" name="Frame 5">
            <a:extLst>
              <a:ext uri="{FF2B5EF4-FFF2-40B4-BE49-F238E27FC236}">
                <a16:creationId xmlns:a16="http://schemas.microsoft.com/office/drawing/2014/main" id="{3F068AE2-DC3C-4B72-AC63-1830C1645973}"/>
              </a:ext>
            </a:extLst>
          </p:cNvPr>
          <p:cNvSpPr/>
          <p:nvPr/>
        </p:nvSpPr>
        <p:spPr>
          <a:xfrm>
            <a:off x="106016" y="0"/>
            <a:ext cx="11966714" cy="6858000"/>
          </a:xfrm>
          <a:prstGeom prst="frame">
            <a:avLst>
              <a:gd name="adj1" fmla="val 2258"/>
            </a:avLst>
          </a:prstGeom>
          <a:gradFill>
            <a:gsLst>
              <a:gs pos="3000">
                <a:srgbClr val="00B050"/>
              </a:gs>
              <a:gs pos="54000">
                <a:srgbClr val="FF0000"/>
              </a:gs>
              <a:gs pos="100000">
                <a:srgbClr val="00206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964421C-AA03-42E7-9514-0565E2B4AD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4432" y="365938"/>
            <a:ext cx="5516380" cy="247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2598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B44EA5A-CB85-44CC-BD99-203A50203583}"/>
              </a:ext>
            </a:extLst>
          </p:cNvPr>
          <p:cNvSpPr/>
          <p:nvPr/>
        </p:nvSpPr>
        <p:spPr>
          <a:xfrm>
            <a:off x="3732551" y="134912"/>
            <a:ext cx="4751881" cy="10493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সময়ানুবর্তিতা 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521B847-FCCB-4FE5-AF60-6588A24FA301}"/>
              </a:ext>
            </a:extLst>
          </p:cNvPr>
          <p:cNvSpPr/>
          <p:nvPr/>
        </p:nvSpPr>
        <p:spPr>
          <a:xfrm>
            <a:off x="1214203" y="1184223"/>
            <a:ext cx="10208301" cy="205365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একজন মুমিন ব্যক্তিকে দৈনিক পাঁচ বার নির্ধারিত সময়ে নামাজ আদায় করতে হয়। 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EC83EA-16A1-4E4C-99F4-982D092C82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203" y="3237875"/>
            <a:ext cx="2935340" cy="29353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BFE8ACF-B938-4E3A-8018-83637455F2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9543" y="3237874"/>
            <a:ext cx="3378200" cy="293533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24300E8-54F7-4B3C-8F0D-F260E9F734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564" y="3237874"/>
            <a:ext cx="4008530" cy="2935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8209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1AB1D1D-A6A2-43BB-895C-275E4E751256}"/>
              </a:ext>
            </a:extLst>
          </p:cNvPr>
          <p:cNvSpPr txBox="1"/>
          <p:nvPr/>
        </p:nvSpPr>
        <p:spPr>
          <a:xfrm>
            <a:off x="4396490" y="182593"/>
            <a:ext cx="3399019" cy="830997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lang="bn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সময়ানুবর্তিতা</a:t>
            </a:r>
            <a:endParaRPr lang="en-US" sz="4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6857A8-68C9-40A8-9C57-7251CD4F6E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688" y="1144817"/>
            <a:ext cx="6670623" cy="283025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0C82828-962D-4109-93CE-CE114E7B51E6}"/>
              </a:ext>
            </a:extLst>
          </p:cNvPr>
          <p:cNvSpPr/>
          <p:nvPr/>
        </p:nvSpPr>
        <p:spPr>
          <a:xfrm>
            <a:off x="1321632" y="3975069"/>
            <a:ext cx="9548735" cy="10464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আল্লাহ তায়ালা বলেন- নির্ধারিত সময়ে যথাযথভাবে সালাত আদায় করা মুমিনের জন্য অবশ্যই কর্তব্য।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14B5194-066A-43A6-80B4-A5A2878215EE}"/>
              </a:ext>
            </a:extLst>
          </p:cNvPr>
          <p:cNvSpPr/>
          <p:nvPr/>
        </p:nvSpPr>
        <p:spPr>
          <a:xfrm>
            <a:off x="1169234" y="5141626"/>
            <a:ext cx="9848536" cy="1618938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প্রতিদিন পাঁচবার নির্ধারিত সময়ে জামায়াতে সালাত সালাত আদায় করা মুমিন বান্দাকে সময়নিষ্ঠ হতে এবং সময়ের প্রতি গুরুত্ব উপলব্ধি করতে উদ্বুদ্ধ করে। </a:t>
            </a:r>
            <a:endParaRPr lang="en-US" sz="32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25658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F710BA3-8F2D-4EEF-B741-14A8D84495AF}"/>
              </a:ext>
            </a:extLst>
          </p:cNvPr>
          <p:cNvSpPr/>
          <p:nvPr/>
        </p:nvSpPr>
        <p:spPr>
          <a:xfrm>
            <a:off x="1811679" y="149900"/>
            <a:ext cx="9102622" cy="2563319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dirty="0">
                <a:latin typeface="NikoshBAN" panose="02000000000000000000" pitchFamily="2" charset="0"/>
                <a:cs typeface="NikoshBAN" panose="02000000000000000000" pitchFamily="2" charset="0"/>
              </a:rPr>
              <a:t>শৃঙ্খলা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bn-IN" sz="54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শৃঙ্খলা মানে সুনির্দিষ্ট নিয়মনীতি </a:t>
            </a:r>
            <a:endParaRPr lang="en-US" sz="5400" dirty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8B5A5A-F7CF-45AB-8EFB-6C353E03FD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713219"/>
            <a:ext cx="4818301" cy="347022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4BACC1F-FDCD-4483-8066-0CC67224A5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1679" y="2713219"/>
            <a:ext cx="4284321" cy="3470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1763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08D51C1-A85F-4ACA-92BC-962ECE86A7D6}"/>
              </a:ext>
            </a:extLst>
          </p:cNvPr>
          <p:cNvSpPr/>
          <p:nvPr/>
        </p:nvSpPr>
        <p:spPr>
          <a:xfrm>
            <a:off x="1843789" y="0"/>
            <a:ext cx="10073389" cy="161893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dirty="0">
                <a:latin typeface="NikoshBAN" panose="02000000000000000000" pitchFamily="2" charset="0"/>
                <a:cs typeface="NikoshBAN" panose="02000000000000000000" pitchFamily="2" charset="0"/>
              </a:rPr>
              <a:t> শৃঙ্খলা 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826859B-5683-467B-96A5-2CFD2FA13577}"/>
              </a:ext>
            </a:extLst>
          </p:cNvPr>
          <p:cNvSpPr/>
          <p:nvPr/>
        </p:nvSpPr>
        <p:spPr>
          <a:xfrm>
            <a:off x="1843790" y="1618938"/>
            <a:ext cx="10073390" cy="14240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নামাজে একাকী হউক আর জামায়াতবদ্ধ হউক বান্দাকে এক কিবলার দিকেই মুখ ফিরাতে হয়।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07C790D-90A9-469E-8616-CCAA6F8DDAA7}"/>
              </a:ext>
            </a:extLst>
          </p:cNvPr>
          <p:cNvSpPr/>
          <p:nvPr/>
        </p:nvSpPr>
        <p:spPr>
          <a:xfrm>
            <a:off x="1843791" y="3043005"/>
            <a:ext cx="10073390" cy="1648916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একই সময়ে নির্দিষ্ট নামাজ আদায়ের জন্য একই ঈমামের পেছনে সারিবদ্ধভাবে দাঁড়াতে হয়।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B9E1D40-F0C4-40C7-A98E-EFC596CBC5D4}"/>
              </a:ext>
            </a:extLst>
          </p:cNvPr>
          <p:cNvSpPr/>
          <p:nvPr/>
        </p:nvSpPr>
        <p:spPr>
          <a:xfrm>
            <a:off x="1843791" y="4691921"/>
            <a:ext cx="10073389" cy="179882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এতে মু মিনদের মাঝে শৃঙ্খলাবোধ, নেতার প্রতি আনুগত্যবোধ গড়ে উঠে।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88289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08D51C1-A85F-4ACA-92BC-962ECE86A7D6}"/>
              </a:ext>
            </a:extLst>
          </p:cNvPr>
          <p:cNvSpPr/>
          <p:nvPr/>
        </p:nvSpPr>
        <p:spPr>
          <a:xfrm>
            <a:off x="1843789" y="0"/>
            <a:ext cx="10073389" cy="161893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dirty="0">
                <a:latin typeface="NikoshBAN" panose="02000000000000000000" pitchFamily="2" charset="0"/>
                <a:cs typeface="NikoshBAN" panose="02000000000000000000" pitchFamily="2" charset="0"/>
              </a:rPr>
              <a:t>   নিয়মানুবর্তিতা 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826859B-5683-467B-96A5-2CFD2FA13577}"/>
              </a:ext>
            </a:extLst>
          </p:cNvPr>
          <p:cNvSpPr/>
          <p:nvPr/>
        </p:nvSpPr>
        <p:spPr>
          <a:xfrm>
            <a:off x="1843790" y="1618938"/>
            <a:ext cx="10073390" cy="10343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নামাজ মানুষকে নিয়মানুবর্তিতার প্রশিক্ষণ দেয়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07C790D-90A9-469E-8616-CCAA6F8DDAA7}"/>
              </a:ext>
            </a:extLst>
          </p:cNvPr>
          <p:cNvSpPr/>
          <p:nvPr/>
        </p:nvSpPr>
        <p:spPr>
          <a:xfrm>
            <a:off x="1843788" y="2653259"/>
            <a:ext cx="10073390" cy="1019331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  মানুষ আল্লাহর প্রতি কর্তব্য পালনে অভ্যস্ত হয়।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B9E1D40-F0C4-40C7-A98E-EFC596CBC5D4}"/>
              </a:ext>
            </a:extLst>
          </p:cNvPr>
          <p:cNvSpPr/>
          <p:nvPr/>
        </p:nvSpPr>
        <p:spPr>
          <a:xfrm>
            <a:off x="1843791" y="3687581"/>
            <a:ext cx="10073389" cy="1229194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এটি বান্দার চরিত্র শক্তিকে আরও শক্তিশালী করে।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DCE0E4B-6589-478E-BABF-17816C40ADD1}"/>
              </a:ext>
            </a:extLst>
          </p:cNvPr>
          <p:cNvSpPr/>
          <p:nvPr/>
        </p:nvSpPr>
        <p:spPr>
          <a:xfrm>
            <a:off x="1843788" y="4931766"/>
            <a:ext cx="10073389" cy="175384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মানুষকে ইসলামের পরিপূর্ণ আদর্শ মানব হিসেবে গড়ে তোলে এবং এর উপর সুদৃঢ় থাকতে সাহায্য করে।  </a:t>
            </a:r>
            <a:endParaRPr lang="en-US" sz="4000" dirty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0962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08D51C1-A85F-4ACA-92BC-962ECE86A7D6}"/>
              </a:ext>
            </a:extLst>
          </p:cNvPr>
          <p:cNvSpPr/>
          <p:nvPr/>
        </p:nvSpPr>
        <p:spPr>
          <a:xfrm>
            <a:off x="1843789" y="0"/>
            <a:ext cx="10073389" cy="161893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dirty="0">
                <a:latin typeface="NikoshBAN" panose="02000000000000000000" pitchFamily="2" charset="0"/>
                <a:cs typeface="NikoshBAN" panose="02000000000000000000" pitchFamily="2" charset="0"/>
              </a:rPr>
              <a:t>সাম্য   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826859B-5683-467B-96A5-2CFD2FA13577}"/>
              </a:ext>
            </a:extLst>
          </p:cNvPr>
          <p:cNvSpPr/>
          <p:nvPr/>
        </p:nvSpPr>
        <p:spPr>
          <a:xfrm>
            <a:off x="1843790" y="1618938"/>
            <a:ext cx="10073390" cy="20686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জামায়াতে নামাজ আদায়কারী মুসুল্লীগণ একত্রিত হয়ে একই কাতারে দাঁড়িয়ে কাঁধে কাঁধ মিলিয়ে এক উদ্দেশ্যে ও লক্ষে আল্লাহর সামনে দন্ডায়মান হয়।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07C790D-90A9-469E-8616-CCAA6F8DDAA7}"/>
              </a:ext>
            </a:extLst>
          </p:cNvPr>
          <p:cNvSpPr/>
          <p:nvPr/>
        </p:nvSpPr>
        <p:spPr>
          <a:xfrm>
            <a:off x="1843791" y="3687579"/>
            <a:ext cx="10073390" cy="1798821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মসজিদে ঈমাম মুয়াজ্জিন ব্যতিত অন্য কারো জন্য স্থান নির্ধারিত থাকেনা। </a:t>
            </a:r>
            <a:endParaRPr lang="en-US" sz="4400" dirty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B9E1D40-F0C4-40C7-A98E-EFC596CBC5D4}"/>
              </a:ext>
            </a:extLst>
          </p:cNvPr>
          <p:cNvSpPr/>
          <p:nvPr/>
        </p:nvSpPr>
        <p:spPr>
          <a:xfrm>
            <a:off x="1843791" y="5486401"/>
            <a:ext cx="10073389" cy="1648916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এটি ইসলামী ভ্রাতৃত্ব ও সাম্যবাদের মূর্ত প্রতীক। </a:t>
            </a:r>
            <a:endParaRPr lang="en-US" sz="4400" dirty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33848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2E992-3EFB-48E5-BC2D-BFE63310E70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>
            <a:normAutofit/>
          </a:bodyPr>
          <a:lstStyle/>
          <a:p>
            <a:pPr algn="ctr"/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3AA434-967C-4BA8-A939-9AD837879AD8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rgbClr val="00B050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নামাজের পূর্ব শর্ত কি লিখ ?</a:t>
            </a:r>
          </a:p>
          <a:p>
            <a:pPr marL="0" indent="0" algn="ctr">
              <a:buNone/>
            </a:pP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শৃঙ্খলা মানে কি? 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8120062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A21CD-202A-4731-A5B4-436F9D7DF97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>
            <a:normAutofit/>
          </a:bodyPr>
          <a:lstStyle/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04737C-20CA-4013-A0C7-EBD76CC6604B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rgbClr val="00B050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bn-IN" sz="44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44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44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একাগ্রতা হচ্ছে নামাজ কবুল হওয়ার একমাত্র উপায়” ব্যাখ্যা কর।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141FD78-E383-46FE-AFBB-C72D2C650A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8069" y="3024265"/>
            <a:ext cx="5795625" cy="3028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3663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34E75-F536-443D-A86B-88D4F90DB16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>
            <a:normAutofit/>
          </a:bodyPr>
          <a:lstStyle/>
          <a:p>
            <a:pPr algn="ctr"/>
            <a:r>
              <a:rPr lang="bn-IN" sz="8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8000" dirty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8000" dirty="0">
              <a:solidFill>
                <a:schemeClr val="accent6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345B1C-13AD-400B-95BF-F7699F3FB905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 ১ &gt; প্রতিদিন নির্ধারিত সময়ে সালাত আদায় করা মুমিন বান্দাকে কী হতে শেখায় ?</a:t>
            </a:r>
          </a:p>
          <a:p>
            <a:pPr marL="0" indent="0">
              <a:buNone/>
            </a:pP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  ২ &gt; ইসলামী ভ্রাতৃত্ব ও সাম্যবাদের মূর্ত প্রতীক কোনটি? </a:t>
            </a:r>
          </a:p>
          <a:p>
            <a:pPr marL="0" indent="0">
              <a:buNone/>
            </a:pP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0" indent="0">
              <a:buNone/>
            </a:pPr>
            <a:endParaRPr lang="bn-IN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55315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B8F30-6B5B-4E20-921D-8A3FB796E785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67EBE7C-D170-4924-83EF-C40FD4DB6741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 নামাজ থেকে নিয়মানুবর্তিতা ও সাম্যবাদের যে শিক্ষা পাওয়া যায় তা ব্যাখ্যা কর।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31771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76166-AD8E-41DA-87BC-0D22DB588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1464" y="365125"/>
            <a:ext cx="9949070" cy="1325563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bn-IN" sz="60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 </a:t>
            </a:r>
            <a:endParaRPr lang="en-US" sz="60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541C80-8C6D-46D0-9629-74913F87AE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7631" y="1912361"/>
            <a:ext cx="5005515" cy="4363829"/>
          </a:xfrm>
          <a:solidFill>
            <a:srgbClr val="92D050"/>
          </a:solidFill>
        </p:spPr>
        <p:txBody>
          <a:bodyPr>
            <a:normAutofit fontScale="92500" lnSpcReduction="20000"/>
          </a:bodyPr>
          <a:lstStyle/>
          <a:p>
            <a:pPr algn="ctr"/>
            <a:endParaRPr lang="bn-IN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মোঃ আবু তাহের</a:t>
            </a:r>
          </a:p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প্রধান শিক্ষক</a:t>
            </a:r>
          </a:p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রত্না উচ্চ বিদ্যালয়</a:t>
            </a:r>
          </a:p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 বানিয়াচং, হবিগঞ্জ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মোবাঃ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০১৭১৩-৮০৯৮১২</a:t>
            </a:r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2C1E52A1-F882-48D7-B093-4410AB12FA09}"/>
              </a:ext>
            </a:extLst>
          </p:cNvPr>
          <p:cNvSpPr/>
          <p:nvPr/>
        </p:nvSpPr>
        <p:spPr>
          <a:xfrm>
            <a:off x="119268" y="0"/>
            <a:ext cx="11966714" cy="6858000"/>
          </a:xfrm>
          <a:prstGeom prst="frame">
            <a:avLst>
              <a:gd name="adj1" fmla="val 2258"/>
            </a:avLst>
          </a:prstGeom>
          <a:gradFill>
            <a:gsLst>
              <a:gs pos="3000">
                <a:srgbClr val="00B050"/>
              </a:gs>
              <a:gs pos="54000">
                <a:srgbClr val="FF0000"/>
              </a:gs>
              <a:gs pos="100000">
                <a:srgbClr val="00206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9CC0087-229F-4971-B0CB-EC079E3004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854" y="1912361"/>
            <a:ext cx="3808777" cy="4363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4817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DE4211-EC92-49EC-BA22-D634709AD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8" y="251446"/>
            <a:ext cx="10880035" cy="1325563"/>
          </a:xfrm>
          <a:solidFill>
            <a:schemeClr val="accent2"/>
          </a:solidFill>
        </p:spPr>
        <p:txBody>
          <a:bodyPr>
            <a:noAutofit/>
          </a:bodyPr>
          <a:lstStyle/>
          <a:p>
            <a:pPr algn="ctr"/>
            <a:r>
              <a:rPr lang="bn-IN" sz="9600" dirty="0">
                <a:latin typeface="NikoshBAN" panose="02000000000000000000" pitchFamily="2" charset="0"/>
                <a:cs typeface="NikoshBAN" panose="02000000000000000000" pitchFamily="2" charset="0"/>
              </a:rPr>
              <a:t>আল্লাহ হাফেজ 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977D5B9-8740-4215-A8FB-E7447BFDB2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952366" y="1693888"/>
            <a:ext cx="6537267" cy="4912666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6819D2B-6EB6-44D1-B563-F4FBEB96B74D}"/>
              </a:ext>
            </a:extLst>
          </p:cNvPr>
          <p:cNvSpPr txBox="1"/>
          <p:nvPr/>
        </p:nvSpPr>
        <p:spPr>
          <a:xfrm>
            <a:off x="1702904" y="6637475"/>
            <a:ext cx="856090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://en.wikipedia.org/wiki/File:Cosmos_001.JPG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sa/3.0/"/>
              </a:rPr>
              <a:t>CC BY-SA</a:t>
            </a:r>
            <a:endParaRPr lang="en-US" sz="900"/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E1B27638-FFC0-48C7-B99E-BD59C0F4E375}"/>
              </a:ext>
            </a:extLst>
          </p:cNvPr>
          <p:cNvSpPr/>
          <p:nvPr/>
        </p:nvSpPr>
        <p:spPr>
          <a:xfrm>
            <a:off x="0" y="0"/>
            <a:ext cx="11966714" cy="6858000"/>
          </a:xfrm>
          <a:prstGeom prst="frame">
            <a:avLst>
              <a:gd name="adj1" fmla="val 2258"/>
            </a:avLst>
          </a:prstGeom>
          <a:gradFill>
            <a:gsLst>
              <a:gs pos="3000">
                <a:srgbClr val="00B050"/>
              </a:gs>
              <a:gs pos="54000">
                <a:srgbClr val="FF0000"/>
              </a:gs>
              <a:gs pos="100000">
                <a:srgbClr val="00206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C98932D-2C86-4B95-9E61-47F723D41E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80" y="1693888"/>
            <a:ext cx="4361786" cy="4032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7145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5E6E3-0EDD-4237-8FEC-0FBF65B4D9A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3"/>
          </a:solidFill>
        </p:spPr>
        <p:txBody>
          <a:bodyPr>
            <a:normAutofit/>
          </a:bodyPr>
          <a:lstStyle/>
          <a:p>
            <a:pPr algn="ctr"/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1EC305-71B3-4A69-9E85-8654373F0AED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শ্রেনিঃ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6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ষ্ঠ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নৈতিক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endParaRPr lang="bn-IN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-২য়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0" indent="0">
              <a:buNone/>
            </a:pP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ইবাদত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916711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D6C05-191F-4207-99B9-E36B16B1E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418" y="224853"/>
            <a:ext cx="10202381" cy="2471037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নামা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জ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আদায়ের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দৃশ্য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b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E5AB725-1CB5-498C-8C7C-A2047D2ABD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648" y="1475736"/>
            <a:ext cx="3314134" cy="239772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91455E7-EF0C-43FB-9B95-C59BABA5DF67}"/>
              </a:ext>
            </a:extLst>
          </p:cNvPr>
          <p:cNvSpPr/>
          <p:nvPr/>
        </p:nvSpPr>
        <p:spPr>
          <a:xfrm>
            <a:off x="1235751" y="3843462"/>
            <a:ext cx="10194561" cy="8412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নামাজ সম্পর্কে রাসুল (সাঃ) বলেছেন- 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0517B7B-103F-4307-80DF-800CDB4F991E}"/>
              </a:ext>
            </a:extLst>
          </p:cNvPr>
          <p:cNvSpPr/>
          <p:nvPr/>
        </p:nvSpPr>
        <p:spPr>
          <a:xfrm>
            <a:off x="1235751" y="4606277"/>
            <a:ext cx="10118048" cy="200857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“তোমরা নামাজ আদায় কর যেমনি ভাবে আমাকে আদায় করতে দেখেছ” 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43917D4-67BA-4AB8-9AB5-BCCAA3B214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2831" y="1475736"/>
            <a:ext cx="3993993" cy="220859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884C1FF-8469-45A6-8DE7-85CCEFE777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885" y="1480935"/>
            <a:ext cx="2836676" cy="2380647"/>
          </a:xfrm>
          <a:prstGeom prst="rect">
            <a:avLst/>
          </a:prstGeom>
        </p:spPr>
      </p:pic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97B55B94-E948-4BC8-AA44-41915CEDE2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742802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ow: Down 1">
            <a:extLst>
              <a:ext uri="{FF2B5EF4-FFF2-40B4-BE49-F238E27FC236}">
                <a16:creationId xmlns:a16="http://schemas.microsoft.com/office/drawing/2014/main" id="{FC47B93E-A778-4659-B672-7C9603212BED}"/>
              </a:ext>
            </a:extLst>
          </p:cNvPr>
          <p:cNvSpPr/>
          <p:nvPr/>
        </p:nvSpPr>
        <p:spPr>
          <a:xfrm>
            <a:off x="1510748" y="702364"/>
            <a:ext cx="9382538" cy="2835965"/>
          </a:xfrm>
          <a:prstGeom prst="downArrow">
            <a:avLst>
              <a:gd name="adj1" fmla="val 50000"/>
              <a:gd name="adj2" fmla="val 45092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0805495-E09B-49A9-A198-1D545D4DE2FF}"/>
              </a:ext>
            </a:extLst>
          </p:cNvPr>
          <p:cNvSpPr/>
          <p:nvPr/>
        </p:nvSpPr>
        <p:spPr>
          <a:xfrm>
            <a:off x="792325" y="3538329"/>
            <a:ext cx="10323444" cy="18155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/>
              <a:t> </a:t>
            </a:r>
            <a:r>
              <a:rPr lang="bn-IN" sz="8000" dirty="0">
                <a:latin typeface="NikoshBAN" panose="02000000000000000000" pitchFamily="2" charset="0"/>
                <a:cs typeface="NikoshBAN" panose="02000000000000000000" pitchFamily="2" charset="0"/>
              </a:rPr>
              <a:t> নামা</a:t>
            </a:r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জের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নৈতিক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24895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0AE5A-3A07-4C72-BBDD-002356D7F6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1149" y="585542"/>
            <a:ext cx="10721008" cy="1707492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n-US" sz="8000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</a:t>
            </a:r>
            <a:r>
              <a:rPr lang="en-US" sz="8000" dirty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endParaRPr lang="en-US" sz="8000" dirty="0">
              <a:solidFill>
                <a:schemeClr val="accent4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96919D-3886-40BB-B277-B6149964F7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01149" y="2293034"/>
            <a:ext cx="10721008" cy="3979424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bn-IN" sz="36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 &gt; 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পরিষ্কার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পরিচ্ছন্নতা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অর্জনে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নামাজের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ভূমিকা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 পারবে। </a:t>
            </a:r>
          </a:p>
          <a:p>
            <a:pPr algn="l"/>
            <a:r>
              <a:rPr lang="bn-IN" sz="36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 &gt; 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ব্যক্তির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সময়ানুবর্তিতার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নামাজের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bn-IN" sz="36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 পারবে।</a:t>
            </a:r>
            <a:endParaRPr lang="en-US" sz="3600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 &gt; 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জামায়াতে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সালাত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আদায়ের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পারবে।</a:t>
            </a:r>
            <a:endParaRPr lang="en-US" sz="3600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l"/>
            <a:endParaRPr lang="bn-IN" sz="3600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68068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3EE5B52-9DC0-448F-A999-ABEA20D72510}"/>
              </a:ext>
            </a:extLst>
          </p:cNvPr>
          <p:cNvSpPr/>
          <p:nvPr/>
        </p:nvSpPr>
        <p:spPr>
          <a:xfrm>
            <a:off x="1049312" y="189648"/>
            <a:ext cx="10588052" cy="1593272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পরিষ্কার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পরিচ্ছন্নতা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নামাজ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আদায়কারীকে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পরিষ্কার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পরিচ্ছন্ন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পবিত্র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E0F9BDE-D9CE-4D6C-8BD3-198FBE45DD8E}"/>
              </a:ext>
            </a:extLst>
          </p:cNvPr>
          <p:cNvSpPr/>
          <p:nvPr/>
        </p:nvSpPr>
        <p:spPr>
          <a:xfrm>
            <a:off x="1276866" y="1734555"/>
            <a:ext cx="10195722" cy="322882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1E5C46-714D-4E9C-A23E-3E9F230BA0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865" y="2046129"/>
            <a:ext cx="3706359" cy="250377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6CBBB75-29C3-4D8B-A7F5-DEC9591CC4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0784" y="2046128"/>
            <a:ext cx="3031803" cy="250377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D278E99-2823-449A-8C30-940E39C0E3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251" y="2084142"/>
            <a:ext cx="3434533" cy="250377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4C7D751-FE40-4AE3-87B9-DD898440663E}"/>
              </a:ext>
            </a:extLst>
          </p:cNvPr>
          <p:cNvSpPr/>
          <p:nvPr/>
        </p:nvSpPr>
        <p:spPr>
          <a:xfrm>
            <a:off x="1171616" y="4599004"/>
            <a:ext cx="10300971" cy="17049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নামাজ আদায় করার জন্য অবশ্যই ওযু করতে হয়।  </a:t>
            </a:r>
            <a:endParaRPr lang="en-US" sz="44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2351659"/>
      </p:ext>
    </p:extLst>
  </p:cSld>
  <p:clrMapOvr>
    <a:masterClrMapping/>
  </p:clrMapOvr>
  <p:transition spd="slow"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3EE5B52-9DC0-448F-A999-ABEA20D72510}"/>
              </a:ext>
            </a:extLst>
          </p:cNvPr>
          <p:cNvSpPr/>
          <p:nvPr/>
        </p:nvSpPr>
        <p:spPr>
          <a:xfrm>
            <a:off x="884535" y="238746"/>
            <a:ext cx="10588052" cy="1845396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পরিষ্কার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পরিচ্ছন্নতা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নামা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জের পূর্ব শর্তসমূহের একটি হলো পবিত্রতা অর্জন করা।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E0F9BDE-D9CE-4D6C-8BD3-198FBE45DD8E}"/>
              </a:ext>
            </a:extLst>
          </p:cNvPr>
          <p:cNvSpPr/>
          <p:nvPr/>
        </p:nvSpPr>
        <p:spPr>
          <a:xfrm>
            <a:off x="1276866" y="2035044"/>
            <a:ext cx="10195722" cy="29283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6CBBB75-29C3-4D8B-A7F5-DEC9591CC4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0784" y="2046128"/>
            <a:ext cx="3031803" cy="250377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D278E99-2823-449A-8C30-940E39C0E3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251" y="2084142"/>
            <a:ext cx="3434533" cy="250377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4C7D751-FE40-4AE3-87B9-DD898440663E}"/>
              </a:ext>
            </a:extLst>
          </p:cNvPr>
          <p:cNvSpPr/>
          <p:nvPr/>
        </p:nvSpPr>
        <p:spPr>
          <a:xfrm>
            <a:off x="1171616" y="4599004"/>
            <a:ext cx="10300971" cy="17049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আল্লাহ তায়ালা বলেন- “তোমরা অপবিত্র হলে পবিত্রতা অর্জন কর।” (সূরা আল-মায়েদা) </a:t>
            </a:r>
            <a:endParaRPr lang="en-US" sz="48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24C8BC-8923-4A77-A0E7-140E642448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865" y="2133240"/>
            <a:ext cx="3684739" cy="2416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8985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B44EA5A-CB85-44CC-BD99-203A50203583}"/>
              </a:ext>
            </a:extLst>
          </p:cNvPr>
          <p:cNvSpPr/>
          <p:nvPr/>
        </p:nvSpPr>
        <p:spPr>
          <a:xfrm>
            <a:off x="3732551" y="0"/>
            <a:ext cx="4751881" cy="11842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পরিষ্কার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পরিচ্ছন্নতা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521B847-FCCB-4FE5-AF60-6588A24FA301}"/>
              </a:ext>
            </a:extLst>
          </p:cNvPr>
          <p:cNvSpPr/>
          <p:nvPr/>
        </p:nvSpPr>
        <p:spPr>
          <a:xfrm>
            <a:off x="1552252" y="1184223"/>
            <a:ext cx="9660391" cy="140907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রাসুলুল্লাহ (সাঃ) নামাজের আগে মিসওয়াক করতে নির্দেশ দিয়েছেন।  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4F72BF9-8ED1-4057-947B-35D533F0C1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352" y="2593299"/>
            <a:ext cx="4616971" cy="342127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709AA8E-DBE9-4B76-AB46-2C521929B3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252" y="2593299"/>
            <a:ext cx="4766100" cy="332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6161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876</TotalTime>
  <Words>433</Words>
  <Application>Microsoft Office PowerPoint</Application>
  <PresentationFormat>Widescreen</PresentationFormat>
  <Paragraphs>67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NikoshBAN</vt:lpstr>
      <vt:lpstr>Office Theme</vt:lpstr>
      <vt:lpstr>  </vt:lpstr>
      <vt:lpstr>শিক্ষক পরিচিতি </vt:lpstr>
      <vt:lpstr>পাঠ পরিচিতি</vt:lpstr>
      <vt:lpstr>নামাজ আদায়ের দৃশ্য      </vt:lpstr>
      <vt:lpstr>PowerPoint Presentation</vt:lpstr>
      <vt:lpstr>শিখন ফল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একক কাজ</vt:lpstr>
      <vt:lpstr>দলীয় কাজ </vt:lpstr>
      <vt:lpstr> মূল্যায়ন</vt:lpstr>
      <vt:lpstr>বাড়ির কাজ</vt:lpstr>
      <vt:lpstr>আল্লাহ হাফেজ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শিখন ফল</dc:title>
  <dc:creator>hp</dc:creator>
  <cp:lastModifiedBy>hp</cp:lastModifiedBy>
  <cp:revision>128</cp:revision>
  <dcterms:created xsi:type="dcterms:W3CDTF">2020-10-16T17:30:42Z</dcterms:created>
  <dcterms:modified xsi:type="dcterms:W3CDTF">2020-11-27T11:07:19Z</dcterms:modified>
</cp:coreProperties>
</file>