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8" r:id="rId2"/>
    <p:sldId id="259" r:id="rId3"/>
    <p:sldId id="307" r:id="rId4"/>
    <p:sldId id="283" r:id="rId5"/>
    <p:sldId id="284" r:id="rId6"/>
    <p:sldId id="272" r:id="rId7"/>
    <p:sldId id="294" r:id="rId8"/>
    <p:sldId id="310" r:id="rId9"/>
    <p:sldId id="313" r:id="rId10"/>
    <p:sldId id="311" r:id="rId11"/>
    <p:sldId id="312" r:id="rId12"/>
    <p:sldId id="288" r:id="rId13"/>
    <p:sldId id="291" r:id="rId14"/>
    <p:sldId id="270" r:id="rId15"/>
    <p:sldId id="271" r:id="rId16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009900"/>
    <a:srgbClr val="669900"/>
    <a:srgbClr val="666633"/>
    <a:srgbClr val="FFFF66"/>
    <a:srgbClr val="FFFF99"/>
    <a:srgbClr val="FFFFCC"/>
    <a:srgbClr val="FFFFFF"/>
    <a:srgbClr val="00808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782" y="82"/>
      </p:cViewPr>
      <p:guideLst>
        <p:guide orient="horz" pos="2136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41BE96-200A-44F7-BC75-554CEDCE9172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</dgm:pt>
    <dgm:pt modelId="{62428252-764D-4B5E-9813-1B81C05E39DE}">
      <dgm:prSet phldrT="[Text]" custT="1"/>
      <dgm:spPr>
        <a:solidFill>
          <a:srgbClr val="FFFF99"/>
        </a:solidFill>
      </dgm:spPr>
      <dgm:t>
        <a:bodyPr/>
        <a:lstStyle/>
        <a:p>
          <a:r>
            <a:rPr lang="en-GB" sz="4800" dirty="0" smtClean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  </a:t>
          </a:r>
          <a:r>
            <a:rPr lang="en-GB" sz="4800" dirty="0" err="1" smtClean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গড়</a:t>
          </a:r>
          <a:r>
            <a:rPr lang="en-GB" sz="4800" dirty="0" smtClean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4800" dirty="0" err="1" smtClean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মুনাফার</a:t>
          </a:r>
          <a:r>
            <a:rPr lang="en-GB" sz="4800" dirty="0" smtClean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4800" dirty="0" err="1" smtClean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হার</a:t>
          </a:r>
          <a:r>
            <a:rPr lang="en-GB" sz="4800" dirty="0" smtClean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4800" dirty="0" err="1" smtClean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endParaRPr lang="en-GB" sz="4800" dirty="0">
            <a:solidFill>
              <a:srgbClr val="CC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4C94A2-022C-4C16-B1C7-3CD85D04193F}" type="parTrans" cxnId="{730B76DC-0B5F-41CA-98A6-A9784EA1F244}">
      <dgm:prSet/>
      <dgm:spPr/>
      <dgm:t>
        <a:bodyPr/>
        <a:lstStyle/>
        <a:p>
          <a:endParaRPr lang="en-GB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7E170A-9088-4E4C-A97B-3452CC38BAF6}" type="sibTrans" cxnId="{730B76DC-0B5F-41CA-98A6-A9784EA1F244}">
      <dgm:prSet/>
      <dgm:spPr/>
      <dgm:t>
        <a:bodyPr/>
        <a:lstStyle/>
        <a:p>
          <a:endParaRPr lang="en-GB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105338-1979-4D24-AD28-5A05E2182495}" type="pres">
      <dgm:prSet presAssocID="{CC41BE96-200A-44F7-BC75-554CEDCE9172}" presName="linear" presStyleCnt="0">
        <dgm:presLayoutVars>
          <dgm:dir/>
          <dgm:resizeHandles val="exact"/>
        </dgm:presLayoutVars>
      </dgm:prSet>
      <dgm:spPr/>
    </dgm:pt>
    <dgm:pt modelId="{26851F70-A5B2-4032-B8E5-87E273EF2E25}" type="pres">
      <dgm:prSet presAssocID="{62428252-764D-4B5E-9813-1B81C05E39DE}" presName="comp" presStyleCnt="0"/>
      <dgm:spPr/>
    </dgm:pt>
    <dgm:pt modelId="{A5D82D02-FB96-40AC-92D4-6A4C62183A9D}" type="pres">
      <dgm:prSet presAssocID="{62428252-764D-4B5E-9813-1B81C05E39DE}" presName="box" presStyleLbl="node1" presStyleIdx="0" presStyleCnt="1" custLinFactNeighborY="-435"/>
      <dgm:spPr/>
      <dgm:t>
        <a:bodyPr/>
        <a:lstStyle/>
        <a:p>
          <a:endParaRPr lang="en-GB"/>
        </a:p>
      </dgm:t>
    </dgm:pt>
    <dgm:pt modelId="{812AB9DE-213D-4E46-A5FA-F7D6157AAADE}" type="pres">
      <dgm:prSet presAssocID="{62428252-764D-4B5E-9813-1B81C05E39DE}" presName="img" presStyleLbl="fgImgPlace1" presStyleIdx="0" presStyleCnt="1" custScaleX="173232" custScaleY="110323" custLinFactNeighborX="30408" custLinFactNeighborY="27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extLst/>
    </dgm:pt>
    <dgm:pt modelId="{AFE55A09-1298-4C69-B70F-4A90D2FCF027}" type="pres">
      <dgm:prSet presAssocID="{62428252-764D-4B5E-9813-1B81C05E39DE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8A2A4BF-B2A8-4AAD-8CBA-AB8919E14489}" type="presOf" srcId="{CC41BE96-200A-44F7-BC75-554CEDCE9172}" destId="{85105338-1979-4D24-AD28-5A05E2182495}" srcOrd="0" destOrd="0" presId="urn:microsoft.com/office/officeart/2005/8/layout/vList4#1"/>
    <dgm:cxn modelId="{730B76DC-0B5F-41CA-98A6-A9784EA1F244}" srcId="{CC41BE96-200A-44F7-BC75-554CEDCE9172}" destId="{62428252-764D-4B5E-9813-1B81C05E39DE}" srcOrd="0" destOrd="0" parTransId="{384C94A2-022C-4C16-B1C7-3CD85D04193F}" sibTransId="{D97E170A-9088-4E4C-A97B-3452CC38BAF6}"/>
    <dgm:cxn modelId="{0656077F-4DBA-49C0-83B7-FDE13198BDC0}" type="presOf" srcId="{62428252-764D-4B5E-9813-1B81C05E39DE}" destId="{A5D82D02-FB96-40AC-92D4-6A4C62183A9D}" srcOrd="0" destOrd="0" presId="urn:microsoft.com/office/officeart/2005/8/layout/vList4#1"/>
    <dgm:cxn modelId="{2B981FE3-D962-4400-B068-0C0322629F5C}" type="presOf" srcId="{62428252-764D-4B5E-9813-1B81C05E39DE}" destId="{AFE55A09-1298-4C69-B70F-4A90D2FCF027}" srcOrd="1" destOrd="0" presId="urn:microsoft.com/office/officeart/2005/8/layout/vList4#1"/>
    <dgm:cxn modelId="{2EB4BB9F-F7BD-4748-9F36-2F127F77E93C}" type="presParOf" srcId="{85105338-1979-4D24-AD28-5A05E2182495}" destId="{26851F70-A5B2-4032-B8E5-87E273EF2E25}" srcOrd="0" destOrd="0" presId="urn:microsoft.com/office/officeart/2005/8/layout/vList4#1"/>
    <dgm:cxn modelId="{0798E48A-0D2A-48BF-80D7-BBD7CA8D3060}" type="presParOf" srcId="{26851F70-A5B2-4032-B8E5-87E273EF2E25}" destId="{A5D82D02-FB96-40AC-92D4-6A4C62183A9D}" srcOrd="0" destOrd="0" presId="urn:microsoft.com/office/officeart/2005/8/layout/vList4#1"/>
    <dgm:cxn modelId="{D35AD27D-C0C2-4969-B909-2947AD7B988D}" type="presParOf" srcId="{26851F70-A5B2-4032-B8E5-87E273EF2E25}" destId="{812AB9DE-213D-4E46-A5FA-F7D6157AAADE}" srcOrd="1" destOrd="0" presId="urn:microsoft.com/office/officeart/2005/8/layout/vList4#1"/>
    <dgm:cxn modelId="{BB15B68C-7B43-45F3-B75B-469579C4875B}" type="presParOf" srcId="{26851F70-A5B2-4032-B8E5-87E273EF2E25}" destId="{AFE55A09-1298-4C69-B70F-4A90D2FCF02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C55562-060E-4BDF-9664-4C195FE1A2E7}" type="doc">
      <dgm:prSet loTypeId="urn:microsoft.com/office/officeart/2008/layout/RadialCluster" loCatId="cycle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36FFA1BD-09DD-4297-A11D-1ECA2F17FC24}">
      <dgm:prSet phldrT="[Text]" custT="1"/>
      <dgm:spPr>
        <a:solidFill>
          <a:srgbClr val="006666"/>
        </a:solidFill>
      </dgm:spPr>
      <dgm:t>
        <a:bodyPr/>
        <a:lstStyle/>
        <a:p>
          <a:r>
            <a:rPr lang="en-US" sz="3600" dirty="0" err="1" smtClean="0"/>
            <a:t>গড়</a:t>
          </a:r>
          <a:r>
            <a:rPr lang="en-US" sz="3600" dirty="0" smtClean="0"/>
            <a:t> </a:t>
          </a:r>
          <a:r>
            <a:rPr lang="en-US" sz="3600" dirty="0" err="1" smtClean="0"/>
            <a:t>মুনাফার</a:t>
          </a:r>
          <a:r>
            <a:rPr lang="en-US" sz="3600" dirty="0" smtClean="0"/>
            <a:t> </a:t>
          </a:r>
          <a:r>
            <a:rPr lang="en-US" sz="3600" dirty="0" err="1" smtClean="0"/>
            <a:t>হার</a:t>
          </a:r>
          <a:r>
            <a:rPr lang="en-US" sz="3600" dirty="0" smtClean="0"/>
            <a:t> </a:t>
          </a:r>
          <a:r>
            <a:rPr lang="en-US" sz="3600" dirty="0" err="1" smtClean="0"/>
            <a:t>পদ্ধতি</a:t>
          </a:r>
          <a:endParaRPr lang="en-US" sz="3600" dirty="0"/>
        </a:p>
      </dgm:t>
    </dgm:pt>
    <dgm:pt modelId="{21E58D94-7BD0-4950-AB6E-E2B1CCFBF878}" type="parTrans" cxnId="{F390B475-50A7-4B1F-9531-7FC27B8A3D6E}">
      <dgm:prSet/>
      <dgm:spPr/>
      <dgm:t>
        <a:bodyPr/>
        <a:lstStyle/>
        <a:p>
          <a:endParaRPr lang="en-US" sz="3600"/>
        </a:p>
      </dgm:t>
    </dgm:pt>
    <dgm:pt modelId="{5CEFA182-4BD1-4F3E-84A5-61E89C2A76A8}" type="sibTrans" cxnId="{F390B475-50A7-4B1F-9531-7FC27B8A3D6E}">
      <dgm:prSet/>
      <dgm:spPr/>
      <dgm:t>
        <a:bodyPr/>
        <a:lstStyle/>
        <a:p>
          <a:endParaRPr lang="en-US" sz="3600"/>
        </a:p>
      </dgm:t>
    </dgm:pt>
    <dgm:pt modelId="{D9094803-2672-4F77-B823-E437726ED52F}">
      <dgm:prSet phldrT="[Text]" custT="1"/>
      <dgm:spPr>
        <a:solidFill>
          <a:srgbClr val="666699"/>
        </a:solidFill>
      </dgm:spPr>
      <dgm:t>
        <a:bodyPr/>
        <a:lstStyle/>
        <a:p>
          <a:r>
            <a:rPr lang="en-US" sz="3600" dirty="0" err="1" smtClean="0"/>
            <a:t>মূলধন</a:t>
          </a:r>
          <a:r>
            <a:rPr lang="en-US" sz="3600" dirty="0" smtClean="0"/>
            <a:t> </a:t>
          </a:r>
          <a:r>
            <a:rPr lang="en-US" sz="3600" dirty="0" err="1" smtClean="0"/>
            <a:t>বাজেটিং-এর</a:t>
          </a:r>
          <a:r>
            <a:rPr lang="en-US" sz="3600" dirty="0" smtClean="0"/>
            <a:t> </a:t>
          </a:r>
          <a:r>
            <a:rPr lang="en-US" sz="3600" dirty="0" err="1" smtClean="0"/>
            <a:t>একটি</a:t>
          </a:r>
          <a:r>
            <a:rPr lang="en-US" sz="3600" dirty="0" smtClean="0"/>
            <a:t> </a:t>
          </a:r>
          <a:r>
            <a:rPr lang="en-US" sz="3600" dirty="0" err="1" smtClean="0"/>
            <a:t>সহজ</a:t>
          </a:r>
          <a:r>
            <a:rPr lang="en-US" sz="3600" dirty="0" smtClean="0"/>
            <a:t> </a:t>
          </a:r>
          <a:r>
            <a:rPr lang="en-US" sz="3600" dirty="0" err="1" smtClean="0"/>
            <a:t>পদ্ধতি</a:t>
          </a:r>
          <a:r>
            <a:rPr lang="en-US" sz="3600" dirty="0" smtClean="0"/>
            <a:t>।</a:t>
          </a:r>
          <a:endParaRPr lang="en-US" sz="3600" dirty="0"/>
        </a:p>
      </dgm:t>
    </dgm:pt>
    <dgm:pt modelId="{2A7F7748-8F40-4B01-8C61-6A5DCF136AF2}" type="parTrans" cxnId="{C4F70EF4-A010-465F-9302-32E11F6D7F50}">
      <dgm:prSet/>
      <dgm:spPr/>
      <dgm:t>
        <a:bodyPr/>
        <a:lstStyle/>
        <a:p>
          <a:endParaRPr lang="en-US" sz="3600"/>
        </a:p>
      </dgm:t>
    </dgm:pt>
    <dgm:pt modelId="{DE622DB6-1C51-4B50-84DA-E9B536B75C9F}" type="sibTrans" cxnId="{C4F70EF4-A010-465F-9302-32E11F6D7F50}">
      <dgm:prSet/>
      <dgm:spPr/>
      <dgm:t>
        <a:bodyPr/>
        <a:lstStyle/>
        <a:p>
          <a:endParaRPr lang="en-US" sz="3600"/>
        </a:p>
      </dgm:t>
    </dgm:pt>
    <dgm:pt modelId="{610AA76F-61B5-498A-B155-EDB04FF70165}">
      <dgm:prSet phldrT="[Text]" custT="1"/>
      <dgm:spPr>
        <a:solidFill>
          <a:srgbClr val="993366"/>
        </a:solidFill>
      </dgm:spPr>
      <dgm:t>
        <a:bodyPr/>
        <a:lstStyle/>
        <a:p>
          <a:r>
            <a:rPr lang="en-US" sz="3600" dirty="0" err="1" smtClean="0"/>
            <a:t>প্রতিষ্ঠানের</a:t>
          </a:r>
          <a:r>
            <a:rPr lang="en-US" sz="3600" dirty="0" smtClean="0"/>
            <a:t> </a:t>
          </a:r>
          <a:r>
            <a:rPr lang="en-US" sz="3600" dirty="0" err="1" smtClean="0"/>
            <a:t>আর্থিক</a:t>
          </a:r>
          <a:r>
            <a:rPr lang="en-US" sz="3600" dirty="0" smtClean="0"/>
            <a:t> </a:t>
          </a:r>
          <a:r>
            <a:rPr lang="en-US" sz="3600" dirty="0" err="1" smtClean="0"/>
            <a:t>প্রতিবেদন</a:t>
          </a:r>
          <a:r>
            <a:rPr lang="en-US" sz="3600" dirty="0" smtClean="0"/>
            <a:t> </a:t>
          </a:r>
          <a:r>
            <a:rPr lang="en-US" sz="3600" dirty="0" err="1" smtClean="0"/>
            <a:t>থেকে</a:t>
          </a:r>
          <a:r>
            <a:rPr lang="en-US" sz="3600" dirty="0" smtClean="0"/>
            <a:t> </a:t>
          </a:r>
          <a:r>
            <a:rPr lang="en-US" sz="3600" dirty="0" err="1" smtClean="0"/>
            <a:t>প্রাপ্ত</a:t>
          </a:r>
          <a:r>
            <a:rPr lang="en-US" sz="3600" dirty="0" smtClean="0"/>
            <a:t> </a:t>
          </a:r>
          <a:r>
            <a:rPr lang="en-US" sz="3600" dirty="0" err="1" smtClean="0"/>
            <a:t>তথ্যাদি</a:t>
          </a:r>
          <a:r>
            <a:rPr lang="en-US" sz="3600" dirty="0" smtClean="0"/>
            <a:t> </a:t>
          </a:r>
          <a:r>
            <a:rPr lang="en-US" sz="3600" dirty="0" err="1" smtClean="0"/>
            <a:t>গড়</a:t>
          </a:r>
          <a:r>
            <a:rPr lang="en-US" sz="3600" dirty="0" smtClean="0"/>
            <a:t> </a:t>
          </a:r>
          <a:r>
            <a:rPr lang="en-US" sz="3600" dirty="0" err="1" smtClean="0"/>
            <a:t>মুনাফার</a:t>
          </a:r>
          <a:r>
            <a:rPr lang="en-US" sz="3600" dirty="0" smtClean="0"/>
            <a:t> </a:t>
          </a:r>
          <a:r>
            <a:rPr lang="en-US" sz="3600" dirty="0" err="1" smtClean="0"/>
            <a:t>হার</a:t>
          </a:r>
          <a:r>
            <a:rPr lang="en-US" sz="3600" dirty="0" smtClean="0"/>
            <a:t> </a:t>
          </a:r>
          <a:r>
            <a:rPr lang="en-US" sz="3600" dirty="0" err="1" smtClean="0"/>
            <a:t>নির্ধারণে</a:t>
          </a:r>
          <a:r>
            <a:rPr lang="en-US" sz="3600" dirty="0" smtClean="0"/>
            <a:t> </a:t>
          </a:r>
          <a:r>
            <a:rPr lang="en-US" sz="3600" dirty="0" err="1" smtClean="0"/>
            <a:t>ব্যবহার</a:t>
          </a:r>
          <a:r>
            <a:rPr lang="en-US" sz="3600" dirty="0" smtClean="0"/>
            <a:t> </a:t>
          </a:r>
          <a:r>
            <a:rPr lang="en-US" sz="3600" dirty="0" err="1" smtClean="0"/>
            <a:t>করা</a:t>
          </a:r>
          <a:r>
            <a:rPr lang="en-US" sz="3600" dirty="0" smtClean="0"/>
            <a:t> </a:t>
          </a:r>
          <a:r>
            <a:rPr lang="en-US" sz="3600" dirty="0" err="1" smtClean="0"/>
            <a:t>হয়</a:t>
          </a:r>
          <a:r>
            <a:rPr lang="en-US" sz="3600" dirty="0" smtClean="0"/>
            <a:t>। </a:t>
          </a:r>
          <a:endParaRPr lang="en-US" sz="3600" dirty="0"/>
        </a:p>
      </dgm:t>
    </dgm:pt>
    <dgm:pt modelId="{E291CE88-057E-417D-A55E-5C5016FAA3AC}" type="parTrans" cxnId="{69CD6DBA-0CDC-41B3-A287-D1BCE888A658}">
      <dgm:prSet/>
      <dgm:spPr/>
      <dgm:t>
        <a:bodyPr/>
        <a:lstStyle/>
        <a:p>
          <a:endParaRPr lang="en-US" sz="3600"/>
        </a:p>
      </dgm:t>
    </dgm:pt>
    <dgm:pt modelId="{9303E6EB-DA82-45B1-B194-79B6EE637B67}" type="sibTrans" cxnId="{69CD6DBA-0CDC-41B3-A287-D1BCE888A658}">
      <dgm:prSet/>
      <dgm:spPr/>
      <dgm:t>
        <a:bodyPr/>
        <a:lstStyle/>
        <a:p>
          <a:endParaRPr lang="en-US" sz="3600"/>
        </a:p>
      </dgm:t>
    </dgm:pt>
    <dgm:pt modelId="{D3C0239B-FA79-45E7-96DC-4AFD6269E902}">
      <dgm:prSet phldrT="[Text]" custT="1"/>
      <dgm:spPr>
        <a:solidFill>
          <a:srgbClr val="666633"/>
        </a:solidFill>
      </dgm:spPr>
      <dgm:t>
        <a:bodyPr/>
        <a:lstStyle/>
        <a:p>
          <a:r>
            <a:rPr lang="en-US" sz="3600" dirty="0" smtClean="0"/>
            <a:t>এ </a:t>
          </a:r>
          <a:r>
            <a:rPr lang="en-US" sz="3600" dirty="0" err="1" smtClean="0"/>
            <a:t>পদ্ধতিতে</a:t>
          </a:r>
          <a:r>
            <a:rPr lang="en-US" sz="3600" dirty="0" smtClean="0"/>
            <a:t> </a:t>
          </a:r>
          <a:r>
            <a:rPr lang="en-US" sz="3600" dirty="0" err="1" smtClean="0"/>
            <a:t>প্রত্যাশিত</a:t>
          </a:r>
          <a:r>
            <a:rPr lang="en-US" sz="3600" dirty="0" smtClean="0"/>
            <a:t> </a:t>
          </a:r>
          <a:r>
            <a:rPr lang="en-US" sz="3600" dirty="0" err="1" smtClean="0"/>
            <a:t>নগদ</a:t>
          </a:r>
          <a:r>
            <a:rPr lang="en-US" sz="3600" dirty="0" smtClean="0"/>
            <a:t> </a:t>
          </a:r>
          <a:r>
            <a:rPr lang="en-US" sz="3600" dirty="0" err="1" smtClean="0"/>
            <a:t>প্রবাহের</a:t>
          </a:r>
          <a:r>
            <a:rPr lang="en-US" sz="3600" dirty="0" smtClean="0"/>
            <a:t> </a:t>
          </a:r>
          <a:r>
            <a:rPr lang="en-US" sz="3600" dirty="0" err="1" smtClean="0"/>
            <a:t>পরিবর্তে</a:t>
          </a:r>
          <a:r>
            <a:rPr lang="en-US" sz="3600" dirty="0" smtClean="0"/>
            <a:t> </a:t>
          </a:r>
          <a:r>
            <a:rPr lang="en-US" sz="3600" dirty="0" err="1" smtClean="0"/>
            <a:t>প্রত্যাশিত</a:t>
          </a:r>
          <a:r>
            <a:rPr lang="en-US" sz="3600" dirty="0" smtClean="0"/>
            <a:t> </a:t>
          </a:r>
          <a:r>
            <a:rPr lang="en-US" sz="3600" dirty="0" err="1" smtClean="0"/>
            <a:t>নিট</a:t>
          </a:r>
          <a:r>
            <a:rPr lang="en-US" sz="3600" dirty="0" smtClean="0"/>
            <a:t> </a:t>
          </a:r>
          <a:r>
            <a:rPr lang="en-US" sz="3600" dirty="0" err="1" smtClean="0"/>
            <a:t>মুনাফাকে</a:t>
          </a:r>
          <a:r>
            <a:rPr lang="en-US" sz="3600" dirty="0" smtClean="0"/>
            <a:t> </a:t>
          </a:r>
          <a:r>
            <a:rPr lang="en-US" sz="3600" dirty="0" err="1" smtClean="0"/>
            <a:t>বিবেচনা</a:t>
          </a:r>
          <a:r>
            <a:rPr lang="en-US" sz="3600" dirty="0" smtClean="0"/>
            <a:t> </a:t>
          </a:r>
          <a:r>
            <a:rPr lang="en-US" sz="3600" dirty="0" err="1" smtClean="0"/>
            <a:t>করা</a:t>
          </a:r>
          <a:r>
            <a:rPr lang="en-US" sz="3600" dirty="0" smtClean="0"/>
            <a:t> </a:t>
          </a:r>
          <a:r>
            <a:rPr lang="en-US" sz="3600" dirty="0" err="1" smtClean="0"/>
            <a:t>হয়</a:t>
          </a:r>
          <a:r>
            <a:rPr lang="en-US" sz="3600" smtClean="0"/>
            <a:t>। </a:t>
          </a:r>
          <a:endParaRPr lang="en-US" sz="3600" dirty="0"/>
        </a:p>
      </dgm:t>
    </dgm:pt>
    <dgm:pt modelId="{96C0D272-4FE5-4EFC-ABC0-A19BBD42553A}" type="parTrans" cxnId="{3FC666B3-41C7-4D7D-9C62-96B39E827A3F}">
      <dgm:prSet/>
      <dgm:spPr/>
      <dgm:t>
        <a:bodyPr/>
        <a:lstStyle/>
        <a:p>
          <a:endParaRPr lang="en-US" sz="3600"/>
        </a:p>
      </dgm:t>
    </dgm:pt>
    <dgm:pt modelId="{1105144E-DF49-4D97-B16D-455DCAD93BD7}" type="sibTrans" cxnId="{3FC666B3-41C7-4D7D-9C62-96B39E827A3F}">
      <dgm:prSet/>
      <dgm:spPr/>
      <dgm:t>
        <a:bodyPr/>
        <a:lstStyle/>
        <a:p>
          <a:endParaRPr lang="en-US" sz="3600"/>
        </a:p>
      </dgm:t>
    </dgm:pt>
    <dgm:pt modelId="{2FA579A1-DBFB-49E6-9759-EC2993EC7149}" type="pres">
      <dgm:prSet presAssocID="{9AC55562-060E-4BDF-9664-4C195FE1A2E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E343E5E-5D8F-4863-8858-75D45C28B9D0}" type="pres">
      <dgm:prSet presAssocID="{36FFA1BD-09DD-4297-A11D-1ECA2F17FC24}" presName="singleCycle" presStyleCnt="0"/>
      <dgm:spPr/>
    </dgm:pt>
    <dgm:pt modelId="{FF7ED322-71DA-4918-AEC6-EE04C1E42A98}" type="pres">
      <dgm:prSet presAssocID="{36FFA1BD-09DD-4297-A11D-1ECA2F17FC24}" presName="singleCenter" presStyleLbl="node1" presStyleIdx="0" presStyleCnt="4" custScaleX="163579" custLinFactNeighborX="-259" custLinFactNeighborY="1073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1E9E6318-3785-4A6E-A754-A27141E078D6}" type="pres">
      <dgm:prSet presAssocID="{2A7F7748-8F40-4B01-8C61-6A5DCF136AF2}" presName="Name56" presStyleLbl="parChTrans1D2" presStyleIdx="0" presStyleCnt="3"/>
      <dgm:spPr/>
      <dgm:t>
        <a:bodyPr/>
        <a:lstStyle/>
        <a:p>
          <a:endParaRPr lang="en-US"/>
        </a:p>
      </dgm:t>
    </dgm:pt>
    <dgm:pt modelId="{AD0FFFBE-45CC-46A4-B934-ED754D229303}" type="pres">
      <dgm:prSet presAssocID="{D9094803-2672-4F77-B823-E437726ED52F}" presName="text0" presStyleLbl="node1" presStyleIdx="1" presStyleCnt="4" custScaleX="256679" custScaleY="115775" custRadScaleRad="68533" custRadScaleInc="-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500D23-034F-42CB-B690-9357414DAB4B}" type="pres">
      <dgm:prSet presAssocID="{E291CE88-057E-417D-A55E-5C5016FAA3AC}" presName="Name56" presStyleLbl="parChTrans1D2" presStyleIdx="1" presStyleCnt="3"/>
      <dgm:spPr/>
      <dgm:t>
        <a:bodyPr/>
        <a:lstStyle/>
        <a:p>
          <a:endParaRPr lang="en-US"/>
        </a:p>
      </dgm:t>
    </dgm:pt>
    <dgm:pt modelId="{8109F6CE-DACD-4AC2-AE4D-72D41B79BD2E}" type="pres">
      <dgm:prSet presAssocID="{610AA76F-61B5-498A-B155-EDB04FF70165}" presName="text0" presStyleLbl="node1" presStyleIdx="2" presStyleCnt="4" custScaleX="200930" custScaleY="384351" custRadScaleRad="131095" custRadScaleInc="-48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215983-4E39-4036-82C8-3B77BA534474}" type="pres">
      <dgm:prSet presAssocID="{96C0D272-4FE5-4EFC-ABC0-A19BBD42553A}" presName="Name56" presStyleLbl="parChTrans1D2" presStyleIdx="2" presStyleCnt="3"/>
      <dgm:spPr/>
      <dgm:t>
        <a:bodyPr/>
        <a:lstStyle/>
        <a:p>
          <a:endParaRPr lang="en-US"/>
        </a:p>
      </dgm:t>
    </dgm:pt>
    <dgm:pt modelId="{837EF18B-2CC4-440D-8F7D-C4596F9E197C}" type="pres">
      <dgm:prSet presAssocID="{D3C0239B-FA79-45E7-96DC-4AFD6269E902}" presName="text0" presStyleLbl="node1" presStyleIdx="3" presStyleCnt="4" custScaleX="206761" custScaleY="363074" custRadScaleRad="123272" custRadScaleInc="483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557694-A317-4C97-BB76-6E37625EB9BC}" type="presOf" srcId="{610AA76F-61B5-498A-B155-EDB04FF70165}" destId="{8109F6CE-DACD-4AC2-AE4D-72D41B79BD2E}" srcOrd="0" destOrd="0" presId="urn:microsoft.com/office/officeart/2008/layout/RadialCluster"/>
    <dgm:cxn modelId="{3FC666B3-41C7-4D7D-9C62-96B39E827A3F}" srcId="{36FFA1BD-09DD-4297-A11D-1ECA2F17FC24}" destId="{D3C0239B-FA79-45E7-96DC-4AFD6269E902}" srcOrd="2" destOrd="0" parTransId="{96C0D272-4FE5-4EFC-ABC0-A19BBD42553A}" sibTransId="{1105144E-DF49-4D97-B16D-455DCAD93BD7}"/>
    <dgm:cxn modelId="{59FDD358-7709-4777-8469-B13430207D37}" type="presOf" srcId="{96C0D272-4FE5-4EFC-ABC0-A19BBD42553A}" destId="{C5215983-4E39-4036-82C8-3B77BA534474}" srcOrd="0" destOrd="0" presId="urn:microsoft.com/office/officeart/2008/layout/RadialCluster"/>
    <dgm:cxn modelId="{9DA54A77-18A0-4AC0-8D2F-0E46AC06CB78}" type="presOf" srcId="{D3C0239B-FA79-45E7-96DC-4AFD6269E902}" destId="{837EF18B-2CC4-440D-8F7D-C4596F9E197C}" srcOrd="0" destOrd="0" presId="urn:microsoft.com/office/officeart/2008/layout/RadialCluster"/>
    <dgm:cxn modelId="{F390B475-50A7-4B1F-9531-7FC27B8A3D6E}" srcId="{9AC55562-060E-4BDF-9664-4C195FE1A2E7}" destId="{36FFA1BD-09DD-4297-A11D-1ECA2F17FC24}" srcOrd="0" destOrd="0" parTransId="{21E58D94-7BD0-4950-AB6E-E2B1CCFBF878}" sibTransId="{5CEFA182-4BD1-4F3E-84A5-61E89C2A76A8}"/>
    <dgm:cxn modelId="{C4F70EF4-A010-465F-9302-32E11F6D7F50}" srcId="{36FFA1BD-09DD-4297-A11D-1ECA2F17FC24}" destId="{D9094803-2672-4F77-B823-E437726ED52F}" srcOrd="0" destOrd="0" parTransId="{2A7F7748-8F40-4B01-8C61-6A5DCF136AF2}" sibTransId="{DE622DB6-1C51-4B50-84DA-E9B536B75C9F}"/>
    <dgm:cxn modelId="{6E1C72CC-5E6A-4F39-B5B8-EC15C2830B94}" type="presOf" srcId="{E291CE88-057E-417D-A55E-5C5016FAA3AC}" destId="{13500D23-034F-42CB-B690-9357414DAB4B}" srcOrd="0" destOrd="0" presId="urn:microsoft.com/office/officeart/2008/layout/RadialCluster"/>
    <dgm:cxn modelId="{3ABEB864-A97B-4A91-9764-F733F0923725}" type="presOf" srcId="{36FFA1BD-09DD-4297-A11D-1ECA2F17FC24}" destId="{FF7ED322-71DA-4918-AEC6-EE04C1E42A98}" srcOrd="0" destOrd="0" presId="urn:microsoft.com/office/officeart/2008/layout/RadialCluster"/>
    <dgm:cxn modelId="{59E5CC93-7678-4B17-B4EE-0F39FC5E0D48}" type="presOf" srcId="{9AC55562-060E-4BDF-9664-4C195FE1A2E7}" destId="{2FA579A1-DBFB-49E6-9759-EC2993EC7149}" srcOrd="0" destOrd="0" presId="urn:microsoft.com/office/officeart/2008/layout/RadialCluster"/>
    <dgm:cxn modelId="{F1F27293-42F6-4F2F-B1DA-34902FFDE81F}" type="presOf" srcId="{2A7F7748-8F40-4B01-8C61-6A5DCF136AF2}" destId="{1E9E6318-3785-4A6E-A754-A27141E078D6}" srcOrd="0" destOrd="0" presId="urn:microsoft.com/office/officeart/2008/layout/RadialCluster"/>
    <dgm:cxn modelId="{69CD6DBA-0CDC-41B3-A287-D1BCE888A658}" srcId="{36FFA1BD-09DD-4297-A11D-1ECA2F17FC24}" destId="{610AA76F-61B5-498A-B155-EDB04FF70165}" srcOrd="1" destOrd="0" parTransId="{E291CE88-057E-417D-A55E-5C5016FAA3AC}" sibTransId="{9303E6EB-DA82-45B1-B194-79B6EE637B67}"/>
    <dgm:cxn modelId="{AA01049F-7C36-4E52-81B8-FF5B4257882B}" type="presOf" srcId="{D9094803-2672-4F77-B823-E437726ED52F}" destId="{AD0FFFBE-45CC-46A4-B934-ED754D229303}" srcOrd="0" destOrd="0" presId="urn:microsoft.com/office/officeart/2008/layout/RadialCluster"/>
    <dgm:cxn modelId="{9EAB8C6D-FD26-4576-BBE2-CE07140F2169}" type="presParOf" srcId="{2FA579A1-DBFB-49E6-9759-EC2993EC7149}" destId="{9E343E5E-5D8F-4863-8858-75D45C28B9D0}" srcOrd="0" destOrd="0" presId="urn:microsoft.com/office/officeart/2008/layout/RadialCluster"/>
    <dgm:cxn modelId="{C77A853B-0507-4A62-8AAF-96670740C9B3}" type="presParOf" srcId="{9E343E5E-5D8F-4863-8858-75D45C28B9D0}" destId="{FF7ED322-71DA-4918-AEC6-EE04C1E42A98}" srcOrd="0" destOrd="0" presId="urn:microsoft.com/office/officeart/2008/layout/RadialCluster"/>
    <dgm:cxn modelId="{39B243F3-C66C-45D9-852D-6ABF7556C8EF}" type="presParOf" srcId="{9E343E5E-5D8F-4863-8858-75D45C28B9D0}" destId="{1E9E6318-3785-4A6E-A754-A27141E078D6}" srcOrd="1" destOrd="0" presId="urn:microsoft.com/office/officeart/2008/layout/RadialCluster"/>
    <dgm:cxn modelId="{6EE48C5B-A1DE-4BA3-A46F-EE5EC76E9C0B}" type="presParOf" srcId="{9E343E5E-5D8F-4863-8858-75D45C28B9D0}" destId="{AD0FFFBE-45CC-46A4-B934-ED754D229303}" srcOrd="2" destOrd="0" presId="urn:microsoft.com/office/officeart/2008/layout/RadialCluster"/>
    <dgm:cxn modelId="{326CBED3-3FBC-4338-91B0-4950D77EA879}" type="presParOf" srcId="{9E343E5E-5D8F-4863-8858-75D45C28B9D0}" destId="{13500D23-034F-42CB-B690-9357414DAB4B}" srcOrd="3" destOrd="0" presId="urn:microsoft.com/office/officeart/2008/layout/RadialCluster"/>
    <dgm:cxn modelId="{FA0E2783-3911-44F6-A7F9-94F997B4F330}" type="presParOf" srcId="{9E343E5E-5D8F-4863-8858-75D45C28B9D0}" destId="{8109F6CE-DACD-4AC2-AE4D-72D41B79BD2E}" srcOrd="4" destOrd="0" presId="urn:microsoft.com/office/officeart/2008/layout/RadialCluster"/>
    <dgm:cxn modelId="{B25229C3-C9B0-42BF-A5B2-A081B9439D53}" type="presParOf" srcId="{9E343E5E-5D8F-4863-8858-75D45C28B9D0}" destId="{C5215983-4E39-4036-82C8-3B77BA534474}" srcOrd="5" destOrd="0" presId="urn:microsoft.com/office/officeart/2008/layout/RadialCluster"/>
    <dgm:cxn modelId="{01A7DEFF-0B15-4AF0-BEA8-BD94BFB6E6AA}" type="presParOf" srcId="{9E343E5E-5D8F-4863-8858-75D45C28B9D0}" destId="{837EF18B-2CC4-440D-8F7D-C4596F9E197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9DC3AC-1B70-43FB-B88F-C89A6C905D7A}" type="doc">
      <dgm:prSet loTypeId="urn:microsoft.com/office/officeart/2005/8/layout/process4" loCatId="process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9F6B9C6B-F621-4A66-946E-77A6571D5164}">
      <dgm:prSet phldrT="[Text]" custT="1"/>
      <dgm:spPr>
        <a:solidFill>
          <a:srgbClr val="FFFFFF"/>
        </a:solidFill>
        <a:ln w="28575"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বিক্রয়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থেকে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চলতি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খরচ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,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স্থায়ী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খরচ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এবং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অবচয়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বাদ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দিয়ে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করযোগ্য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মুনাফা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/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মোট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মুনাফা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নির্ণয়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করা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হয়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। </a:t>
          </a:r>
          <a:endParaRPr lang="en-US" sz="3200" dirty="0">
            <a:solidFill>
              <a:schemeClr val="tx1">
                <a:lumMod val="10000"/>
              </a:schemeClr>
            </a:solidFill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895E62FA-3E48-46AF-B651-1467033F410A}" type="parTrans" cxnId="{4199BF3C-A8E3-402E-BC55-83725F7AB333}">
      <dgm:prSet/>
      <dgm:spPr/>
      <dgm:t>
        <a:bodyPr/>
        <a:lstStyle/>
        <a:p>
          <a:endParaRPr lang="en-US" sz="3200">
            <a:solidFill>
              <a:schemeClr val="tx1">
                <a:lumMod val="10000"/>
              </a:schemeClr>
            </a:solidFill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93E22FE7-1977-4735-8671-A0E660F13EF1}" type="sibTrans" cxnId="{4199BF3C-A8E3-402E-BC55-83725F7AB333}">
      <dgm:prSet/>
      <dgm:spPr/>
      <dgm:t>
        <a:bodyPr/>
        <a:lstStyle/>
        <a:p>
          <a:endParaRPr lang="en-US" sz="3200">
            <a:solidFill>
              <a:schemeClr val="tx1">
                <a:lumMod val="10000"/>
              </a:schemeClr>
            </a:solidFill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878BD70A-A7B2-4AA7-87D6-58D11AB147BE}">
      <dgm:prSet phldrT="[Text]" custT="1"/>
      <dgm:spPr>
        <a:solidFill>
          <a:srgbClr val="FFFFCC"/>
        </a:solidFill>
        <a:ln w="28575"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করযোগ্য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মুনাফা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/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মোট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মুনাফা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থেকে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কর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বাদ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দিয়ে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নিট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মুনাফা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নির্ণয়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করা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হয়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। </a:t>
          </a:r>
          <a:endParaRPr lang="en-US" sz="3200" dirty="0">
            <a:solidFill>
              <a:schemeClr val="tx1">
                <a:lumMod val="10000"/>
              </a:schemeClr>
            </a:solidFill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367FA759-15F9-443F-BD89-67C9FF995994}" type="parTrans" cxnId="{106A15CF-E26F-47C9-A35C-D35057B99251}">
      <dgm:prSet/>
      <dgm:spPr/>
      <dgm:t>
        <a:bodyPr/>
        <a:lstStyle/>
        <a:p>
          <a:endParaRPr lang="en-US" sz="3200">
            <a:solidFill>
              <a:schemeClr val="tx1">
                <a:lumMod val="10000"/>
              </a:schemeClr>
            </a:solidFill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2712930D-0EFE-4084-B512-CEA4C8033120}" type="sibTrans" cxnId="{106A15CF-E26F-47C9-A35C-D35057B99251}">
      <dgm:prSet/>
      <dgm:spPr/>
      <dgm:t>
        <a:bodyPr/>
        <a:lstStyle/>
        <a:p>
          <a:endParaRPr lang="en-US" sz="3200">
            <a:solidFill>
              <a:schemeClr val="tx1">
                <a:lumMod val="10000"/>
              </a:schemeClr>
            </a:solidFill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56BEFF14-9361-4C04-A9C4-C9C028B045FE}">
      <dgm:prSet phldrT="[Text]" custT="1"/>
      <dgm:spPr>
        <a:solidFill>
          <a:srgbClr val="FFFF99"/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প্রতিবছরের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প্রত্যাশিত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নিট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মুনাফাকে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মোট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বছরের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সংখ্যা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দিয়ে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ভাগ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করে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গড়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মুনাফা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এবং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বিনিয়োগকে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২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দিয়ে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ভাগ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করে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গড়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বিনিয়োগ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নির্ণয়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করা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হয়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।</a:t>
          </a:r>
          <a:endParaRPr lang="en-US" sz="3200" dirty="0">
            <a:solidFill>
              <a:schemeClr val="tx1">
                <a:lumMod val="10000"/>
              </a:schemeClr>
            </a:solidFill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548F295B-7427-4C56-8717-36F202FBE10A}" type="parTrans" cxnId="{B2D21506-6A2D-4732-956A-92E459CCEB39}">
      <dgm:prSet/>
      <dgm:spPr/>
      <dgm:t>
        <a:bodyPr/>
        <a:lstStyle/>
        <a:p>
          <a:endParaRPr lang="en-US" sz="3200">
            <a:solidFill>
              <a:schemeClr val="tx1">
                <a:lumMod val="10000"/>
              </a:schemeClr>
            </a:solidFill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496975DD-1123-4A57-ACC8-7EF0C220F5F9}" type="sibTrans" cxnId="{B2D21506-6A2D-4732-956A-92E459CCEB39}">
      <dgm:prSet/>
      <dgm:spPr/>
      <dgm:t>
        <a:bodyPr/>
        <a:lstStyle/>
        <a:p>
          <a:endParaRPr lang="en-US" sz="3200">
            <a:solidFill>
              <a:schemeClr val="tx1">
                <a:lumMod val="10000"/>
              </a:schemeClr>
            </a:solidFill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0EF140DF-A2B2-489D-BF2E-51EE79CB2880}">
      <dgm:prSet phldrT="[Text]" custT="1"/>
      <dgm:spPr>
        <a:solidFill>
          <a:srgbClr val="FFFF66"/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প্রত্যাশিত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বার্ষিক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গড়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নিট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মুনাফাকে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গড়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বিনিয়োগ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দিয়ে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ভাগ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করে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গড়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মুনাফার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হার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নির্ণয়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করা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হয়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।</a:t>
          </a:r>
          <a:endParaRPr lang="en-US" sz="3200" dirty="0">
            <a:solidFill>
              <a:schemeClr val="tx1">
                <a:lumMod val="10000"/>
              </a:schemeClr>
            </a:solidFill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E9B22DEC-5668-4BFF-B01F-931652471C0F}" type="parTrans" cxnId="{8CAB7061-2754-44C2-884F-1A8ABE2D0AE7}">
      <dgm:prSet/>
      <dgm:spPr/>
      <dgm:t>
        <a:bodyPr/>
        <a:lstStyle/>
        <a:p>
          <a:endParaRPr lang="en-US" sz="3200"/>
        </a:p>
      </dgm:t>
    </dgm:pt>
    <dgm:pt modelId="{BD0B42B4-501D-4446-B314-02E0BDAB47F1}" type="sibTrans" cxnId="{8CAB7061-2754-44C2-884F-1A8ABE2D0AE7}">
      <dgm:prSet/>
      <dgm:spPr/>
      <dgm:t>
        <a:bodyPr/>
        <a:lstStyle/>
        <a:p>
          <a:endParaRPr lang="en-US" sz="3200"/>
        </a:p>
      </dgm:t>
    </dgm:pt>
    <dgm:pt modelId="{6448FD79-7F93-4369-9713-98D1EA6AE07B}" type="pres">
      <dgm:prSet presAssocID="{5C9DC3AC-1B70-43FB-B88F-C89A6C905D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37028E-C91F-4A61-ACD0-0A3554C9B444}" type="pres">
      <dgm:prSet presAssocID="{0EF140DF-A2B2-489D-BF2E-51EE79CB2880}" presName="boxAndChildren" presStyleCnt="0"/>
      <dgm:spPr/>
      <dgm:t>
        <a:bodyPr/>
        <a:lstStyle/>
        <a:p>
          <a:endParaRPr lang="en-US"/>
        </a:p>
      </dgm:t>
    </dgm:pt>
    <dgm:pt modelId="{B48A763C-1ABE-422C-B2C7-1B3045D5ECA8}" type="pres">
      <dgm:prSet presAssocID="{0EF140DF-A2B2-489D-BF2E-51EE79CB2880}" presName="parentTextBox" presStyleLbl="node1" presStyleIdx="0" presStyleCnt="4"/>
      <dgm:spPr/>
      <dgm:t>
        <a:bodyPr/>
        <a:lstStyle/>
        <a:p>
          <a:endParaRPr lang="en-US"/>
        </a:p>
      </dgm:t>
    </dgm:pt>
    <dgm:pt modelId="{07F1B67C-9939-4B4F-BB0C-23A5331098EA}" type="pres">
      <dgm:prSet presAssocID="{496975DD-1123-4A57-ACC8-7EF0C220F5F9}" presName="sp" presStyleCnt="0"/>
      <dgm:spPr/>
      <dgm:t>
        <a:bodyPr/>
        <a:lstStyle/>
        <a:p>
          <a:endParaRPr lang="en-US"/>
        </a:p>
      </dgm:t>
    </dgm:pt>
    <dgm:pt modelId="{18AB2699-979A-41E1-B95B-B3831099D2A4}" type="pres">
      <dgm:prSet presAssocID="{56BEFF14-9361-4C04-A9C4-C9C028B045FE}" presName="arrowAndChildren" presStyleCnt="0"/>
      <dgm:spPr/>
      <dgm:t>
        <a:bodyPr/>
        <a:lstStyle/>
        <a:p>
          <a:endParaRPr lang="en-US"/>
        </a:p>
      </dgm:t>
    </dgm:pt>
    <dgm:pt modelId="{D25CCCFF-E91D-4373-826E-FB69817D189A}" type="pres">
      <dgm:prSet presAssocID="{56BEFF14-9361-4C04-A9C4-C9C028B045FE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7A5D4CCA-F707-43F2-8059-EABC144DD4F2}" type="pres">
      <dgm:prSet presAssocID="{2712930D-0EFE-4084-B512-CEA4C8033120}" presName="sp" presStyleCnt="0"/>
      <dgm:spPr/>
      <dgm:t>
        <a:bodyPr/>
        <a:lstStyle/>
        <a:p>
          <a:endParaRPr lang="en-US"/>
        </a:p>
      </dgm:t>
    </dgm:pt>
    <dgm:pt modelId="{6E47B138-42CA-4624-AF6D-06EF23449F38}" type="pres">
      <dgm:prSet presAssocID="{878BD70A-A7B2-4AA7-87D6-58D11AB147BE}" presName="arrowAndChildren" presStyleCnt="0"/>
      <dgm:spPr/>
      <dgm:t>
        <a:bodyPr/>
        <a:lstStyle/>
        <a:p>
          <a:endParaRPr lang="en-US"/>
        </a:p>
      </dgm:t>
    </dgm:pt>
    <dgm:pt modelId="{14AF0A91-D627-4B77-B775-8259CFDF14A8}" type="pres">
      <dgm:prSet presAssocID="{878BD70A-A7B2-4AA7-87D6-58D11AB147BE}" presName="parentTextArrow" presStyleLbl="node1" presStyleIdx="2" presStyleCnt="4" custScaleY="62289"/>
      <dgm:spPr/>
      <dgm:t>
        <a:bodyPr/>
        <a:lstStyle/>
        <a:p>
          <a:endParaRPr lang="en-US"/>
        </a:p>
      </dgm:t>
    </dgm:pt>
    <dgm:pt modelId="{B8D05BDB-9DBD-46DD-90C3-D28CB1854712}" type="pres">
      <dgm:prSet presAssocID="{93E22FE7-1977-4735-8671-A0E660F13EF1}" presName="sp" presStyleCnt="0"/>
      <dgm:spPr/>
      <dgm:t>
        <a:bodyPr/>
        <a:lstStyle/>
        <a:p>
          <a:endParaRPr lang="en-US"/>
        </a:p>
      </dgm:t>
    </dgm:pt>
    <dgm:pt modelId="{11B2C7FC-4CC7-40FA-9EDF-C8E09D2A2184}" type="pres">
      <dgm:prSet presAssocID="{9F6B9C6B-F621-4A66-946E-77A6571D5164}" presName="arrowAndChildren" presStyleCnt="0"/>
      <dgm:spPr/>
      <dgm:t>
        <a:bodyPr/>
        <a:lstStyle/>
        <a:p>
          <a:endParaRPr lang="en-US"/>
        </a:p>
      </dgm:t>
    </dgm:pt>
    <dgm:pt modelId="{5563A5F9-029C-44E7-9755-9DCFA711FEDF}" type="pres">
      <dgm:prSet presAssocID="{9F6B9C6B-F621-4A66-946E-77A6571D5164}" presName="parentTextArrow" presStyleLbl="node1" presStyleIdx="3" presStyleCnt="4" custScaleY="87311"/>
      <dgm:spPr/>
      <dgm:t>
        <a:bodyPr/>
        <a:lstStyle/>
        <a:p>
          <a:endParaRPr lang="en-US"/>
        </a:p>
      </dgm:t>
    </dgm:pt>
  </dgm:ptLst>
  <dgm:cxnLst>
    <dgm:cxn modelId="{8CAB7061-2754-44C2-884F-1A8ABE2D0AE7}" srcId="{5C9DC3AC-1B70-43FB-B88F-C89A6C905D7A}" destId="{0EF140DF-A2B2-489D-BF2E-51EE79CB2880}" srcOrd="3" destOrd="0" parTransId="{E9B22DEC-5668-4BFF-B01F-931652471C0F}" sibTransId="{BD0B42B4-501D-4446-B314-02E0BDAB47F1}"/>
    <dgm:cxn modelId="{F0114B5A-770A-4258-BE31-8E6AE709973E}" type="presOf" srcId="{5C9DC3AC-1B70-43FB-B88F-C89A6C905D7A}" destId="{6448FD79-7F93-4369-9713-98D1EA6AE07B}" srcOrd="0" destOrd="0" presId="urn:microsoft.com/office/officeart/2005/8/layout/process4"/>
    <dgm:cxn modelId="{18AA19DB-06DB-4003-83E5-0DBD17FE1465}" type="presOf" srcId="{0EF140DF-A2B2-489D-BF2E-51EE79CB2880}" destId="{B48A763C-1ABE-422C-B2C7-1B3045D5ECA8}" srcOrd="0" destOrd="0" presId="urn:microsoft.com/office/officeart/2005/8/layout/process4"/>
    <dgm:cxn modelId="{FF0CE71D-4212-486B-8509-937AD9A5766F}" type="presOf" srcId="{9F6B9C6B-F621-4A66-946E-77A6571D5164}" destId="{5563A5F9-029C-44E7-9755-9DCFA711FEDF}" srcOrd="0" destOrd="0" presId="urn:microsoft.com/office/officeart/2005/8/layout/process4"/>
    <dgm:cxn modelId="{B2D21506-6A2D-4732-956A-92E459CCEB39}" srcId="{5C9DC3AC-1B70-43FB-B88F-C89A6C905D7A}" destId="{56BEFF14-9361-4C04-A9C4-C9C028B045FE}" srcOrd="2" destOrd="0" parTransId="{548F295B-7427-4C56-8717-36F202FBE10A}" sibTransId="{496975DD-1123-4A57-ACC8-7EF0C220F5F9}"/>
    <dgm:cxn modelId="{96321D74-C960-448F-AF93-EBCCE6BE8DB3}" type="presOf" srcId="{56BEFF14-9361-4C04-A9C4-C9C028B045FE}" destId="{D25CCCFF-E91D-4373-826E-FB69817D189A}" srcOrd="0" destOrd="0" presId="urn:microsoft.com/office/officeart/2005/8/layout/process4"/>
    <dgm:cxn modelId="{4199BF3C-A8E3-402E-BC55-83725F7AB333}" srcId="{5C9DC3AC-1B70-43FB-B88F-C89A6C905D7A}" destId="{9F6B9C6B-F621-4A66-946E-77A6571D5164}" srcOrd="0" destOrd="0" parTransId="{895E62FA-3E48-46AF-B651-1467033F410A}" sibTransId="{93E22FE7-1977-4735-8671-A0E660F13EF1}"/>
    <dgm:cxn modelId="{106A15CF-E26F-47C9-A35C-D35057B99251}" srcId="{5C9DC3AC-1B70-43FB-B88F-C89A6C905D7A}" destId="{878BD70A-A7B2-4AA7-87D6-58D11AB147BE}" srcOrd="1" destOrd="0" parTransId="{367FA759-15F9-443F-BD89-67C9FF995994}" sibTransId="{2712930D-0EFE-4084-B512-CEA4C8033120}"/>
    <dgm:cxn modelId="{134AA151-A00B-4304-8A3D-57FD219C2663}" type="presOf" srcId="{878BD70A-A7B2-4AA7-87D6-58D11AB147BE}" destId="{14AF0A91-D627-4B77-B775-8259CFDF14A8}" srcOrd="0" destOrd="0" presId="urn:microsoft.com/office/officeart/2005/8/layout/process4"/>
    <dgm:cxn modelId="{42872C8C-83F2-48E4-A978-FF475391A61F}" type="presParOf" srcId="{6448FD79-7F93-4369-9713-98D1EA6AE07B}" destId="{2937028E-C91F-4A61-ACD0-0A3554C9B444}" srcOrd="0" destOrd="0" presId="urn:microsoft.com/office/officeart/2005/8/layout/process4"/>
    <dgm:cxn modelId="{E7C0AC00-C02C-48D5-B727-B9B5606B0A7D}" type="presParOf" srcId="{2937028E-C91F-4A61-ACD0-0A3554C9B444}" destId="{B48A763C-1ABE-422C-B2C7-1B3045D5ECA8}" srcOrd="0" destOrd="0" presId="urn:microsoft.com/office/officeart/2005/8/layout/process4"/>
    <dgm:cxn modelId="{2EC7003C-8D69-4C1F-95BC-91BA18589FC2}" type="presParOf" srcId="{6448FD79-7F93-4369-9713-98D1EA6AE07B}" destId="{07F1B67C-9939-4B4F-BB0C-23A5331098EA}" srcOrd="1" destOrd="0" presId="urn:microsoft.com/office/officeart/2005/8/layout/process4"/>
    <dgm:cxn modelId="{299D3EBF-1606-40BA-ABF0-9010A196C6EF}" type="presParOf" srcId="{6448FD79-7F93-4369-9713-98D1EA6AE07B}" destId="{18AB2699-979A-41E1-B95B-B3831099D2A4}" srcOrd="2" destOrd="0" presId="urn:microsoft.com/office/officeart/2005/8/layout/process4"/>
    <dgm:cxn modelId="{37B6C60F-6C4E-4C55-A2B8-68E6E07325E4}" type="presParOf" srcId="{18AB2699-979A-41E1-B95B-B3831099D2A4}" destId="{D25CCCFF-E91D-4373-826E-FB69817D189A}" srcOrd="0" destOrd="0" presId="urn:microsoft.com/office/officeart/2005/8/layout/process4"/>
    <dgm:cxn modelId="{8A2EB0B2-6517-4A27-B6C4-A3D0D59B9331}" type="presParOf" srcId="{6448FD79-7F93-4369-9713-98D1EA6AE07B}" destId="{7A5D4CCA-F707-43F2-8059-EABC144DD4F2}" srcOrd="3" destOrd="0" presId="urn:microsoft.com/office/officeart/2005/8/layout/process4"/>
    <dgm:cxn modelId="{1A918C42-5C7C-4FBD-AD23-5955D98B8806}" type="presParOf" srcId="{6448FD79-7F93-4369-9713-98D1EA6AE07B}" destId="{6E47B138-42CA-4624-AF6D-06EF23449F38}" srcOrd="4" destOrd="0" presId="urn:microsoft.com/office/officeart/2005/8/layout/process4"/>
    <dgm:cxn modelId="{E491B5F9-8679-46DF-957A-359A1FF629F2}" type="presParOf" srcId="{6E47B138-42CA-4624-AF6D-06EF23449F38}" destId="{14AF0A91-D627-4B77-B775-8259CFDF14A8}" srcOrd="0" destOrd="0" presId="urn:microsoft.com/office/officeart/2005/8/layout/process4"/>
    <dgm:cxn modelId="{59738AE0-074B-4DF7-A475-DA2CACFD1FC1}" type="presParOf" srcId="{6448FD79-7F93-4369-9713-98D1EA6AE07B}" destId="{B8D05BDB-9DBD-46DD-90C3-D28CB1854712}" srcOrd="5" destOrd="0" presId="urn:microsoft.com/office/officeart/2005/8/layout/process4"/>
    <dgm:cxn modelId="{5AC60E7E-F8CD-4B74-9CCF-CA4ABA2928B0}" type="presParOf" srcId="{6448FD79-7F93-4369-9713-98D1EA6AE07B}" destId="{11B2C7FC-4CC7-40FA-9EDF-C8E09D2A2184}" srcOrd="6" destOrd="0" presId="urn:microsoft.com/office/officeart/2005/8/layout/process4"/>
    <dgm:cxn modelId="{9893FBE5-C937-4025-A1D9-B2768EDFFDE6}" type="presParOf" srcId="{11B2C7FC-4CC7-40FA-9EDF-C8E09D2A2184}" destId="{5563A5F9-029C-44E7-9755-9DCFA711FED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9DC3AC-1B70-43FB-B88F-C89A6C905D7A}" type="doc">
      <dgm:prSet loTypeId="urn:microsoft.com/office/officeart/2005/8/layout/process4" loCatId="process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9F6B9C6B-F621-4A66-946E-77A6571D5164}">
      <dgm:prSet phldrT="[Text]" custT="1"/>
      <dgm:spPr>
        <a:solidFill>
          <a:srgbClr val="666633"/>
        </a:solidFill>
        <a:ln w="28575"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গড়</a:t>
          </a:r>
          <a:r>
            <a:rPr lang="en-US" sz="3200" baseline="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baseline="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মুনাফার</a:t>
          </a:r>
          <a:r>
            <a:rPr lang="en-US" sz="3200" baseline="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baseline="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হার</a:t>
          </a:r>
          <a:r>
            <a:rPr lang="en-US" sz="3200" baseline="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baseline="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যত</a:t>
          </a:r>
          <a:r>
            <a:rPr lang="en-US" sz="3200" baseline="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baseline="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বেশি</a:t>
          </a:r>
          <a:r>
            <a:rPr lang="en-US" sz="3200" baseline="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baseline="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হয়</a:t>
          </a:r>
          <a:r>
            <a:rPr lang="en-US" sz="3200" baseline="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baseline="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তত</a:t>
          </a:r>
          <a:r>
            <a:rPr lang="en-US" sz="3200" baseline="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baseline="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ভালো</a:t>
          </a:r>
          <a:r>
            <a:rPr lang="en-US" sz="3200" baseline="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। </a:t>
          </a:r>
          <a:endParaRPr lang="en-US" sz="3200" dirty="0">
            <a:solidFill>
              <a:schemeClr val="bg1"/>
            </a:solidFill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895E62FA-3E48-46AF-B651-1467033F410A}" type="parTrans" cxnId="{4199BF3C-A8E3-402E-BC55-83725F7AB333}">
      <dgm:prSet/>
      <dgm:spPr/>
      <dgm:t>
        <a:bodyPr/>
        <a:lstStyle/>
        <a:p>
          <a:endParaRPr lang="en-US" sz="3200">
            <a:solidFill>
              <a:schemeClr val="tx1">
                <a:lumMod val="10000"/>
              </a:schemeClr>
            </a:solidFill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93E22FE7-1977-4735-8671-A0E660F13EF1}" type="sibTrans" cxnId="{4199BF3C-A8E3-402E-BC55-83725F7AB333}">
      <dgm:prSet/>
      <dgm:spPr/>
      <dgm:t>
        <a:bodyPr/>
        <a:lstStyle/>
        <a:p>
          <a:endParaRPr lang="en-US" sz="3200">
            <a:solidFill>
              <a:schemeClr val="tx1">
                <a:lumMod val="10000"/>
              </a:schemeClr>
            </a:solidFill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878BD70A-A7B2-4AA7-87D6-58D11AB147BE}">
      <dgm:prSet phldrT="[Text]" custT="1"/>
      <dgm:spPr>
        <a:solidFill>
          <a:srgbClr val="669900"/>
        </a:solidFill>
        <a:ln w="28575"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ব্যাংক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ঋণ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নিয়ে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অর্থায়ন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করা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হলে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,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গড়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মুনাফার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হার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ব্যাংক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সুদের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হার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অপেক্ষা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বেশি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হতে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হবে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। </a:t>
          </a:r>
          <a:endParaRPr lang="en-US" sz="3200" dirty="0">
            <a:solidFill>
              <a:schemeClr val="tx1">
                <a:lumMod val="10000"/>
              </a:schemeClr>
            </a:solidFill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367FA759-15F9-443F-BD89-67C9FF995994}" type="parTrans" cxnId="{106A15CF-E26F-47C9-A35C-D35057B99251}">
      <dgm:prSet/>
      <dgm:spPr/>
      <dgm:t>
        <a:bodyPr/>
        <a:lstStyle/>
        <a:p>
          <a:endParaRPr lang="en-US" sz="3200">
            <a:solidFill>
              <a:schemeClr val="tx1">
                <a:lumMod val="10000"/>
              </a:schemeClr>
            </a:solidFill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2712930D-0EFE-4084-B512-CEA4C8033120}" type="sibTrans" cxnId="{106A15CF-E26F-47C9-A35C-D35057B99251}">
      <dgm:prSet/>
      <dgm:spPr/>
      <dgm:t>
        <a:bodyPr/>
        <a:lstStyle/>
        <a:p>
          <a:endParaRPr lang="en-US" sz="3200">
            <a:solidFill>
              <a:schemeClr val="tx1">
                <a:lumMod val="10000"/>
              </a:schemeClr>
            </a:solidFill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56BEFF14-9361-4C04-A9C4-C9C028B045FE}">
      <dgm:prSet phldrT="[Text]" custT="1"/>
      <dgm:spPr>
        <a:solidFill>
          <a:srgbClr val="009900"/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কোনো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কোনো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কোম্পানির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ক্ষেত্রে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গড়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মুনাফার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একটি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সর্বনিম্ন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হার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পূর্ব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নির্ধারিত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থাকে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।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কোনো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প্রকল্পের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গড়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মুনাফার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হার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কোম্পানির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ব্যবস্থাপনা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কর্তৃক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নির্ধারিত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সর্বনিম্ন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হার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অপেক্ষা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বেশি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হলে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প্রকল্পটি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গ্রহণ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করা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হয়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। </a:t>
          </a:r>
          <a:endParaRPr lang="en-US" sz="3200" dirty="0">
            <a:solidFill>
              <a:schemeClr val="tx1">
                <a:lumMod val="10000"/>
              </a:schemeClr>
            </a:solidFill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548F295B-7427-4C56-8717-36F202FBE10A}" type="parTrans" cxnId="{B2D21506-6A2D-4732-956A-92E459CCEB39}">
      <dgm:prSet/>
      <dgm:spPr/>
      <dgm:t>
        <a:bodyPr/>
        <a:lstStyle/>
        <a:p>
          <a:endParaRPr lang="en-US" sz="3200">
            <a:solidFill>
              <a:schemeClr val="tx1">
                <a:lumMod val="10000"/>
              </a:schemeClr>
            </a:solidFill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496975DD-1123-4A57-ACC8-7EF0C220F5F9}" type="sibTrans" cxnId="{B2D21506-6A2D-4732-956A-92E459CCEB39}">
      <dgm:prSet/>
      <dgm:spPr/>
      <dgm:t>
        <a:bodyPr/>
        <a:lstStyle/>
        <a:p>
          <a:endParaRPr lang="en-US" sz="3200">
            <a:solidFill>
              <a:schemeClr val="tx1">
                <a:lumMod val="10000"/>
              </a:schemeClr>
            </a:solidFill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0EF140DF-A2B2-489D-BF2E-51EE79CB2880}">
      <dgm:prSet phldrT="[Text]" custT="1"/>
      <dgm:spPr>
        <a:solidFill>
          <a:srgbClr val="99CC00"/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একাধিক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প্রকল্পের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ক্ষেত্রে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গড়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মুনাফার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হারকে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অধঃক্রমানুসারে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সাজানো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হয়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এবং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প্রতিষ্ঠানের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মূলধনের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পর্যাপ্ততা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সাপেক্ষে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প্রয়োজনীয়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সংখ্যক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প্রকল্প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নির্বাচন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করা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হয়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। </a:t>
          </a:r>
          <a:endParaRPr lang="en-US" sz="3200" dirty="0">
            <a:solidFill>
              <a:schemeClr val="tx1">
                <a:lumMod val="10000"/>
              </a:schemeClr>
            </a:solidFill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E9B22DEC-5668-4BFF-B01F-931652471C0F}" type="parTrans" cxnId="{8CAB7061-2754-44C2-884F-1A8ABE2D0AE7}">
      <dgm:prSet/>
      <dgm:spPr/>
      <dgm:t>
        <a:bodyPr/>
        <a:lstStyle/>
        <a:p>
          <a:endParaRPr lang="en-US" sz="3200"/>
        </a:p>
      </dgm:t>
    </dgm:pt>
    <dgm:pt modelId="{BD0B42B4-501D-4446-B314-02E0BDAB47F1}" type="sibTrans" cxnId="{8CAB7061-2754-44C2-884F-1A8ABE2D0AE7}">
      <dgm:prSet/>
      <dgm:spPr/>
      <dgm:t>
        <a:bodyPr/>
        <a:lstStyle/>
        <a:p>
          <a:endParaRPr lang="en-US" sz="3200"/>
        </a:p>
      </dgm:t>
    </dgm:pt>
    <dgm:pt modelId="{6448FD79-7F93-4369-9713-98D1EA6AE07B}" type="pres">
      <dgm:prSet presAssocID="{5C9DC3AC-1B70-43FB-B88F-C89A6C905D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37028E-C91F-4A61-ACD0-0A3554C9B444}" type="pres">
      <dgm:prSet presAssocID="{0EF140DF-A2B2-489D-BF2E-51EE79CB2880}" presName="boxAndChildren" presStyleCnt="0"/>
      <dgm:spPr/>
      <dgm:t>
        <a:bodyPr/>
        <a:lstStyle/>
        <a:p>
          <a:endParaRPr lang="en-US"/>
        </a:p>
      </dgm:t>
    </dgm:pt>
    <dgm:pt modelId="{B48A763C-1ABE-422C-B2C7-1B3045D5ECA8}" type="pres">
      <dgm:prSet presAssocID="{0EF140DF-A2B2-489D-BF2E-51EE79CB2880}" presName="parentTextBox" presStyleLbl="node1" presStyleIdx="0" presStyleCnt="4" custScaleY="66773"/>
      <dgm:spPr/>
      <dgm:t>
        <a:bodyPr/>
        <a:lstStyle/>
        <a:p>
          <a:endParaRPr lang="en-US"/>
        </a:p>
      </dgm:t>
    </dgm:pt>
    <dgm:pt modelId="{07F1B67C-9939-4B4F-BB0C-23A5331098EA}" type="pres">
      <dgm:prSet presAssocID="{496975DD-1123-4A57-ACC8-7EF0C220F5F9}" presName="sp" presStyleCnt="0"/>
      <dgm:spPr/>
      <dgm:t>
        <a:bodyPr/>
        <a:lstStyle/>
        <a:p>
          <a:endParaRPr lang="en-US"/>
        </a:p>
      </dgm:t>
    </dgm:pt>
    <dgm:pt modelId="{18AB2699-979A-41E1-B95B-B3831099D2A4}" type="pres">
      <dgm:prSet presAssocID="{56BEFF14-9361-4C04-A9C4-C9C028B045FE}" presName="arrowAndChildren" presStyleCnt="0"/>
      <dgm:spPr/>
      <dgm:t>
        <a:bodyPr/>
        <a:lstStyle/>
        <a:p>
          <a:endParaRPr lang="en-US"/>
        </a:p>
      </dgm:t>
    </dgm:pt>
    <dgm:pt modelId="{D25CCCFF-E91D-4373-826E-FB69817D189A}" type="pres">
      <dgm:prSet presAssocID="{56BEFF14-9361-4C04-A9C4-C9C028B045FE}" presName="parentTextArrow" presStyleLbl="node1" presStyleIdx="1" presStyleCnt="4" custScaleY="91320"/>
      <dgm:spPr/>
      <dgm:t>
        <a:bodyPr/>
        <a:lstStyle/>
        <a:p>
          <a:endParaRPr lang="en-US"/>
        </a:p>
      </dgm:t>
    </dgm:pt>
    <dgm:pt modelId="{7A5D4CCA-F707-43F2-8059-EABC144DD4F2}" type="pres">
      <dgm:prSet presAssocID="{2712930D-0EFE-4084-B512-CEA4C8033120}" presName="sp" presStyleCnt="0"/>
      <dgm:spPr/>
      <dgm:t>
        <a:bodyPr/>
        <a:lstStyle/>
        <a:p>
          <a:endParaRPr lang="en-US"/>
        </a:p>
      </dgm:t>
    </dgm:pt>
    <dgm:pt modelId="{6E47B138-42CA-4624-AF6D-06EF23449F38}" type="pres">
      <dgm:prSet presAssocID="{878BD70A-A7B2-4AA7-87D6-58D11AB147BE}" presName="arrowAndChildren" presStyleCnt="0"/>
      <dgm:spPr/>
      <dgm:t>
        <a:bodyPr/>
        <a:lstStyle/>
        <a:p>
          <a:endParaRPr lang="en-US"/>
        </a:p>
      </dgm:t>
    </dgm:pt>
    <dgm:pt modelId="{14AF0A91-D627-4B77-B775-8259CFDF14A8}" type="pres">
      <dgm:prSet presAssocID="{878BD70A-A7B2-4AA7-87D6-58D11AB147BE}" presName="parentTextArrow" presStyleLbl="node1" presStyleIdx="2" presStyleCnt="4" custScaleY="64363"/>
      <dgm:spPr/>
      <dgm:t>
        <a:bodyPr/>
        <a:lstStyle/>
        <a:p>
          <a:endParaRPr lang="en-US"/>
        </a:p>
      </dgm:t>
    </dgm:pt>
    <dgm:pt modelId="{B8D05BDB-9DBD-46DD-90C3-D28CB1854712}" type="pres">
      <dgm:prSet presAssocID="{93E22FE7-1977-4735-8671-A0E660F13EF1}" presName="sp" presStyleCnt="0"/>
      <dgm:spPr/>
      <dgm:t>
        <a:bodyPr/>
        <a:lstStyle/>
        <a:p>
          <a:endParaRPr lang="en-US"/>
        </a:p>
      </dgm:t>
    </dgm:pt>
    <dgm:pt modelId="{11B2C7FC-4CC7-40FA-9EDF-C8E09D2A2184}" type="pres">
      <dgm:prSet presAssocID="{9F6B9C6B-F621-4A66-946E-77A6571D5164}" presName="arrowAndChildren" presStyleCnt="0"/>
      <dgm:spPr/>
      <dgm:t>
        <a:bodyPr/>
        <a:lstStyle/>
        <a:p>
          <a:endParaRPr lang="en-US"/>
        </a:p>
      </dgm:t>
    </dgm:pt>
    <dgm:pt modelId="{5563A5F9-029C-44E7-9755-9DCFA711FEDF}" type="pres">
      <dgm:prSet presAssocID="{9F6B9C6B-F621-4A66-946E-77A6571D5164}" presName="parentTextArrow" presStyleLbl="node1" presStyleIdx="3" presStyleCnt="4" custScaleY="37440"/>
      <dgm:spPr/>
      <dgm:t>
        <a:bodyPr/>
        <a:lstStyle/>
        <a:p>
          <a:endParaRPr lang="en-US"/>
        </a:p>
      </dgm:t>
    </dgm:pt>
  </dgm:ptLst>
  <dgm:cxnLst>
    <dgm:cxn modelId="{8CAB7061-2754-44C2-884F-1A8ABE2D0AE7}" srcId="{5C9DC3AC-1B70-43FB-B88F-C89A6C905D7A}" destId="{0EF140DF-A2B2-489D-BF2E-51EE79CB2880}" srcOrd="3" destOrd="0" parTransId="{E9B22DEC-5668-4BFF-B01F-931652471C0F}" sibTransId="{BD0B42B4-501D-4446-B314-02E0BDAB47F1}"/>
    <dgm:cxn modelId="{F0114B5A-770A-4258-BE31-8E6AE709973E}" type="presOf" srcId="{5C9DC3AC-1B70-43FB-B88F-C89A6C905D7A}" destId="{6448FD79-7F93-4369-9713-98D1EA6AE07B}" srcOrd="0" destOrd="0" presId="urn:microsoft.com/office/officeart/2005/8/layout/process4"/>
    <dgm:cxn modelId="{18AA19DB-06DB-4003-83E5-0DBD17FE1465}" type="presOf" srcId="{0EF140DF-A2B2-489D-BF2E-51EE79CB2880}" destId="{B48A763C-1ABE-422C-B2C7-1B3045D5ECA8}" srcOrd="0" destOrd="0" presId="urn:microsoft.com/office/officeart/2005/8/layout/process4"/>
    <dgm:cxn modelId="{FF0CE71D-4212-486B-8509-937AD9A5766F}" type="presOf" srcId="{9F6B9C6B-F621-4A66-946E-77A6571D5164}" destId="{5563A5F9-029C-44E7-9755-9DCFA711FEDF}" srcOrd="0" destOrd="0" presId="urn:microsoft.com/office/officeart/2005/8/layout/process4"/>
    <dgm:cxn modelId="{B2D21506-6A2D-4732-956A-92E459CCEB39}" srcId="{5C9DC3AC-1B70-43FB-B88F-C89A6C905D7A}" destId="{56BEFF14-9361-4C04-A9C4-C9C028B045FE}" srcOrd="2" destOrd="0" parTransId="{548F295B-7427-4C56-8717-36F202FBE10A}" sibTransId="{496975DD-1123-4A57-ACC8-7EF0C220F5F9}"/>
    <dgm:cxn modelId="{96321D74-C960-448F-AF93-EBCCE6BE8DB3}" type="presOf" srcId="{56BEFF14-9361-4C04-A9C4-C9C028B045FE}" destId="{D25CCCFF-E91D-4373-826E-FB69817D189A}" srcOrd="0" destOrd="0" presId="urn:microsoft.com/office/officeart/2005/8/layout/process4"/>
    <dgm:cxn modelId="{4199BF3C-A8E3-402E-BC55-83725F7AB333}" srcId="{5C9DC3AC-1B70-43FB-B88F-C89A6C905D7A}" destId="{9F6B9C6B-F621-4A66-946E-77A6571D5164}" srcOrd="0" destOrd="0" parTransId="{895E62FA-3E48-46AF-B651-1467033F410A}" sibTransId="{93E22FE7-1977-4735-8671-A0E660F13EF1}"/>
    <dgm:cxn modelId="{106A15CF-E26F-47C9-A35C-D35057B99251}" srcId="{5C9DC3AC-1B70-43FB-B88F-C89A6C905D7A}" destId="{878BD70A-A7B2-4AA7-87D6-58D11AB147BE}" srcOrd="1" destOrd="0" parTransId="{367FA759-15F9-443F-BD89-67C9FF995994}" sibTransId="{2712930D-0EFE-4084-B512-CEA4C8033120}"/>
    <dgm:cxn modelId="{134AA151-A00B-4304-8A3D-57FD219C2663}" type="presOf" srcId="{878BD70A-A7B2-4AA7-87D6-58D11AB147BE}" destId="{14AF0A91-D627-4B77-B775-8259CFDF14A8}" srcOrd="0" destOrd="0" presId="urn:microsoft.com/office/officeart/2005/8/layout/process4"/>
    <dgm:cxn modelId="{42872C8C-83F2-48E4-A978-FF475391A61F}" type="presParOf" srcId="{6448FD79-7F93-4369-9713-98D1EA6AE07B}" destId="{2937028E-C91F-4A61-ACD0-0A3554C9B444}" srcOrd="0" destOrd="0" presId="urn:microsoft.com/office/officeart/2005/8/layout/process4"/>
    <dgm:cxn modelId="{E7C0AC00-C02C-48D5-B727-B9B5606B0A7D}" type="presParOf" srcId="{2937028E-C91F-4A61-ACD0-0A3554C9B444}" destId="{B48A763C-1ABE-422C-B2C7-1B3045D5ECA8}" srcOrd="0" destOrd="0" presId="urn:microsoft.com/office/officeart/2005/8/layout/process4"/>
    <dgm:cxn modelId="{2EC7003C-8D69-4C1F-95BC-91BA18589FC2}" type="presParOf" srcId="{6448FD79-7F93-4369-9713-98D1EA6AE07B}" destId="{07F1B67C-9939-4B4F-BB0C-23A5331098EA}" srcOrd="1" destOrd="0" presId="urn:microsoft.com/office/officeart/2005/8/layout/process4"/>
    <dgm:cxn modelId="{299D3EBF-1606-40BA-ABF0-9010A196C6EF}" type="presParOf" srcId="{6448FD79-7F93-4369-9713-98D1EA6AE07B}" destId="{18AB2699-979A-41E1-B95B-B3831099D2A4}" srcOrd="2" destOrd="0" presId="urn:microsoft.com/office/officeart/2005/8/layout/process4"/>
    <dgm:cxn modelId="{37B6C60F-6C4E-4C55-A2B8-68E6E07325E4}" type="presParOf" srcId="{18AB2699-979A-41E1-B95B-B3831099D2A4}" destId="{D25CCCFF-E91D-4373-826E-FB69817D189A}" srcOrd="0" destOrd="0" presId="urn:microsoft.com/office/officeart/2005/8/layout/process4"/>
    <dgm:cxn modelId="{8A2EB0B2-6517-4A27-B6C4-A3D0D59B9331}" type="presParOf" srcId="{6448FD79-7F93-4369-9713-98D1EA6AE07B}" destId="{7A5D4CCA-F707-43F2-8059-EABC144DD4F2}" srcOrd="3" destOrd="0" presId="urn:microsoft.com/office/officeart/2005/8/layout/process4"/>
    <dgm:cxn modelId="{1A918C42-5C7C-4FBD-AD23-5955D98B8806}" type="presParOf" srcId="{6448FD79-7F93-4369-9713-98D1EA6AE07B}" destId="{6E47B138-42CA-4624-AF6D-06EF23449F38}" srcOrd="4" destOrd="0" presId="urn:microsoft.com/office/officeart/2005/8/layout/process4"/>
    <dgm:cxn modelId="{E491B5F9-8679-46DF-957A-359A1FF629F2}" type="presParOf" srcId="{6E47B138-42CA-4624-AF6D-06EF23449F38}" destId="{14AF0A91-D627-4B77-B775-8259CFDF14A8}" srcOrd="0" destOrd="0" presId="urn:microsoft.com/office/officeart/2005/8/layout/process4"/>
    <dgm:cxn modelId="{59738AE0-074B-4DF7-A475-DA2CACFD1FC1}" type="presParOf" srcId="{6448FD79-7F93-4369-9713-98D1EA6AE07B}" destId="{B8D05BDB-9DBD-46DD-90C3-D28CB1854712}" srcOrd="5" destOrd="0" presId="urn:microsoft.com/office/officeart/2005/8/layout/process4"/>
    <dgm:cxn modelId="{5AC60E7E-F8CD-4B74-9CCF-CA4ABA2928B0}" type="presParOf" srcId="{6448FD79-7F93-4369-9713-98D1EA6AE07B}" destId="{11B2C7FC-4CC7-40FA-9EDF-C8E09D2A2184}" srcOrd="6" destOrd="0" presId="urn:microsoft.com/office/officeart/2005/8/layout/process4"/>
    <dgm:cxn modelId="{9893FBE5-C937-4025-A1D9-B2768EDFFDE6}" type="presParOf" srcId="{11B2C7FC-4CC7-40FA-9EDF-C8E09D2A2184}" destId="{5563A5F9-029C-44E7-9755-9DCFA711FED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82D02-FB96-40AC-92D4-6A4C62183A9D}">
      <dsp:nvSpPr>
        <dsp:cNvPr id="0" name=""/>
        <dsp:cNvSpPr/>
      </dsp:nvSpPr>
      <dsp:spPr>
        <a:xfrm>
          <a:off x="156709" y="0"/>
          <a:ext cx="8839200" cy="3338940"/>
        </a:xfrm>
        <a:prstGeom prst="roundRect">
          <a:avLst>
            <a:gd name="adj" fmla="val 10000"/>
          </a:avLst>
        </a:prstGeom>
        <a:solidFill>
          <a:srgbClr val="FFFF9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kern="1200" dirty="0" smtClean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  </a:t>
          </a:r>
          <a:r>
            <a:rPr lang="en-GB" sz="4800" kern="1200" dirty="0" err="1" smtClean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গড়</a:t>
          </a:r>
          <a:r>
            <a:rPr lang="en-GB" sz="4800" kern="1200" dirty="0" smtClean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4800" kern="1200" dirty="0" err="1" smtClean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মুনাফার</a:t>
          </a:r>
          <a:r>
            <a:rPr lang="en-GB" sz="4800" kern="1200" dirty="0" smtClean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4800" kern="1200" dirty="0" err="1" smtClean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হার</a:t>
          </a:r>
          <a:r>
            <a:rPr lang="en-GB" sz="4800" kern="1200" dirty="0" smtClean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4800" kern="1200" dirty="0" err="1" smtClean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endParaRPr lang="en-GB" sz="4800" kern="1200" dirty="0">
            <a:solidFill>
              <a:srgbClr val="CC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58443" y="0"/>
        <a:ext cx="6737465" cy="3338940"/>
      </dsp:txXfrm>
    </dsp:sp>
    <dsp:sp modelId="{812AB9DE-213D-4E46-A5FA-F7D6157AAADE}">
      <dsp:nvSpPr>
        <dsp:cNvPr id="0" name=""/>
        <dsp:cNvSpPr/>
      </dsp:nvSpPr>
      <dsp:spPr>
        <a:xfrm>
          <a:off x="380855" y="203288"/>
          <a:ext cx="3062464" cy="294689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ED322-71DA-4918-AEC6-EE04C1E42A98}">
      <dsp:nvSpPr>
        <dsp:cNvPr id="0" name=""/>
        <dsp:cNvSpPr/>
      </dsp:nvSpPr>
      <dsp:spPr>
        <a:xfrm>
          <a:off x="3908587" y="2144840"/>
          <a:ext cx="3094226" cy="1891579"/>
        </a:xfrm>
        <a:prstGeom prst="roundRect">
          <a:avLst/>
        </a:prstGeom>
        <a:solidFill>
          <a:srgbClr val="00666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গড়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মুনাফার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হার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পদ্ধতি</a:t>
          </a:r>
          <a:endParaRPr lang="en-US" sz="3600" kern="1200" dirty="0"/>
        </a:p>
      </dsp:txBody>
      <dsp:txXfrm>
        <a:off x="4000926" y="2237179"/>
        <a:ext cx="2909548" cy="1706901"/>
      </dsp:txXfrm>
    </dsp:sp>
    <dsp:sp modelId="{1E9E6318-3785-4A6E-A754-A27141E078D6}">
      <dsp:nvSpPr>
        <dsp:cNvPr id="0" name=""/>
        <dsp:cNvSpPr/>
      </dsp:nvSpPr>
      <dsp:spPr>
        <a:xfrm rot="16199992">
          <a:off x="5268358" y="1957501"/>
          <a:ext cx="3746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4678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FFFBE-45CC-46A4-B934-ED754D229303}">
      <dsp:nvSpPr>
        <dsp:cNvPr id="0" name=""/>
        <dsp:cNvSpPr/>
      </dsp:nvSpPr>
      <dsp:spPr>
        <a:xfrm>
          <a:off x="3829174" y="302878"/>
          <a:ext cx="3253042" cy="1467284"/>
        </a:xfrm>
        <a:prstGeom prst="roundRect">
          <a:avLst/>
        </a:prstGeom>
        <a:solidFill>
          <a:srgbClr val="666699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মূলধন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বাজেটিং-এর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একটি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সহজ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পদ্ধতি</a:t>
          </a:r>
          <a:r>
            <a:rPr lang="en-US" sz="3600" kern="1200" dirty="0" smtClean="0"/>
            <a:t>।</a:t>
          </a:r>
          <a:endParaRPr lang="en-US" sz="3600" kern="1200" dirty="0"/>
        </a:p>
      </dsp:txBody>
      <dsp:txXfrm>
        <a:off x="3900801" y="374505"/>
        <a:ext cx="3109788" cy="1324030"/>
      </dsp:txXfrm>
    </dsp:sp>
    <dsp:sp modelId="{13500D23-034F-42CB-B690-9357414DAB4B}">
      <dsp:nvSpPr>
        <dsp:cNvPr id="0" name=""/>
        <dsp:cNvSpPr/>
      </dsp:nvSpPr>
      <dsp:spPr>
        <a:xfrm rot="21588480">
          <a:off x="7002811" y="3083763"/>
          <a:ext cx="10044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04430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9F6CE-DACD-4AC2-AE4D-72D41B79BD2E}">
      <dsp:nvSpPr>
        <dsp:cNvPr id="0" name=""/>
        <dsp:cNvSpPr/>
      </dsp:nvSpPr>
      <dsp:spPr>
        <a:xfrm>
          <a:off x="8007239" y="642261"/>
          <a:ext cx="2546502" cy="4871104"/>
        </a:xfrm>
        <a:prstGeom prst="roundRect">
          <a:avLst/>
        </a:prstGeom>
        <a:solidFill>
          <a:srgbClr val="99336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প্রতিষ্ঠানের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আর্থিক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প্রতিবেদন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থেকে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প্রাপ্ত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তথ্যাদি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গড়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মুনাফার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হার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নির্ধারণে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ব্যবহার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করা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হয়</a:t>
          </a:r>
          <a:r>
            <a:rPr lang="en-US" sz="3600" kern="1200" dirty="0" smtClean="0"/>
            <a:t>। </a:t>
          </a:r>
          <a:endParaRPr lang="en-US" sz="3600" kern="1200" dirty="0"/>
        </a:p>
      </dsp:txBody>
      <dsp:txXfrm>
        <a:off x="8131549" y="766571"/>
        <a:ext cx="2297882" cy="4622484"/>
      </dsp:txXfrm>
    </dsp:sp>
    <dsp:sp modelId="{C5215983-4E39-4036-82C8-3B77BA534474}">
      <dsp:nvSpPr>
        <dsp:cNvPr id="0" name=""/>
        <dsp:cNvSpPr/>
      </dsp:nvSpPr>
      <dsp:spPr>
        <a:xfrm rot="10801138">
          <a:off x="3198784" y="3090000"/>
          <a:ext cx="7098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9802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EF18B-2CC4-440D-8F7D-C4596F9E197C}">
      <dsp:nvSpPr>
        <dsp:cNvPr id="0" name=""/>
        <dsp:cNvSpPr/>
      </dsp:nvSpPr>
      <dsp:spPr>
        <a:xfrm>
          <a:off x="578381" y="788725"/>
          <a:ext cx="2620402" cy="4601448"/>
        </a:xfrm>
        <a:prstGeom prst="roundRect">
          <a:avLst/>
        </a:prstGeom>
        <a:solidFill>
          <a:srgbClr val="66663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এ </a:t>
          </a:r>
          <a:r>
            <a:rPr lang="en-US" sz="3600" kern="1200" dirty="0" err="1" smtClean="0"/>
            <a:t>পদ্ধতিতে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প্রত্যাশিত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নগদ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প্রবাহের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পরিবর্তে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প্রত্যাশিত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নিট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মুনাফাকে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বিবেচনা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করা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হয়</a:t>
          </a:r>
          <a:r>
            <a:rPr lang="en-US" sz="3600" kern="1200" smtClean="0"/>
            <a:t>। </a:t>
          </a:r>
          <a:endParaRPr lang="en-US" sz="3600" kern="1200" dirty="0"/>
        </a:p>
      </dsp:txBody>
      <dsp:txXfrm>
        <a:off x="706298" y="916642"/>
        <a:ext cx="2364568" cy="43456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A763C-1ABE-422C-B2C7-1B3045D5ECA8}">
      <dsp:nvSpPr>
        <dsp:cNvPr id="0" name=""/>
        <dsp:cNvSpPr/>
      </dsp:nvSpPr>
      <dsp:spPr>
        <a:xfrm>
          <a:off x="0" y="4308734"/>
          <a:ext cx="10959152" cy="1135356"/>
        </a:xfrm>
        <a:prstGeom prst="rect">
          <a:avLst/>
        </a:prstGeom>
        <a:solidFill>
          <a:srgbClr val="FFFF66"/>
        </a:solidFill>
        <a:ln>
          <a:solidFill>
            <a:schemeClr val="tx2">
              <a:lumMod val="1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প্রত্যাশিত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বার্ষিক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গড়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নিট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মুনাফাকে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গড়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বিনিয়োগ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দিয়ে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ভাগ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করে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গড়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মুনাফার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হার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নির্ণয়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করা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হয়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।</a:t>
          </a:r>
          <a:endParaRPr lang="en-US" sz="3200" kern="1200" dirty="0">
            <a:solidFill>
              <a:schemeClr val="tx1">
                <a:lumMod val="10000"/>
              </a:schemeClr>
            </a:solidFill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0" y="4308734"/>
        <a:ext cx="10959152" cy="1135356"/>
      </dsp:txXfrm>
    </dsp:sp>
    <dsp:sp modelId="{D25CCCFF-E91D-4373-826E-FB69817D189A}">
      <dsp:nvSpPr>
        <dsp:cNvPr id="0" name=""/>
        <dsp:cNvSpPr/>
      </dsp:nvSpPr>
      <dsp:spPr>
        <a:xfrm rot="10800000">
          <a:off x="0" y="2579586"/>
          <a:ext cx="10959152" cy="1746177"/>
        </a:xfrm>
        <a:prstGeom prst="upArrowCallout">
          <a:avLst/>
        </a:prstGeom>
        <a:solidFill>
          <a:srgbClr val="FFFF99"/>
        </a:solidFill>
        <a:ln>
          <a:solidFill>
            <a:schemeClr val="tx2">
              <a:lumMod val="1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প্রতিবছরের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প্রত্যাশিত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নিট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মুনাফাকে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মোট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বছরের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সংখ্যা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দিয়ে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ভাগ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করে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গড়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মুনাফা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এবং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বিনিয়োগকে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২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দিয়ে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ভাগ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করে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গড়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বিনিয়োগ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নির্ণয়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করা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হয়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।</a:t>
          </a:r>
          <a:endParaRPr lang="en-US" sz="3200" kern="1200" dirty="0">
            <a:solidFill>
              <a:schemeClr val="tx1">
                <a:lumMod val="10000"/>
              </a:schemeClr>
            </a:solidFill>
            <a:latin typeface="Nikosh" panose="02000000000000000000" pitchFamily="2" charset="0"/>
            <a:cs typeface="Nikosh" panose="02000000000000000000" pitchFamily="2" charset="0"/>
          </a:endParaRPr>
        </a:p>
      </dsp:txBody>
      <dsp:txXfrm rot="10800000">
        <a:off x="0" y="2579586"/>
        <a:ext cx="10959152" cy="1134613"/>
      </dsp:txXfrm>
    </dsp:sp>
    <dsp:sp modelId="{14AF0A91-D627-4B77-B775-8259CFDF14A8}">
      <dsp:nvSpPr>
        <dsp:cNvPr id="0" name=""/>
        <dsp:cNvSpPr/>
      </dsp:nvSpPr>
      <dsp:spPr>
        <a:xfrm rot="10800000">
          <a:off x="0" y="1508940"/>
          <a:ext cx="10959152" cy="1087676"/>
        </a:xfrm>
        <a:prstGeom prst="upArrowCallout">
          <a:avLst/>
        </a:prstGeom>
        <a:solidFill>
          <a:srgbClr val="FFFFCC"/>
        </a:solidFill>
        <a:ln w="28575">
          <a:solidFill>
            <a:schemeClr val="tx2">
              <a:lumMod val="1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করযোগ্য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মুনাফা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/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মোট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মুনাফা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থেকে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কর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বাদ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দিয়ে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নিট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মুনাফা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নির্ণয়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করা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হয়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। </a:t>
          </a:r>
          <a:endParaRPr lang="en-US" sz="3200" kern="1200" dirty="0">
            <a:solidFill>
              <a:schemeClr val="tx1">
                <a:lumMod val="10000"/>
              </a:schemeClr>
            </a:solidFill>
            <a:latin typeface="Nikosh" panose="02000000000000000000" pitchFamily="2" charset="0"/>
            <a:cs typeface="Nikosh" panose="02000000000000000000" pitchFamily="2" charset="0"/>
          </a:endParaRPr>
        </a:p>
      </dsp:txBody>
      <dsp:txXfrm rot="10800000">
        <a:off x="0" y="1508940"/>
        <a:ext cx="10959152" cy="706739"/>
      </dsp:txXfrm>
    </dsp:sp>
    <dsp:sp modelId="{5563A5F9-029C-44E7-9755-9DCFA711FEDF}">
      <dsp:nvSpPr>
        <dsp:cNvPr id="0" name=""/>
        <dsp:cNvSpPr/>
      </dsp:nvSpPr>
      <dsp:spPr>
        <a:xfrm rot="10800000">
          <a:off x="0" y="1365"/>
          <a:ext cx="10959152" cy="1524605"/>
        </a:xfrm>
        <a:prstGeom prst="upArrowCallout">
          <a:avLst/>
        </a:prstGeom>
        <a:solidFill>
          <a:srgbClr val="FFFFFF"/>
        </a:solidFill>
        <a:ln w="28575">
          <a:solidFill>
            <a:schemeClr val="tx2">
              <a:lumMod val="1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বিক্রয়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থেকে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চলতি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খরচ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,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স্থায়ী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খরচ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এবং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অবচয়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বাদ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দিয়ে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করযোগ্য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মুনাফা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/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মোট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মুনাফা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নির্ণয়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করা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হয়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। </a:t>
          </a:r>
          <a:endParaRPr lang="en-US" sz="3200" kern="1200" dirty="0">
            <a:solidFill>
              <a:schemeClr val="tx1">
                <a:lumMod val="10000"/>
              </a:schemeClr>
            </a:solidFill>
            <a:latin typeface="Nikosh" panose="02000000000000000000" pitchFamily="2" charset="0"/>
            <a:cs typeface="Nikosh" panose="02000000000000000000" pitchFamily="2" charset="0"/>
          </a:endParaRPr>
        </a:p>
      </dsp:txBody>
      <dsp:txXfrm rot="10800000">
        <a:off x="0" y="1365"/>
        <a:ext cx="10959152" cy="9906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A763C-1ABE-422C-B2C7-1B3045D5ECA8}">
      <dsp:nvSpPr>
        <dsp:cNvPr id="0" name=""/>
        <dsp:cNvSpPr/>
      </dsp:nvSpPr>
      <dsp:spPr>
        <a:xfrm>
          <a:off x="0" y="4433441"/>
          <a:ext cx="10959152" cy="1011998"/>
        </a:xfrm>
        <a:prstGeom prst="rect">
          <a:avLst/>
        </a:prstGeom>
        <a:solidFill>
          <a:srgbClr val="99CC00"/>
        </a:solidFill>
        <a:ln>
          <a:solidFill>
            <a:schemeClr val="tx2">
              <a:lumMod val="1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একাধিক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প্রকল্পের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ক্ষেত্রে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গড়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মুনাফার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হারকে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অধঃক্রমানুসারে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সাজানো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হয়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এবং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প্রতিষ্ঠানের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মূলধনের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পর্যাপ্ততা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সাপেক্ষে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প্রয়োজনীয়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সংখ্যক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প্রকল্প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নির্বাচন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করা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হয়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। </a:t>
          </a:r>
          <a:endParaRPr lang="en-US" sz="3200" kern="1200" dirty="0">
            <a:solidFill>
              <a:schemeClr val="tx1">
                <a:lumMod val="10000"/>
              </a:schemeClr>
            </a:solidFill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0" y="4433441"/>
        <a:ext cx="10959152" cy="1011998"/>
      </dsp:txXfrm>
    </dsp:sp>
    <dsp:sp modelId="{D25CCCFF-E91D-4373-826E-FB69817D189A}">
      <dsp:nvSpPr>
        <dsp:cNvPr id="0" name=""/>
        <dsp:cNvSpPr/>
      </dsp:nvSpPr>
      <dsp:spPr>
        <a:xfrm rot="10800000">
          <a:off x="0" y="2327539"/>
          <a:ext cx="10959152" cy="2128635"/>
        </a:xfrm>
        <a:prstGeom prst="upArrowCallout">
          <a:avLst/>
        </a:prstGeom>
        <a:solidFill>
          <a:srgbClr val="009900"/>
        </a:solidFill>
        <a:ln>
          <a:solidFill>
            <a:schemeClr val="tx2">
              <a:lumMod val="1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কোনো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কোনো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কোম্পানির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ক্ষেত্রে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গড়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মুনাফার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একটি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সর্বনিম্ন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হার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পূর্ব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নির্ধারিত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থাকে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।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কোনো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প্রকল্পের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গড়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মুনাফার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হার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কোম্পানির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ব্যবস্থাপনা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কর্তৃক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নির্ধারিত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সর্বনিম্ন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হার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অপেক্ষা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বেশি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হলে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প্রকল্পটি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গ্রহণ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করা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হয়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। </a:t>
          </a:r>
          <a:endParaRPr lang="en-US" sz="3200" kern="1200" dirty="0">
            <a:solidFill>
              <a:schemeClr val="tx1">
                <a:lumMod val="10000"/>
              </a:schemeClr>
            </a:solidFill>
            <a:latin typeface="Nikosh" panose="02000000000000000000" pitchFamily="2" charset="0"/>
            <a:cs typeface="Nikosh" panose="02000000000000000000" pitchFamily="2" charset="0"/>
          </a:endParaRPr>
        </a:p>
      </dsp:txBody>
      <dsp:txXfrm rot="10800000">
        <a:off x="0" y="2327539"/>
        <a:ext cx="10959152" cy="1383123"/>
      </dsp:txXfrm>
    </dsp:sp>
    <dsp:sp modelId="{14AF0A91-D627-4B77-B775-8259CFDF14A8}">
      <dsp:nvSpPr>
        <dsp:cNvPr id="0" name=""/>
        <dsp:cNvSpPr/>
      </dsp:nvSpPr>
      <dsp:spPr>
        <a:xfrm rot="10800000">
          <a:off x="0" y="849994"/>
          <a:ext cx="10959152" cy="1500278"/>
        </a:xfrm>
        <a:prstGeom prst="upArrowCallout">
          <a:avLst/>
        </a:prstGeom>
        <a:solidFill>
          <a:srgbClr val="669900"/>
        </a:solidFill>
        <a:ln w="28575">
          <a:solidFill>
            <a:schemeClr val="tx2">
              <a:lumMod val="1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ব্যাংক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ঋণ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নিয়ে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অর্থায়ন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করা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হলে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,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গড়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মুনাফার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হার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ব্যাংক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সুদের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হার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অপেক্ষা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বেশি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হতে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হবে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। </a:t>
          </a:r>
          <a:endParaRPr lang="en-US" sz="3200" kern="1200" dirty="0">
            <a:solidFill>
              <a:schemeClr val="tx1">
                <a:lumMod val="10000"/>
              </a:schemeClr>
            </a:solidFill>
            <a:latin typeface="Nikosh" panose="02000000000000000000" pitchFamily="2" charset="0"/>
            <a:cs typeface="Nikosh" panose="02000000000000000000" pitchFamily="2" charset="0"/>
          </a:endParaRPr>
        </a:p>
      </dsp:txBody>
      <dsp:txXfrm rot="10800000">
        <a:off x="0" y="849994"/>
        <a:ext cx="10959152" cy="974836"/>
      </dsp:txXfrm>
    </dsp:sp>
    <dsp:sp modelId="{5563A5F9-029C-44E7-9755-9DCFA711FEDF}">
      <dsp:nvSpPr>
        <dsp:cNvPr id="0" name=""/>
        <dsp:cNvSpPr/>
      </dsp:nvSpPr>
      <dsp:spPr>
        <a:xfrm rot="10800000">
          <a:off x="0" y="15"/>
          <a:ext cx="10959152" cy="872712"/>
        </a:xfrm>
        <a:prstGeom prst="upArrowCallout">
          <a:avLst/>
        </a:prstGeom>
        <a:solidFill>
          <a:srgbClr val="666633"/>
        </a:solidFill>
        <a:ln w="28575">
          <a:solidFill>
            <a:schemeClr val="tx2">
              <a:lumMod val="1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গড়</a:t>
          </a:r>
          <a:r>
            <a:rPr lang="en-US" sz="3200" kern="1200" baseline="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baseline="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মুনাফার</a:t>
          </a:r>
          <a:r>
            <a:rPr lang="en-US" sz="3200" kern="1200" baseline="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baseline="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হার</a:t>
          </a:r>
          <a:r>
            <a:rPr lang="en-US" sz="3200" kern="1200" baseline="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baseline="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যত</a:t>
          </a:r>
          <a:r>
            <a:rPr lang="en-US" sz="3200" kern="1200" baseline="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baseline="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বেশি</a:t>
          </a:r>
          <a:r>
            <a:rPr lang="en-US" sz="3200" kern="1200" baseline="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baseline="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হয়</a:t>
          </a:r>
          <a:r>
            <a:rPr lang="en-US" sz="3200" kern="1200" baseline="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baseline="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তত</a:t>
          </a:r>
          <a:r>
            <a:rPr lang="en-US" sz="3200" kern="1200" baseline="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baseline="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ভালো</a:t>
          </a:r>
          <a:r>
            <a:rPr lang="en-US" sz="3200" kern="1200" baseline="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। </a:t>
          </a:r>
          <a:endParaRPr lang="en-US" sz="3200" kern="1200" dirty="0">
            <a:solidFill>
              <a:schemeClr val="bg1"/>
            </a:solidFill>
            <a:latin typeface="Nikosh" panose="02000000000000000000" pitchFamily="2" charset="0"/>
            <a:cs typeface="Nikosh" panose="02000000000000000000" pitchFamily="2" charset="0"/>
          </a:endParaRPr>
        </a:p>
      </dsp:txBody>
      <dsp:txXfrm rot="10800000">
        <a:off x="0" y="15"/>
        <a:ext cx="10959152" cy="567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271AF-8503-4B73-82C5-5DF7F0D740FA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90E59-E512-42F4-86D6-C2E2B1DDF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2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0E59-E512-42F4-86D6-C2E2B1DDF2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6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26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36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78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6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30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0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66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21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1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6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0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0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5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8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0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315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06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mp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30127" y="286461"/>
            <a:ext cx="843530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solidFill>
                  <a:srgbClr val="8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 smtClean="0">
                <a:ln w="11430"/>
                <a:solidFill>
                  <a:srgbClr val="8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8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52" y="1617258"/>
            <a:ext cx="4092259" cy="409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5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1681" y="259305"/>
            <a:ext cx="5227095" cy="818866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61626830"/>
              </p:ext>
            </p:extLst>
          </p:nvPr>
        </p:nvGraphicFramePr>
        <p:xfrm>
          <a:off x="232012" y="1201003"/>
          <a:ext cx="10959152" cy="5445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273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63A5F9-029C-44E7-9755-9DCFA711F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5563A5F9-029C-44E7-9755-9DCFA711F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5563A5F9-029C-44E7-9755-9DCFA711F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graphicEl>
                                              <a:dgm id="{5563A5F9-029C-44E7-9755-9DCFA711FE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AF0A91-D627-4B77-B775-8259CFDF14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14AF0A91-D627-4B77-B775-8259CFDF14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14AF0A91-D627-4B77-B775-8259CFDF14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graphicEl>
                                              <a:dgm id="{14AF0A91-D627-4B77-B775-8259CFDF14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5CCCFF-E91D-4373-826E-FB69817D1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D25CCCFF-E91D-4373-826E-FB69817D1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D25CCCFF-E91D-4373-826E-FB69817D1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D25CCCFF-E91D-4373-826E-FB69817D18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8A763C-1ABE-422C-B2C7-1B3045D5E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B48A763C-1ABE-422C-B2C7-1B3045D5E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B48A763C-1ABE-422C-B2C7-1B3045D5E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graphicEl>
                                              <a:dgm id="{B48A763C-1ABE-422C-B2C7-1B3045D5E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1681" y="259305"/>
            <a:ext cx="5227095" cy="818866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সীমাবদ্ধতা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605" y="1405719"/>
            <a:ext cx="3480178" cy="5104263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গড়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মুনাফার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হার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পদ্ধতিতে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নিট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নগদ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আন্তঃপ্রবাহের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পরিবর্তে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নিট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মুনাফা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নিট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মুনাফার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সীমাবদ্ধতা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রয়েছে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অনেকে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পদ্ধতিটিকে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নির্ভরযোগ্য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মনে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করেন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600" dirty="0">
              <a:solidFill>
                <a:schemeClr val="accent2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80931" y="1405718"/>
            <a:ext cx="6632812" cy="5104264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গড়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মুনাফার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হার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পদ্ধতিটি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অর্থের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সময়মূল্যকে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বিবেচনা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প্রকল্পের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নগদ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প্রবাহগুলো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ভবিষ্য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বছরগুলোতে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আসে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যেহেতু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১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টাকা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ভবিষ্যতের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১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টাকা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নয়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সেহেতু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ভবিষ্যতে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আগত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নগদ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প্রবাহগুলোর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বর্তমান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মূল্য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নিরূপণ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প্রয়োজন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কিন্তু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গড়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মুনাফার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হার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পদ্ধতিতে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নগদ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প্রবাহগুলো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সমমূল্যের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বিবেচনা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এ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পদ্ধতির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সবচেয়ে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বড়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সীমাবদ্ধতা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73367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7260798" y="9394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277038" y="10156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260798" y="4060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309518" y="11680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866337" y="420669"/>
            <a:ext cx="2298896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14949" y="445492"/>
            <a:ext cx="2741113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1296152" y="1244224"/>
            <a:ext cx="8864992" cy="136301"/>
          </a:xfrm>
          <a:prstGeom prst="diamond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1" name="TextBox 20"/>
          <p:cNvSpPr txBox="1"/>
          <p:nvPr/>
        </p:nvSpPr>
        <p:spPr>
          <a:xfrm>
            <a:off x="1347716" y="1861840"/>
            <a:ext cx="8765271" cy="415498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accent3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প্রকল্পের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বিক্রয়ের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৭০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১.৪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২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২.৫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১.৬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চলতি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বিক্রয়ের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৪০%,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৩০%।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প্রকল্পটির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মুনাফার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n>
                <a:solidFill>
                  <a:schemeClr val="accent6">
                    <a:lumMod val="25000"/>
                  </a:schemeClr>
                </a:solidFill>
              </a:ln>
              <a:solidFill>
                <a:schemeClr val="accent1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3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26092" y="775978"/>
            <a:ext cx="2805112" cy="661938"/>
          </a:xfrm>
          <a:prstGeom prst="roundRect">
            <a:avLst>
              <a:gd name="adj" fmla="val 15378"/>
            </a:avLst>
          </a:prstGeom>
          <a:solidFill>
            <a:schemeClr val="accent6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slope"/>
            </a:sp3d>
          </a:bodyPr>
          <a:lstStyle/>
          <a:p>
            <a:pPr algn="ctr"/>
            <a:r>
              <a:rPr lang="bn-BD" sz="48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4" name="Rectangle 3"/>
          <p:cNvSpPr/>
          <p:nvPr/>
        </p:nvSpPr>
        <p:spPr>
          <a:xfrm>
            <a:off x="1818564" y="1437916"/>
            <a:ext cx="7820167" cy="2934273"/>
          </a:xfrm>
          <a:prstGeom prst="rect">
            <a:avLst/>
          </a:prstGeom>
          <a:solidFill>
            <a:schemeClr val="accent6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গড়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মুনাফার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হার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পদ্ধতি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গড়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মুনাফার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হার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পদ্ধতির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সূত্রটি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গড়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মুনাফার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হার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পদ্ধতির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সীমাবদ্ধতা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বলো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গড়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বিনিয়োগ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কীভাবে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নির্ণয়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অর্থের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সময়মূল্যের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ধারণা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  <a:endParaRPr lang="en-US" sz="3600" dirty="0">
              <a:solidFill>
                <a:schemeClr val="accent2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87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77519" y="627800"/>
            <a:ext cx="2702256" cy="76944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0737" y="1736996"/>
            <a:ext cx="10235821" cy="452431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প্রকল্পের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প্রারম্ভিক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৮০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২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২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২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৮০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৪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48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চলতি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বিক্রয়ের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২০%,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বাৎসরিক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8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৩০%।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প্রকল্পটির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মুনাফার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4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81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62314" y="342971"/>
            <a:ext cx="372583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26"/>
          <a:stretch/>
        </p:blipFill>
        <p:spPr>
          <a:xfrm>
            <a:off x="2032235" y="1528549"/>
            <a:ext cx="7392825" cy="436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67678" y="251203"/>
            <a:ext cx="2118686" cy="7790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85725" tIns="42863" rIns="85725" bIns="42863">
            <a:spAutoFit/>
          </a:bodyPr>
          <a:lstStyle/>
          <a:p>
            <a:pPr algn="ctr"/>
            <a:r>
              <a:rPr lang="bn-BD" sz="4500" b="1" dirty="0">
                <a:ln w="0"/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500" b="1" dirty="0">
              <a:ln w="0"/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5000" y="3489022"/>
            <a:ext cx="5562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endParaRPr lang="en-US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2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200" dirty="0">
              <a:ln w="0"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2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bn-IN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32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IN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SG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২8/১1/২০২০</a:t>
            </a:r>
            <a:r>
              <a:rPr lang="bn-IN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">
            <a:extLst>
              <a:ext uri="{FF2B5EF4-FFF2-40B4-BE49-F238E27FC236}">
                <a16:creationId xmlns:a16="http://schemas.microsoft.com/office/drawing/2014/main" id="{214C71B7-B558-4361-8731-5F1E8F73AD2A}"/>
              </a:ext>
            </a:extLst>
          </p:cNvPr>
          <p:cNvSpPr txBox="1"/>
          <p:nvPr/>
        </p:nvSpPr>
        <p:spPr>
          <a:xfrm>
            <a:off x="166260" y="3441409"/>
            <a:ext cx="55487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মামুনুর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bn-BD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20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দেবকরা</a:t>
            </a:r>
            <a:r>
              <a:rPr 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মারগুবা</a:t>
            </a:r>
            <a:r>
              <a:rPr 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ডঃ</a:t>
            </a:r>
            <a:r>
              <a:rPr 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শহীদুল্লাহ</a:t>
            </a:r>
            <a:r>
              <a:rPr 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মেমোরিয়াল</a:t>
            </a:r>
            <a:r>
              <a:rPr 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BD" sz="2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শাহরাস্তি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bn-IN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01726 126141</a:t>
            </a:r>
            <a:endParaRPr lang="bn-IN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bn-IN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mamundmdsmhs@gmail.com</a:t>
            </a:r>
            <a:endParaRPr lang="en-US" sz="24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21" r="14632" b="35303"/>
          <a:stretch/>
        </p:blipFill>
        <p:spPr>
          <a:xfrm>
            <a:off x="1844801" y="630059"/>
            <a:ext cx="2191657" cy="26798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00" y="630059"/>
            <a:ext cx="2032000" cy="25592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Cloud 4"/>
          <p:cNvSpPr/>
          <p:nvPr/>
        </p:nvSpPr>
        <p:spPr>
          <a:xfrm>
            <a:off x="5554718" y="1214650"/>
            <a:ext cx="317310" cy="5336274"/>
          </a:xfrm>
          <a:prstGeom prst="clou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9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402790" y="2962411"/>
            <a:ext cx="6635932" cy="762000"/>
          </a:xfrm>
          <a:prstGeom prst="roundRect">
            <a:avLst/>
          </a:prstGeom>
          <a:gradFill>
            <a:gsLst>
              <a:gs pos="25000">
                <a:schemeClr val="accent1">
                  <a:lumMod val="3000"/>
                  <a:lumOff val="97000"/>
                  <a:alpha val="9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 cmpd="tri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  <a:bevelB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বাজেটিং-এর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600" dirty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64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40976238"/>
              </p:ext>
            </p:extLst>
          </p:nvPr>
        </p:nvGraphicFramePr>
        <p:xfrm>
          <a:off x="1288145" y="1741713"/>
          <a:ext cx="8839200" cy="3342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728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55089" y="2126135"/>
            <a:ext cx="10135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…</a:t>
            </a:r>
          </a:p>
          <a:p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Down Ribbon 3"/>
          <p:cNvSpPr/>
          <p:nvPr/>
        </p:nvSpPr>
        <p:spPr>
          <a:xfrm>
            <a:off x="1331448" y="653144"/>
            <a:ext cx="8767103" cy="744584"/>
          </a:xfrm>
          <a:prstGeom prst="ribbon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শিখনফল</a:t>
            </a:r>
            <a:endParaRPr lang="en-US" sz="3600" b="1" dirty="0">
              <a:ln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550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49695617"/>
              </p:ext>
            </p:extLst>
          </p:nvPr>
        </p:nvGraphicFramePr>
        <p:xfrm>
          <a:off x="272954" y="300251"/>
          <a:ext cx="10904561" cy="6305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664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7ED322-71DA-4918-AEC6-EE04C1E42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FF7ED322-71DA-4918-AEC6-EE04C1E42A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9E6318-3785-4A6E-A754-A27141E07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1E9E6318-3785-4A6E-A754-A27141E078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0FFFBE-45CC-46A4-B934-ED754D229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AD0FFFBE-45CC-46A4-B934-ED754D229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500D23-034F-42CB-B690-9357414DA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13500D23-034F-42CB-B690-9357414DAB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09F6CE-DACD-4AC2-AE4D-72D41B79B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8109F6CE-DACD-4AC2-AE4D-72D41B79BD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215983-4E39-4036-82C8-3B77BA534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C5215983-4E39-4036-82C8-3B77BA5344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7EF18B-2CC4-440D-8F7D-C4596F9E19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837EF18B-2CC4-440D-8F7D-C4596F9E19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1681" y="259305"/>
            <a:ext cx="5227095" cy="818866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প্রণালী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24232574"/>
              </p:ext>
            </p:extLst>
          </p:nvPr>
        </p:nvGraphicFramePr>
        <p:xfrm>
          <a:off x="232012" y="1201003"/>
          <a:ext cx="10959152" cy="5445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682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63A5F9-029C-44E7-9755-9DCFA711F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5563A5F9-029C-44E7-9755-9DCFA711F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5563A5F9-029C-44E7-9755-9DCFA711F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graphicEl>
                                              <a:dgm id="{5563A5F9-029C-44E7-9755-9DCFA711FE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AF0A91-D627-4B77-B775-8259CFDF14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14AF0A91-D627-4B77-B775-8259CFDF14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14AF0A91-D627-4B77-B775-8259CFDF14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graphicEl>
                                              <a:dgm id="{14AF0A91-D627-4B77-B775-8259CFDF14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5CCCFF-E91D-4373-826E-FB69817D1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D25CCCFF-E91D-4373-826E-FB69817D1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D25CCCFF-E91D-4373-826E-FB69817D1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D25CCCFF-E91D-4373-826E-FB69817D18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8A763C-1ABE-422C-B2C7-1B3045D5E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B48A763C-1ABE-422C-B2C7-1B3045D5E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B48A763C-1ABE-422C-B2C7-1B3045D5E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graphicEl>
                                              <a:dgm id="{B48A763C-1ABE-422C-B2C7-1B3045D5E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11681" y="327545"/>
            <a:ext cx="5227095" cy="818866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60311" y="1459742"/>
            <a:ext cx="8993874" cy="3862316"/>
            <a:chOff x="1160060" y="1665027"/>
            <a:chExt cx="8993874" cy="3862316"/>
          </a:xfrm>
        </p:grpSpPr>
        <p:sp>
          <p:nvSpPr>
            <p:cNvPr id="5" name="Rectangle 4"/>
            <p:cNvSpPr/>
            <p:nvPr/>
          </p:nvSpPr>
          <p:spPr>
            <a:xfrm>
              <a:off x="1160060" y="1665027"/>
              <a:ext cx="8993874" cy="38623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dirty="0" err="1" smtClean="0">
                  <a:solidFill>
                    <a:schemeClr val="accent6">
                      <a:lumMod val="25000"/>
                    </a:schemeClr>
                  </a:solidFill>
                </a:rPr>
                <a:t>গড়</a:t>
              </a:r>
              <a:r>
                <a:rPr lang="en-US" sz="4000" dirty="0" smtClean="0">
                  <a:solidFill>
                    <a:schemeClr val="accent6">
                      <a:lumMod val="25000"/>
                    </a:schemeClr>
                  </a:solidFill>
                </a:rPr>
                <a:t> </a:t>
              </a:r>
              <a:r>
                <a:rPr lang="en-US" sz="4000" dirty="0" err="1" smtClean="0">
                  <a:solidFill>
                    <a:schemeClr val="accent6">
                      <a:lumMod val="25000"/>
                    </a:schemeClr>
                  </a:solidFill>
                </a:rPr>
                <a:t>মুনাফার</a:t>
              </a:r>
              <a:r>
                <a:rPr lang="en-US" sz="4000" dirty="0" smtClean="0">
                  <a:solidFill>
                    <a:schemeClr val="accent6">
                      <a:lumMod val="25000"/>
                    </a:schemeClr>
                  </a:solidFill>
                </a:rPr>
                <a:t> </a:t>
              </a:r>
              <a:r>
                <a:rPr lang="en-US" sz="4000" dirty="0" err="1" smtClean="0">
                  <a:solidFill>
                    <a:schemeClr val="accent6">
                      <a:lumMod val="25000"/>
                    </a:schemeClr>
                  </a:solidFill>
                </a:rPr>
                <a:t>হার</a:t>
              </a:r>
              <a:r>
                <a:rPr lang="en-US" sz="4000" dirty="0" smtClean="0">
                  <a:solidFill>
                    <a:schemeClr val="accent6">
                      <a:lumMod val="25000"/>
                    </a:schemeClr>
                  </a:solidFill>
                </a:rPr>
                <a:t> =                              ১০০                             </a:t>
              </a:r>
              <a:endParaRPr lang="en-US" sz="4000" dirty="0">
                <a:solidFill>
                  <a:schemeClr val="accent6">
                    <a:lumMod val="2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176205" y="3480179"/>
              <a:ext cx="2784143" cy="177421"/>
            </a:xfrm>
            <a:prstGeom prst="rect">
              <a:avLst/>
            </a:prstGeom>
            <a:solidFill>
              <a:schemeClr val="accent6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176205" y="2552131"/>
              <a:ext cx="2784143" cy="6414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solidFill>
                    <a:schemeClr val="accent6">
                      <a:lumMod val="25000"/>
                    </a:schemeClr>
                  </a:solidFill>
                </a:rPr>
                <a:t>গড়</a:t>
              </a:r>
              <a:r>
                <a:rPr lang="en-US" sz="4000" dirty="0" smtClean="0">
                  <a:solidFill>
                    <a:schemeClr val="accent6">
                      <a:lumMod val="25000"/>
                    </a:schemeClr>
                  </a:solidFill>
                </a:rPr>
                <a:t> </a:t>
              </a:r>
              <a:r>
                <a:rPr lang="en-US" sz="4000" dirty="0" err="1" smtClean="0">
                  <a:solidFill>
                    <a:schemeClr val="accent6">
                      <a:lumMod val="25000"/>
                    </a:schemeClr>
                  </a:solidFill>
                </a:rPr>
                <a:t>নিট</a:t>
              </a:r>
              <a:r>
                <a:rPr lang="en-US" sz="4000" dirty="0" smtClean="0">
                  <a:solidFill>
                    <a:schemeClr val="accent6">
                      <a:lumMod val="25000"/>
                    </a:schemeClr>
                  </a:solidFill>
                </a:rPr>
                <a:t> </a:t>
              </a:r>
              <a:r>
                <a:rPr lang="en-US" sz="4000" dirty="0" err="1" smtClean="0">
                  <a:solidFill>
                    <a:schemeClr val="accent6">
                      <a:lumMod val="25000"/>
                    </a:schemeClr>
                  </a:solidFill>
                </a:rPr>
                <a:t>মুনাফা</a:t>
              </a:r>
              <a:endParaRPr lang="en-US" sz="4000" dirty="0">
                <a:solidFill>
                  <a:schemeClr val="accent6">
                    <a:lumMod val="2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176204" y="3807725"/>
              <a:ext cx="2784143" cy="6414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solidFill>
                    <a:schemeClr val="accent6">
                      <a:lumMod val="25000"/>
                    </a:schemeClr>
                  </a:solidFill>
                </a:rPr>
                <a:t>গড়</a:t>
              </a:r>
              <a:r>
                <a:rPr lang="en-US" sz="4000" dirty="0" smtClean="0">
                  <a:solidFill>
                    <a:schemeClr val="accent6">
                      <a:lumMod val="25000"/>
                    </a:schemeClr>
                  </a:solidFill>
                </a:rPr>
                <a:t> </a:t>
              </a:r>
              <a:r>
                <a:rPr lang="en-US" sz="4000" dirty="0" err="1" smtClean="0">
                  <a:solidFill>
                    <a:schemeClr val="accent6">
                      <a:lumMod val="25000"/>
                    </a:schemeClr>
                  </a:solidFill>
                </a:rPr>
                <a:t>বিনিয়োগ</a:t>
              </a:r>
              <a:endParaRPr lang="en-US" sz="4000" dirty="0">
                <a:solidFill>
                  <a:schemeClr val="accent6">
                    <a:lumMod val="25000"/>
                  </a:schemeClr>
                </a:solidFill>
              </a:endParaRPr>
            </a:p>
          </p:txBody>
        </p:sp>
        <p:sp>
          <p:nvSpPr>
            <p:cNvPr id="9" name="Multiply 8"/>
            <p:cNvSpPr/>
            <p:nvPr/>
          </p:nvSpPr>
          <p:spPr>
            <a:xfrm>
              <a:off x="7083188" y="3048000"/>
              <a:ext cx="586854" cy="1096370"/>
            </a:xfrm>
            <a:prstGeom prst="mathMultiply">
              <a:avLst/>
            </a:prstGeom>
            <a:solidFill>
              <a:schemeClr val="accent6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290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7260798" y="9394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277038" y="10156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260798" y="4060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309518" y="11680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866337" y="420669"/>
            <a:ext cx="2298896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কাজ     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78723" y="445492"/>
            <a:ext cx="2577339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1296152" y="1244224"/>
            <a:ext cx="8864992" cy="136301"/>
          </a:xfrm>
          <a:prstGeom prst="diamond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1" name="TextBox 20"/>
          <p:cNvSpPr txBox="1"/>
          <p:nvPr/>
        </p:nvSpPr>
        <p:spPr>
          <a:xfrm>
            <a:off x="2364475" y="2750352"/>
            <a:ext cx="670105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44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মুনাফার</a:t>
            </a:r>
            <a:r>
              <a:rPr lang="en-US" sz="44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44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44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সূত্রটি</a:t>
            </a:r>
            <a:r>
              <a:rPr lang="en-US" sz="44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লিখো</a:t>
            </a:r>
            <a:r>
              <a:rPr lang="en-US" sz="44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61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F9C1EC"/>
      </a:dk1>
      <a:lt1>
        <a:sysClr val="window" lastClr="FFFFFF"/>
      </a:lt1>
      <a:dk2>
        <a:srgbClr val="DAEBF8"/>
      </a:dk2>
      <a:lt2>
        <a:srgbClr val="F6CFD0"/>
      </a:lt2>
      <a:accent1>
        <a:srgbClr val="D1E1EE"/>
      </a:accent1>
      <a:accent2>
        <a:srgbClr val="F2F2F2"/>
      </a:accent2>
      <a:accent3>
        <a:srgbClr val="D8D8D8"/>
      </a:accent3>
      <a:accent4>
        <a:srgbClr val="BFBFBF"/>
      </a:accent4>
      <a:accent5>
        <a:srgbClr val="FFFFFF"/>
      </a:accent5>
      <a:accent6>
        <a:srgbClr val="E3F7FC"/>
      </a:accent6>
      <a:hlink>
        <a:srgbClr val="B1D3FA"/>
      </a:hlink>
      <a:folHlink>
        <a:srgbClr val="F9C1EC"/>
      </a:folHlink>
    </a:clrScheme>
    <a:fontScheme name="Custom 4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4344</TotalTime>
  <Words>562</Words>
  <Application>Microsoft Office PowerPoint</Application>
  <PresentationFormat>Custom</PresentationFormat>
  <Paragraphs>62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Nikosh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Noni</dc:creator>
  <cp:lastModifiedBy>HP</cp:lastModifiedBy>
  <cp:revision>420</cp:revision>
  <dcterms:created xsi:type="dcterms:W3CDTF">2018-06-27T11:51:27Z</dcterms:created>
  <dcterms:modified xsi:type="dcterms:W3CDTF">2020-11-28T12:01:13Z</dcterms:modified>
</cp:coreProperties>
</file>