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83" r:id="rId2"/>
    <p:sldId id="276" r:id="rId3"/>
    <p:sldId id="295" r:id="rId4"/>
    <p:sldId id="277" r:id="rId5"/>
    <p:sldId id="278" r:id="rId6"/>
    <p:sldId id="298" r:id="rId7"/>
    <p:sldId id="296" r:id="rId8"/>
    <p:sldId id="260" r:id="rId9"/>
    <p:sldId id="297" r:id="rId10"/>
    <p:sldId id="261" r:id="rId11"/>
    <p:sldId id="288" r:id="rId12"/>
    <p:sldId id="262" r:id="rId13"/>
    <p:sldId id="285" r:id="rId14"/>
    <p:sldId id="286" r:id="rId15"/>
    <p:sldId id="300" r:id="rId16"/>
    <p:sldId id="301" r:id="rId17"/>
    <p:sldId id="302" r:id="rId18"/>
    <p:sldId id="289" r:id="rId19"/>
    <p:sldId id="280" r:id="rId20"/>
    <p:sldId id="281" r:id="rId21"/>
  </p:sldIdLst>
  <p:sldSz cx="11430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60" y="114"/>
      </p:cViewPr>
      <p:guideLst>
        <p:guide orient="horz" pos="2160"/>
        <p:guide pos="3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6518B-FE51-4591-89CD-94D7F4184C22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43188" y="857250"/>
            <a:ext cx="38576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00107-76FE-4438-A8D6-CB3735A712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10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914DA3-C096-40B1-AA57-88BABA96B2A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87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00107-76FE-4438-A8D6-CB3735A712D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84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00107-76FE-4438-A8D6-CB3735A712D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92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ু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00107-76FE-4438-A8D6-CB3735A712D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12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1438861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857250" y="1752602"/>
            <a:ext cx="97155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857250" y="3611607"/>
            <a:ext cx="97155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4706" y="4953000"/>
            <a:ext cx="11434706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AEE22A-24C0-48F0-A655-643FA60A81D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1481330"/>
            <a:ext cx="102870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55016" y="274641"/>
            <a:ext cx="2221838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74641"/>
            <a:ext cx="790575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970" y="1059712"/>
            <a:ext cx="97155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3391" y="2931712"/>
            <a:ext cx="5715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545850" y="3005472"/>
            <a:ext cx="22860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312830" y="3005472"/>
            <a:ext cx="22860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481329"/>
            <a:ext cx="5048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0250" y="1481329"/>
            <a:ext cx="5048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3050"/>
            <a:ext cx="102870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5410200"/>
            <a:ext cx="505023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806283" y="5410200"/>
            <a:ext cx="5052219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71500" y="1444295"/>
            <a:ext cx="505023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2" y="1444295"/>
            <a:ext cx="5052219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876800"/>
            <a:ext cx="9352220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24500" y="5355102"/>
            <a:ext cx="4968240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143000" y="274320"/>
            <a:ext cx="934974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08790" y="6407944"/>
            <a:ext cx="2400300" cy="365760"/>
          </a:xfrm>
        </p:spPr>
        <p:txBody>
          <a:bodyPr/>
          <a:lstStyle>
            <a:extLst/>
          </a:lstStyle>
          <a:p>
            <a:fld id="{E3AEE22A-24C0-48F0-A655-643FA60A81D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26540" y="5443402"/>
            <a:ext cx="89535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750" y="189968"/>
            <a:ext cx="108585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AEE22A-24C0-48F0-A655-643FA60A81D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75091" y="6407945"/>
            <a:ext cx="293835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4865122"/>
            <a:ext cx="10094290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95546" y="5001994"/>
            <a:ext cx="4752504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66951" y="5785023"/>
            <a:ext cx="4752504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7553" y="5791253"/>
            <a:ext cx="4252893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1546" y="5787739"/>
            <a:ext cx="4256886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0830140" y="4988440"/>
            <a:ext cx="22860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0597120" y="4988440"/>
            <a:ext cx="22860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895546" y="5001994"/>
            <a:ext cx="4752504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66951" y="5785023"/>
            <a:ext cx="4752504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7553" y="5791253"/>
            <a:ext cx="4252893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1546" y="5787739"/>
            <a:ext cx="4256886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71500" y="1481329"/>
            <a:ext cx="102870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408790" y="6407944"/>
            <a:ext cx="240030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AEE22A-24C0-48F0-A655-643FA60A81D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475091" y="6407945"/>
            <a:ext cx="293835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09090" y="640794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043DB4-B9E4-4CB9-9A78-AE97EF38D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jpeg"/><Relationship Id="rId3" Type="http://schemas.openxmlformats.org/officeDocument/2006/relationships/image" Target="../media/image39.jpeg"/><Relationship Id="rId7" Type="http://schemas.openxmlformats.org/officeDocument/2006/relationships/image" Target="../media/image43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jpeg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jpeg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een-w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30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B109EFE-4915-4F21-BEC5-5099012FB0D1}"/>
              </a:ext>
            </a:extLst>
          </p:cNvPr>
          <p:cNvSpPr txBox="1"/>
          <p:nvPr/>
        </p:nvSpPr>
        <p:spPr>
          <a:xfrm>
            <a:off x="4276578" y="1927273"/>
            <a:ext cx="46282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as-IN" sz="8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8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8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8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as-IN" sz="8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8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 </a:t>
            </a:r>
          </a:p>
        </p:txBody>
      </p:sp>
      <p:sp>
        <p:nvSpPr>
          <p:cNvPr id="4" name="Oval 3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9071780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1B3E1F-BE0E-4E08-B30F-E7BA3EBAD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2" y="231817"/>
            <a:ext cx="9858375" cy="73885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শিল্পায়নের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অভাব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70C1000-AF63-4806-B0B8-662E2091D40B}"/>
              </a:ext>
            </a:extLst>
          </p:cNvPr>
          <p:cNvSpPr txBox="1"/>
          <p:nvPr/>
        </p:nvSpPr>
        <p:spPr>
          <a:xfrm>
            <a:off x="445276" y="5683818"/>
            <a:ext cx="10879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স্বাধীনতার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পরও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এদেশে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তেমন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শিল্পের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বিকাশ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ঘটেনি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বরং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সংকোচিত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হয়েছে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ফলে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বেকারত্বের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সৃষ্টি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হয়েছে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0E76E42B-E6A5-45CA-94F5-AACA596AE6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2" y="970670"/>
            <a:ext cx="9858375" cy="471314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6E653B37-9B7D-4D1A-9100-9CB6D70A68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2" y="970669"/>
            <a:ext cx="9858375" cy="471314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92BEEA9B-6752-4E82-8AFC-2C2DA283E5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2" y="970668"/>
            <a:ext cx="9858375" cy="471314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1470628C-EF23-4F3D-9033-7B8728B80E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2" y="970667"/>
            <a:ext cx="9858375" cy="4713147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346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B8036B-BB72-410A-A91F-D91AEF06E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68" y="4624303"/>
            <a:ext cx="10479063" cy="17734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লর্ড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বেভারিজ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বেকারত্বের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সংজ্ঞাটি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লিখ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।  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99F546-AFEB-4FB0-BA13-EEE4F1380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207" y="179965"/>
            <a:ext cx="9858375" cy="124271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22D91F7-09E0-404D-B881-FB87B28B3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307" y="1616687"/>
            <a:ext cx="4595421" cy="281361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384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B21C54-2CA2-41A0-9F4F-057FD6AA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91" y="0"/>
            <a:ext cx="10825618" cy="942352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কর্মমুখী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অভাব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4B4F2C99-A0BA-4E4E-BE9D-3BEC69E14869}"/>
              </a:ext>
            </a:extLst>
          </p:cNvPr>
          <p:cNvSpPr txBox="1"/>
          <p:nvPr/>
        </p:nvSpPr>
        <p:spPr>
          <a:xfrm>
            <a:off x="123393" y="6035034"/>
            <a:ext cx="11183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উৎপাদনমুখী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হাতে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কলমে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থাকার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বেকারত্ব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বাড়ছে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41FCC98-EBB6-4086-8976-701336A7DD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23" y="882659"/>
            <a:ext cx="9861451" cy="50926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F97E9374-1FEE-42BD-87E0-1E0A3E39EA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23" y="882658"/>
            <a:ext cx="9861451" cy="509268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2405EA02-4D20-49A7-B56D-2796836568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26" y="882655"/>
            <a:ext cx="9840348" cy="509268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47DE52E9-3DC7-4D83-8F65-2A76ED9766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23" y="882652"/>
            <a:ext cx="9861451" cy="509268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4667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FA6401-7F86-4BD1-B8CA-3CCC99B2F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1630" y="218288"/>
            <a:ext cx="4806740" cy="611706"/>
          </a:xfrm>
        </p:spPr>
        <p:txBody>
          <a:bodyPr anchor="t">
            <a:no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অর্থনৈতিক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প্রবৃদ্ধি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070F231-912B-4932-8173-565446B8E0AB}"/>
              </a:ext>
            </a:extLst>
          </p:cNvPr>
          <p:cNvSpPr txBox="1"/>
          <p:nvPr/>
        </p:nvSpPr>
        <p:spPr>
          <a:xfrm>
            <a:off x="291904" y="5587332"/>
            <a:ext cx="10835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দেশের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শিল্প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বিকাশ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উন্নয়নমুখী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কর্মসূচি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প্রবৃদ্ধির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তেমন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ভালো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ফলে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বেকারত্ব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দিন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দিন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বাড়ছে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D096632-4921-4133-B4D8-AA94B9891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88" y="1083212"/>
            <a:ext cx="9959925" cy="45041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2ED49884-B0C8-4B1B-993B-6922812693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87" y="1083211"/>
            <a:ext cx="9959925" cy="450411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0B398D14-8ACC-4F5E-B39A-7E6E7E33B1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87" y="1083209"/>
            <a:ext cx="10002127" cy="450411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9261304" y="6187496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9197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8CB7C5-1A37-4D11-9B6C-67D10DF19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0000" y="91771"/>
            <a:ext cx="4378573" cy="611706"/>
          </a:xfrm>
        </p:spPr>
        <p:txBody>
          <a:bodyPr anchor="t">
            <a:no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প্রাকৃতিক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দুর্যোগ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C0EEAAD-8490-4B5C-857F-F69508817457}"/>
              </a:ext>
            </a:extLst>
          </p:cNvPr>
          <p:cNvSpPr txBox="1"/>
          <p:nvPr/>
        </p:nvSpPr>
        <p:spPr>
          <a:xfrm>
            <a:off x="14286" y="5657671"/>
            <a:ext cx="1143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ঘন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ঘন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প্রাকৃতিক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দুর্যোগ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নদী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ভাঙ্গন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বন্যা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জলোচ্ছ্বাস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খরা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সিডর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আইলা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ইত্যাদির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বেকারত্বের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সৃষ্টি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হচ্ছে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9D7494F-5F3F-4EF3-8A61-7E70387ACA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85" y="914399"/>
            <a:ext cx="9988061" cy="47432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BE7DB2A8-EAC0-4916-A5BA-75C4226A31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85" y="914397"/>
            <a:ext cx="9988061" cy="474327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CB0D4515-3555-42CF-B744-83BFB1D0F5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84" y="914394"/>
            <a:ext cx="9988061" cy="474327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7217C2FE-A793-4B82-A1A4-84D845920B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84" y="914394"/>
            <a:ext cx="9988062" cy="474327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7153EE41-6600-4E68-B7CB-C6B6EAEE56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84" y="914386"/>
            <a:ext cx="9988061" cy="4743269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9233168" y="6257835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8827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8CB7C5-1A37-4D11-9B6C-67D10DF19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5713" y="130089"/>
            <a:ext cx="4378573" cy="611706"/>
          </a:xfrm>
        </p:spPr>
        <p:txBody>
          <a:bodyPr anchor="t">
            <a:no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মূল্যবোধ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C0EEAAD-8490-4B5C-857F-F69508817457}"/>
              </a:ext>
            </a:extLst>
          </p:cNvPr>
          <p:cNvSpPr txBox="1"/>
          <p:nvPr/>
        </p:nvSpPr>
        <p:spPr>
          <a:xfrm>
            <a:off x="158260" y="5650693"/>
            <a:ext cx="111134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দেশের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একজন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শিক্ষিত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ছেলে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মেয়ে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শুধু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চাকরি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খুঁজতে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অথচ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দেশে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কিংবা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বিদেশে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হোটেলে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ছোট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রাজি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6A4530E-9C12-4F79-8867-47A9CFCBA5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970671"/>
            <a:ext cx="9172135" cy="46800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189D46BB-6397-493C-AD25-8F024691FC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970669"/>
            <a:ext cx="9172135" cy="468002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5CB63AA7-C6CF-4D5F-A13D-DF298A36EA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970667"/>
            <a:ext cx="9172135" cy="4680021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9372600" y="6189302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4114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8CB7C5-1A37-4D11-9B6C-67D10DF19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544" y="202497"/>
            <a:ext cx="6005146" cy="611706"/>
          </a:xfrm>
        </p:spPr>
        <p:txBody>
          <a:bodyPr anchor="t">
            <a:no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অস্থিতিশীল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রাজনীতি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C0EEAAD-8490-4B5C-857F-F69508817457}"/>
              </a:ext>
            </a:extLst>
          </p:cNvPr>
          <p:cNvSpPr txBox="1"/>
          <p:nvPr/>
        </p:nvSpPr>
        <p:spPr>
          <a:xfrm>
            <a:off x="130235" y="5657671"/>
            <a:ext cx="112997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ঘন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ঘন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হরতাল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বিরোধী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দলের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কাদা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ছোড়াছুড়িতে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দেশে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কখনও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সুষ্ঠু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শিল্পনীতি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সম্ভব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হয়নি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618327B-D0E1-419D-8EB8-2457FBB4F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889" y="1134737"/>
            <a:ext cx="8982221" cy="458852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AC2CAFFC-FFF7-4B8A-B683-F6EBA15836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889" y="1134737"/>
            <a:ext cx="8982221" cy="45885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08D75582-9BBC-469E-989C-323D10E365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889" y="1134736"/>
            <a:ext cx="8982221" cy="45885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39C761C9-6664-40B8-B3CC-3774E3178E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889" y="1134734"/>
            <a:ext cx="8982221" cy="45885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1B745B69-4BFC-4003-8628-B8696039BE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889" y="1134732"/>
            <a:ext cx="8982221" cy="458852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0EED716C-ABC1-410C-8C8B-2D9B4C2C3F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889" y="1134730"/>
            <a:ext cx="8953207" cy="458852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F80A97A1-E029-4097-9756-8696D1E1046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889" y="1134727"/>
            <a:ext cx="8953207" cy="4588524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9177410" y="6257835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799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8CB7C5-1A37-4D11-9B6C-67D10DF19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2426" y="160293"/>
            <a:ext cx="6005146" cy="611706"/>
          </a:xfrm>
        </p:spPr>
        <p:txBody>
          <a:bodyPr anchor="t">
            <a:no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দারিদ্র্য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C0EEAAD-8490-4B5C-857F-F69508817457}"/>
              </a:ext>
            </a:extLst>
          </p:cNvPr>
          <p:cNvSpPr txBox="1"/>
          <p:nvPr/>
        </p:nvSpPr>
        <p:spPr>
          <a:xfrm>
            <a:off x="0" y="6051376"/>
            <a:ext cx="1143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মৌল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মানবিক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চাহিদা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পূরণেই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হিমশিম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খেতে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এ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দেশের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অধিকাংশ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মানুষকেই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985C1C8-5FA5-492E-A005-3D4A1DD01F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45" y="951952"/>
            <a:ext cx="9291708" cy="49540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11BFA2F0-DB5F-4052-BE85-94F3B5343E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46" y="951952"/>
            <a:ext cx="9291708" cy="495409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BA3AC1CC-4560-4E21-B0B9-E3D0ED1382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44" y="951952"/>
            <a:ext cx="9291709" cy="495409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32882BAF-4F01-4221-9B0E-87B0D1AFE5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44" y="951951"/>
            <a:ext cx="9291709" cy="495409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9332153" y="5370634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7846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1385A6-E45A-4E85-9FFB-0A70E0935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914401"/>
            <a:ext cx="10930597" cy="5388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ছদ্ম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বেকারত্ব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কোনটি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ক. ৫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স্থলে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৭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	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	খ.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৭জনের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স্থলে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৫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জন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. ৫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জনের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স্থলে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৫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বেকার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	ঘ. 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৫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জনের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স্থলে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৪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জনই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বেকার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থাকা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বেকার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ক.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প্রাপ্ত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বয়স্ক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অশিক্ষিত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কর্মে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ইচ্ছুক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নয়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	খ.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প্রাপ্ত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বয়স্ক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অশিক্ষিত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ইচ্ছুক</a:t>
            </a: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গ.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অপ্রাপ্ত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বয়স্ক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অশিক্ষিত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কর্মে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ইচ্ছুক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		ঘ.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প্রাপ্ত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বয়স্ক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দক্ষ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কর্মে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ইচ্ছুক</a:t>
            </a: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৩। unemployment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বাংলা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প্রতিশব্দ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কী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ক.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বেকারত্ব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	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খ.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বেকার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সমস্যা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		গ.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নিরক্ষরতা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	ঘ.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অজ্ঞতা</a:t>
            </a: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উত্তর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মালা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ঃ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১। ক,		২। খ,		৩। ক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DE9342-5BB6-43C0-9B1F-0CBB0B921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2" y="291107"/>
            <a:ext cx="9858375" cy="62329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24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23F349-12E2-4D1A-B483-907B469B6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87679"/>
            <a:ext cx="11261188" cy="49941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বৃহ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ৎ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শিল্প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গ্রুপের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সিইও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প্রধান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সাইফুল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সাহেব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প্রতিষ্ঠানে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শ্রমিক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নিয়োগ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দিতে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গিয়ে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দেখেন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দেশে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প্রচুর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উচ্চশিক্ষিত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তরুন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বেকার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থাকলেও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তারা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নির্দিষ্ট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কাজের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দক্ষ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ফলে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তাকে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বিদেশী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শ্রমিক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কর্মকর্তা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নিয়োগ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দিতে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হচ্ছে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অথচ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আমাদের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তরুন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বেকাররা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কাজের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নিম্ন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মজুরীতে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মধ্য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প্রাচ্য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মালয়েশিয়া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পাড়ি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জমাচ্ছে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তাদের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কেউ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কেউ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প্রশিক্ষনের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মাধ্যমে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পাচ্ছে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অন্যরা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মানবেতর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জীবন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কাটাচ্ছে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pPr marL="0" indent="0" algn="just">
              <a:buNone/>
            </a:pPr>
            <a:endParaRPr lang="en-US" sz="28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ক.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বেকারত্ব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কাকে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খ.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বাংলাদেশে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কাম্য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জনসংখ্যা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প্রয়াজনীতা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ব্যাখা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গ.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উদ্দীপকে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বেকারত্বে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চিহ্নিত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হয়েছে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ঘ.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উদ্দীপকের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সমস্যা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সমাধানে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তোমার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সু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চিন্তিত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সুপারিশ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দাও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pPr marL="0" indent="0">
              <a:buNone/>
            </a:pP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137A9D-5339-48AB-84A2-7E2E0F5BA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0743" y="294813"/>
            <a:ext cx="4618171" cy="667657"/>
          </a:xfrm>
        </p:spPr>
        <p:txBody>
          <a:bodyPr>
            <a:normAutofit fontScale="90000"/>
          </a:bodyPr>
          <a:lstStyle/>
          <a:p>
            <a:r>
              <a:rPr lang="en-US" sz="5063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5063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5063" dirty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5063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5063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5063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063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063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5063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403BA4C-4CFE-4406-B4E7-8E5E0AF8425C}"/>
              </a:ext>
            </a:extLst>
          </p:cNvPr>
          <p:cNvSpPr txBox="1"/>
          <p:nvPr/>
        </p:nvSpPr>
        <p:spPr>
          <a:xfrm>
            <a:off x="2846717" y="2122907"/>
            <a:ext cx="5450816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375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9288193" y="6379028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1855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7F3C2E-A624-4D32-A097-3E404E924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969" y="0"/>
            <a:ext cx="8354707" cy="1200835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40D8A8B-A8F8-483A-88E2-A046B6246584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790803" y="2832930"/>
            <a:ext cx="5257531" cy="314443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এ.কে.এম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মাসুদুজ্জামান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ষক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সমাজবি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ঞ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ইন্দুরকানী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কলেজ</a:t>
            </a:r>
            <a:endParaRPr lang="en-US" sz="36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ইন্দুরকানী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পিরোজপুর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মোবাইল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ন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ং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-01818321562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5117329-872B-4830-8B6F-AADE7AB4F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9349" y="1721583"/>
            <a:ext cx="4596722" cy="366634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    :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দ্বাদশ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বি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য়    :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জবিজ্ঞান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২য় প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অধ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য়   :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নবম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সাধারণ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: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বাংলাদেশের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সমস্যা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প্রতিকারের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উপায়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বিশেষ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বেকারত্বের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ধারনা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বেকারত্বের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    : 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৪৫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মিনিট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8" name="Picture 7" descr="69047052_2443707415907374_146657524817749606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541" y="207818"/>
            <a:ext cx="1928380" cy="22421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Oval 6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5520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0" cy="6858000"/>
          </a:xfr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EE9D199-2DF6-4D67-971E-6655C61D5D60}"/>
              </a:ext>
            </a:extLst>
          </p:cNvPr>
          <p:cNvSpPr txBox="1"/>
          <p:nvPr/>
        </p:nvSpPr>
        <p:spPr>
          <a:xfrm>
            <a:off x="4537682" y="1831564"/>
            <a:ext cx="3091721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0" dirty="0" err="1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ধন</a:t>
            </a:r>
            <a:r>
              <a:rPr lang="as-IN" sz="8250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8250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8250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8250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8250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8250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113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717D84-2D9E-4FBD-91BF-8A737FE7E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36" y="189394"/>
            <a:ext cx="9959927" cy="879752"/>
          </a:xfrm>
        </p:spPr>
        <p:txBody>
          <a:bodyPr anchor="t">
            <a:norm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নিচের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চিত্রগুলো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লক্ষ্য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AB3F7CC-012F-4D00-A351-EB281F682F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31" y="1069146"/>
            <a:ext cx="9815732" cy="53597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173DEFA-F9E2-4DCD-B04F-A8E47C4FED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32" y="1069146"/>
            <a:ext cx="9815732" cy="53597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A1884C53-E288-49F3-9A63-148C36BFD2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30" y="1069146"/>
            <a:ext cx="9815733" cy="53597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8E0FFAEF-5758-4872-AE01-50B239E690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29" y="1069146"/>
            <a:ext cx="9815734" cy="535978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238546CB-BE1D-437E-A031-CA87670EDA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29" y="1069145"/>
            <a:ext cx="9815734" cy="5359787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05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3B976EF-B700-441D-8A2C-BA82CACA9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175" y="5312505"/>
            <a:ext cx="10733650" cy="1200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“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বাংলাদেশে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বেকারত্বের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ধারনা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বেকারত্বের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” 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BD1243-E3A7-4453-A9A3-9E20E0116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5421" y="147711"/>
            <a:ext cx="4058227" cy="1200835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lang="as-IN" sz="60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60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60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6000" dirty="0" err="1">
                <a:latin typeface="Nikosh" panose="02000000000000000000" pitchFamily="2" charset="0"/>
                <a:cs typeface="Nikosh" panose="02000000000000000000" pitchFamily="2" charset="0"/>
              </a:rPr>
              <a:t>াঠ</a:t>
            </a:r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BA500B9-EF7D-4DF7-B34D-3F38A1F75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009" y="1137532"/>
            <a:ext cx="7061982" cy="408158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3715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8D6E0A-B919-4555-8BBE-4CDE55951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44" y="2178796"/>
            <a:ext cx="10185008" cy="4404884"/>
          </a:xfrm>
        </p:spPr>
        <p:txBody>
          <a:bodyPr>
            <a:norm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বেকারত্ব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বেকারত্বের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চিহ্নিত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বে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বেকারত্বের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বিশ্লেষণ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499483-8FC2-4ACE-B881-EB991BC7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156" y="472298"/>
            <a:ext cx="9858375" cy="1242716"/>
          </a:xfrm>
        </p:spPr>
        <p:txBody>
          <a:bodyPr>
            <a:normAutofit/>
          </a:bodyPr>
          <a:lstStyle/>
          <a:p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েষে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শিক্ষার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থ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…</a:t>
            </a:r>
          </a:p>
        </p:txBody>
      </p:sp>
      <p:sp>
        <p:nvSpPr>
          <p:cNvPr id="4" name="Oval 3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432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499483-8FC2-4ACE-B881-EB991BC7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910" y="220218"/>
            <a:ext cx="10424157" cy="1196432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বেকারত্ব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996C341-857D-4F07-B392-7F6207440342}"/>
              </a:ext>
            </a:extLst>
          </p:cNvPr>
          <p:cNvSpPr txBox="1"/>
          <p:nvPr/>
        </p:nvSpPr>
        <p:spPr>
          <a:xfrm>
            <a:off x="400930" y="2715726"/>
            <a:ext cx="10628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বিশ্ব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স্বাস্থ্য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WHO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নেশা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এমন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মানসিক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শারীরিক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অবস্থা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সৃষ্টি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হয়েছে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জীবিত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প্রাণী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মাদক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ঔষধের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মিথস্ক্রিয়ার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মাধ্যমে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D099A33-ED7B-4C03-B79F-85E508D46411}"/>
              </a:ext>
            </a:extLst>
          </p:cNvPr>
          <p:cNvSpPr txBox="1"/>
          <p:nvPr/>
        </p:nvSpPr>
        <p:spPr>
          <a:xfrm>
            <a:off x="400931" y="1435246"/>
            <a:ext cx="854216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শাব্দিক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অর্থে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মাদকাসক্তি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ড্রাগ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মাদকদ্রব্যের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আকর্ষণকে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বুঝায়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।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CD92D3D-771A-42FB-ADD0-B4CC6976AE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094" y="366244"/>
            <a:ext cx="2085975" cy="21907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536D3B3-A664-454A-AF79-C681E3CA7714}"/>
              </a:ext>
            </a:extLst>
          </p:cNvPr>
          <p:cNvSpPr txBox="1"/>
          <p:nvPr/>
        </p:nvSpPr>
        <p:spPr>
          <a:xfrm>
            <a:off x="172329" y="4101991"/>
            <a:ext cx="110853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ছ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অভ্যাস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বস্থা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খন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একজন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মানুষ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রকম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ম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ফ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ম,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ফ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ন,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াজা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প্রভৃতি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নিয়ম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ব্যবহারের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ম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ধ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যমে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শরীর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মনকে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ঐ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সমস্ত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ম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উ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পুরোপরি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নির্ভরশীল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ক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ফল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শান্তি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উ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ুমকির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স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ৃ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য়।   </a:t>
            </a:r>
          </a:p>
        </p:txBody>
      </p:sp>
      <p:sp>
        <p:nvSpPr>
          <p:cNvPr id="8" name="Oval 7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5858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32B0B49-DEC7-4BBD-8F4F-236C4780B0E8}"/>
              </a:ext>
            </a:extLst>
          </p:cNvPr>
          <p:cNvSpPr txBox="1"/>
          <p:nvPr/>
        </p:nvSpPr>
        <p:spPr>
          <a:xfrm>
            <a:off x="648905" y="469651"/>
            <a:ext cx="10132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একনজরে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বেকারত্বের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7BA1F5A-9C67-4757-AC0F-455386424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391" y="1603715"/>
            <a:ext cx="9270609" cy="603504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অধিক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জনসংখ্যা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কৃষি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অর্থনীতি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শিল্পায়নের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অভাব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কর্মমুখী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অভাব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অর্থনৈতিক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প্রবৃদ্ধি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প্রাকৃতিক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দুর্যোগ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মূল্যবোধ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অস্থিতিশীল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রাজনীতি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দারিদ্র্য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 </a:t>
            </a:r>
          </a:p>
          <a:p>
            <a:pPr marL="0" indent="0">
              <a:buNone/>
            </a:pP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2836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006C12-B9CF-4817-BDF8-16892652D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63503"/>
            <a:ext cx="11430000" cy="881680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জনসংখ্যা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হারে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বাড়ছে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তুলনায়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সুযোগ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বাড়ছে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32B0B49-DEC7-4BBD-8F4F-236C4780B0E8}"/>
              </a:ext>
            </a:extLst>
          </p:cNvPr>
          <p:cNvSpPr txBox="1"/>
          <p:nvPr/>
        </p:nvSpPr>
        <p:spPr>
          <a:xfrm>
            <a:off x="2531887" y="253657"/>
            <a:ext cx="63662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অধিক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জনসংখ্যা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D3CC995-1BF5-4A0C-AEC0-DA5B939546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822" y="1023098"/>
            <a:ext cx="8989255" cy="51404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BDD4872-5B22-48E1-9F9F-BACB97CD63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822" y="1023098"/>
            <a:ext cx="8989256" cy="514040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05600750-439E-4C11-9435-134562852D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754" y="1023097"/>
            <a:ext cx="9003323" cy="514040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469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006C12-B9CF-4817-BDF8-16892652D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136" y="5701803"/>
            <a:ext cx="11479237" cy="124271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কৃষি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আধুনিকরন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হওয়ায়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দেশের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অধিকাংশ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কৃষক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নির্দিষ্ট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বাকি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বেকার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।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32B0B49-DEC7-4BBD-8F4F-236C4780B0E8}"/>
              </a:ext>
            </a:extLst>
          </p:cNvPr>
          <p:cNvSpPr txBox="1"/>
          <p:nvPr/>
        </p:nvSpPr>
        <p:spPr>
          <a:xfrm>
            <a:off x="2528369" y="168188"/>
            <a:ext cx="63662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কৃষি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অর্থনীতি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A697B80-1109-4346-A731-2DFF8BFF8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942" y="937629"/>
            <a:ext cx="9467556" cy="47641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6E53F925-0246-4E23-BA44-1FDB0B99FD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942" y="937629"/>
            <a:ext cx="9467556" cy="47641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A871EDDC-5D45-46A6-82D0-011CD208FA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942" y="937629"/>
            <a:ext cx="9467556" cy="476417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88D94B5D-CE0B-49B0-A418-C16D60B874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942" y="937629"/>
            <a:ext cx="9467556" cy="476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8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806</TotalTime>
  <Words>739</Words>
  <Application>Microsoft Office PowerPoint</Application>
  <PresentationFormat>Custom</PresentationFormat>
  <Paragraphs>97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Calibri</vt:lpstr>
      <vt:lpstr>Lucida Sans Unicode</vt:lpstr>
      <vt:lpstr>Nikosh</vt:lpstr>
      <vt:lpstr>Verdana</vt:lpstr>
      <vt:lpstr>Wingdings 2</vt:lpstr>
      <vt:lpstr>Wingdings 3</vt:lpstr>
      <vt:lpstr>Concourse</vt:lpstr>
      <vt:lpstr>PowerPoint Presentation</vt:lpstr>
      <vt:lpstr>পরিচিতি </vt:lpstr>
      <vt:lpstr>নিচের চিত্রগুলো লক্ষ্য কর </vt:lpstr>
      <vt:lpstr>আজকের পাঠ </vt:lpstr>
      <vt:lpstr>এই পাঠ শেষে শিক্ষার্থীরা …</vt:lpstr>
      <vt:lpstr>বেকারত্ব?</vt:lpstr>
      <vt:lpstr>PowerPoint Presentation</vt:lpstr>
      <vt:lpstr>বাংলাদেশে জনসংখ্যা যে হারে বাড়ছে সে তুলনায় কর্মের সুযোগ বাড়ছে না। </vt:lpstr>
      <vt:lpstr>বাংলাদেশের কৃষি আধুনিকরন না হওয়ায় দেশের অধিকাংশ কৃষক নির্দিষ্ট সময় কাজ করে বাকি সময় বেকার থাকে।  </vt:lpstr>
      <vt:lpstr>শিল্পায়নের অভাব </vt:lpstr>
      <vt:lpstr>একক কাজ </vt:lpstr>
      <vt:lpstr>কর্মমুখী শিক্ষার অভাব </vt:lpstr>
      <vt:lpstr>অর্থনৈতিক প্রবৃদ্ধি </vt:lpstr>
      <vt:lpstr>প্রাকৃতিক দুর্যোগ </vt:lpstr>
      <vt:lpstr>সামাজিক মূল্যবোধ </vt:lpstr>
      <vt:lpstr>অস্থিতিশীল রাজনীতি </vt:lpstr>
      <vt:lpstr>দারিদ্র্য </vt:lpstr>
      <vt:lpstr>মূল্যায়ন</vt:lpstr>
      <vt:lpstr>বাড়ির কাজ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মাল্টিমিডিয়া ক্লাশে সবাইকে স্বাগতম </dc:title>
  <dc:creator>MD HAFIZUR RAHMAN</dc:creator>
  <cp:lastModifiedBy>Rajib</cp:lastModifiedBy>
  <cp:revision>81</cp:revision>
  <dcterms:created xsi:type="dcterms:W3CDTF">2019-12-14T12:04:09Z</dcterms:created>
  <dcterms:modified xsi:type="dcterms:W3CDTF">2020-11-28T13:52:16Z</dcterms:modified>
</cp:coreProperties>
</file>