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jpg"/>
  <Override PartName="/ppt/media/image17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4" r:id="rId2"/>
    <p:sldId id="262" r:id="rId3"/>
    <p:sldId id="266" r:id="rId4"/>
    <p:sldId id="256" r:id="rId5"/>
    <p:sldId id="261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75" r:id="rId24"/>
    <p:sldId id="276" r:id="rId25"/>
    <p:sldId id="277" r:id="rId26"/>
    <p:sldId id="260" r:id="rId27"/>
    <p:sldId id="263" r:id="rId28"/>
    <p:sldId id="264" r:id="rId29"/>
    <p:sldId id="26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AA06"/>
    <a:srgbClr val="6600CC"/>
    <a:srgbClr val="FBE9F2"/>
    <a:srgbClr val="E8FEE6"/>
    <a:srgbClr val="E2FBFE"/>
    <a:srgbClr val="000000"/>
    <a:srgbClr val="003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মৎস্য</a:t>
            </a:r>
            <a:r>
              <a:rPr lang="en-US" sz="36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উৎপাদন</a:t>
            </a:r>
            <a:r>
              <a:rPr lang="en-US" sz="3600" baseline="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aseline="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ক্রমধারা</a:t>
            </a:r>
            <a:endParaRPr lang="as-IN" sz="36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উৎপাদন(মে.টন)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Sheet1!$B$2:$B$11</c:f>
              <c:strCache>
                <c:ptCount val="10"/>
                <c:pt idx="0">
                  <c:v>২০০৮-০৯</c:v>
                </c:pt>
                <c:pt idx="1">
                  <c:v>২০০৯-১০</c:v>
                </c:pt>
                <c:pt idx="2">
                  <c:v>২০১০-১১</c:v>
                </c:pt>
                <c:pt idx="3">
                  <c:v>২০১১-১২</c:v>
                </c:pt>
                <c:pt idx="4">
                  <c:v>২০১২-১৩</c:v>
                </c:pt>
                <c:pt idx="5">
                  <c:v>২০১৩-১৪</c:v>
                </c:pt>
                <c:pt idx="6">
                  <c:v>২০১৪-১৫</c:v>
                </c:pt>
                <c:pt idx="7">
                  <c:v>২০১৫-১৬</c:v>
                </c:pt>
                <c:pt idx="8">
                  <c:v>২০১৬-১৭</c:v>
                </c:pt>
                <c:pt idx="9">
                  <c:v>২০১৭-১৮</c:v>
                </c:pt>
              </c:strCache>
            </c:strRef>
          </c:cat>
          <c:val>
            <c:numRef>
              <c:f>Sheet1!$C$2:$C$11</c:f>
              <c:numCache>
                <c:formatCode>[$-5000445]0</c:formatCode>
                <c:ptCount val="10"/>
                <c:pt idx="0">
                  <c:v>2701370</c:v>
                </c:pt>
                <c:pt idx="1">
                  <c:v>2899198</c:v>
                </c:pt>
                <c:pt idx="2">
                  <c:v>3061687</c:v>
                </c:pt>
                <c:pt idx="3">
                  <c:v>3261782</c:v>
                </c:pt>
                <c:pt idx="4">
                  <c:v>3410254</c:v>
                </c:pt>
                <c:pt idx="5">
                  <c:v>3548115</c:v>
                </c:pt>
                <c:pt idx="6">
                  <c:v>3684245</c:v>
                </c:pt>
                <c:pt idx="7">
                  <c:v>3878324</c:v>
                </c:pt>
                <c:pt idx="8">
                  <c:v>4134434</c:v>
                </c:pt>
                <c:pt idx="9">
                  <c:v>4276641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9717232"/>
        <c:axId val="139709616"/>
      </c:barChart>
      <c:catAx>
        <c:axId val="139717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tx2"/>
                    </a:solidFill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defRPr>
                </a:pPr>
                <a:r>
                  <a:rPr lang="en-US" sz="3600">
                    <a:latin typeface="Nikosh" panose="02000000000000000000" pitchFamily="2" charset="0"/>
                    <a:cs typeface="Nikosh" panose="02000000000000000000" pitchFamily="2" charset="0"/>
                  </a:rPr>
                  <a:t>বৎসর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600" b="1" i="0" u="none" strike="noStrike" kern="1200" baseline="0">
                  <a:solidFill>
                    <a:schemeClr val="tx2"/>
                  </a:solidFill>
                  <a:latin typeface="Nikosh" panose="02000000000000000000" pitchFamily="2" charset="0"/>
                  <a:ea typeface="+mn-ea"/>
                  <a:cs typeface="Nikosh" panose="02000000000000000000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Nikosh" panose="02000000000000000000" pitchFamily="2" charset="0"/>
                <a:ea typeface="+mn-ea"/>
                <a:cs typeface="Nikosh" panose="02000000000000000000" pitchFamily="2" charset="0"/>
              </a:defRPr>
            </a:pPr>
            <a:endParaRPr lang="en-US"/>
          </a:p>
        </c:txPr>
        <c:crossAx val="139709616"/>
        <c:crosses val="autoZero"/>
        <c:auto val="1"/>
        <c:lblAlgn val="ctr"/>
        <c:lblOffset val="100"/>
        <c:noMultiLvlLbl val="0"/>
      </c:catAx>
      <c:valAx>
        <c:axId val="13970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2"/>
                    </a:solidFill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defRPr>
                </a:pPr>
                <a:r>
                  <a:rPr lang="as-IN" sz="2800">
                    <a:latin typeface="Nikosh" panose="02000000000000000000" pitchFamily="2" charset="0"/>
                    <a:cs typeface="Nikosh" panose="02000000000000000000" pitchFamily="2" charset="0"/>
                  </a:rPr>
                  <a:t>উৎপাদন(মে.টন)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2"/>
                  </a:solidFill>
                  <a:latin typeface="Nikosh" panose="02000000000000000000" pitchFamily="2" charset="0"/>
                  <a:ea typeface="+mn-ea"/>
                  <a:cs typeface="Nikosh" panose="02000000000000000000" pitchFamily="2" charset="0"/>
                </a:defRPr>
              </a:pPr>
              <a:endParaRPr lang="en-US"/>
            </a:p>
          </c:txPr>
        </c:title>
        <c:numFmt formatCode="[$-5000445]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Nikosh" panose="02000000000000000000" pitchFamily="2" charset="0"/>
                <a:ea typeface="+mn-ea"/>
                <a:cs typeface="Nikosh" panose="02000000000000000000" pitchFamily="2" charset="0"/>
              </a:defRPr>
            </a:pPr>
            <a:endParaRPr lang="en-US"/>
          </a:p>
        </c:txPr>
        <c:crossAx val="13971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60000"/>
        <a:lumOff val="40000"/>
      </a:schemeClr>
    </a:solidFill>
    <a:ln w="5715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rgbClr val="FF0000"/>
                </a:solidFill>
              </a:rPr>
              <a:t>ইলিশ </a:t>
            </a:r>
            <a:r>
              <a:rPr lang="as-IN" sz="2800">
                <a:solidFill>
                  <a:srgbClr val="FF0000"/>
                </a:solidFill>
              </a:rPr>
              <a:t>উৎপাদন(মে.টন)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Sheet1!$D$24</c:f>
              <c:strCache>
                <c:ptCount val="1"/>
                <c:pt idx="0">
                  <c:v>উৎপাদন(মে.টন)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atMod val="110000"/>
                    <a:lumMod val="104000"/>
                  </a:schemeClr>
                </a:gs>
                <a:gs pos="69000">
                  <a:schemeClr val="accent1">
                    <a:shade val="88000"/>
                    <a:satMod val="130000"/>
                    <a:lumMod val="92000"/>
                  </a:schemeClr>
                </a:gs>
                <a:gs pos="100000">
                  <a:schemeClr val="accent1">
                    <a:shade val="78000"/>
                    <a:satMod val="130000"/>
                    <a:lumMod val="92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Sheet1!$C$25:$C$35</c:f>
              <c:strCache>
                <c:ptCount val="10"/>
                <c:pt idx="0">
                  <c:v>২০০৮-০৯</c:v>
                </c:pt>
                <c:pt idx="1">
                  <c:v>২০০৯-১০</c:v>
                </c:pt>
                <c:pt idx="2">
                  <c:v>২০১০-১১</c:v>
                </c:pt>
                <c:pt idx="3">
                  <c:v>২০১১-১২</c:v>
                </c:pt>
                <c:pt idx="4">
                  <c:v>২০১২-১৩</c:v>
                </c:pt>
                <c:pt idx="5">
                  <c:v>২০১৩-১৪</c:v>
                </c:pt>
                <c:pt idx="6">
                  <c:v>২০১৪-১৫</c:v>
                </c:pt>
                <c:pt idx="7">
                  <c:v>২০১৫-১৬</c:v>
                </c:pt>
                <c:pt idx="8">
                  <c:v>২০১৬-১৭</c:v>
                </c:pt>
                <c:pt idx="9">
                  <c:v>২০১৭-১৮</c:v>
                </c:pt>
              </c:strCache>
            </c:strRef>
          </c:cat>
          <c:val>
            <c:numRef>
              <c:f>Sheet1!$D$25:$D$35</c:f>
              <c:numCache>
                <c:formatCode>[$-5000445]0</c:formatCode>
                <c:ptCount val="11"/>
                <c:pt idx="0">
                  <c:v>298921</c:v>
                </c:pt>
                <c:pt idx="1">
                  <c:v>313342</c:v>
                </c:pt>
                <c:pt idx="2">
                  <c:v>339845</c:v>
                </c:pt>
                <c:pt idx="3">
                  <c:v>346512</c:v>
                </c:pt>
                <c:pt idx="4">
                  <c:v>351223</c:v>
                </c:pt>
                <c:pt idx="5">
                  <c:v>385140</c:v>
                </c:pt>
                <c:pt idx="6">
                  <c:v>387211</c:v>
                </c:pt>
                <c:pt idx="7">
                  <c:v>394951</c:v>
                </c:pt>
                <c:pt idx="8">
                  <c:v>496417</c:v>
                </c:pt>
                <c:pt idx="9">
                  <c:v>517198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9712336"/>
        <c:axId val="139712880"/>
      </c:barChart>
      <c:catAx>
        <c:axId val="139712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as-IN" sz="2400">
                    <a:latin typeface="Nikosh" panose="02000000000000000000" pitchFamily="2" charset="0"/>
                    <a:cs typeface="Nikosh" panose="02000000000000000000" pitchFamily="2" charset="0"/>
                  </a:rPr>
                  <a:t>বৎসর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ikosh" panose="02000000000000000000" pitchFamily="2" charset="0"/>
                <a:ea typeface="+mn-ea"/>
                <a:cs typeface="Nikosh" panose="02000000000000000000" pitchFamily="2" charset="0"/>
              </a:defRPr>
            </a:pPr>
            <a:endParaRPr lang="en-US"/>
          </a:p>
        </c:txPr>
        <c:crossAx val="139712880"/>
        <c:crosses val="autoZero"/>
        <c:auto val="1"/>
        <c:lblAlgn val="ctr"/>
        <c:lblOffset val="100"/>
        <c:noMultiLvlLbl val="0"/>
      </c:catAx>
      <c:valAx>
        <c:axId val="13971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defRPr>
                </a:pPr>
                <a:r>
                  <a:rPr lang="as-IN" sz="2400">
                    <a:latin typeface="Nikosh" panose="02000000000000000000" pitchFamily="2" charset="0"/>
                    <a:cs typeface="Nikosh" panose="02000000000000000000" pitchFamily="2" charset="0"/>
                  </a:rPr>
                  <a:t>উৎপাদন(মে.টন)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ikosh" panose="02000000000000000000" pitchFamily="2" charset="0"/>
                  <a:ea typeface="+mn-ea"/>
                  <a:cs typeface="Nikosh" panose="02000000000000000000" pitchFamily="2" charset="0"/>
                </a:defRPr>
              </a:pPr>
              <a:endParaRPr lang="en-US"/>
            </a:p>
          </c:txPr>
        </c:title>
        <c:numFmt formatCode="[$-5000445]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ikosh" panose="02000000000000000000" pitchFamily="2" charset="0"/>
                <a:ea typeface="+mn-ea"/>
                <a:cs typeface="Nikosh" panose="02000000000000000000" pitchFamily="2" charset="0"/>
              </a:defRPr>
            </a:pPr>
            <a:endParaRPr lang="en-US"/>
          </a:p>
        </c:txPr>
        <c:crossAx val="13971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D6F-92AE-467B-9320-7AD20087F12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10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D6F-92AE-467B-9320-7AD20087F12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807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D6F-92AE-467B-9320-7AD20087F12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346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D6F-92AE-467B-9320-7AD20087F12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520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D6F-92AE-467B-9320-7AD20087F12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169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D6F-92AE-467B-9320-7AD20087F12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721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D6F-92AE-467B-9320-7AD20087F12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463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D6F-92AE-467B-9320-7AD20087F12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899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D6F-92AE-467B-9320-7AD20087F12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5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D6F-92AE-467B-9320-7AD20087F12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288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4467D6F-92AE-467B-9320-7AD20087F12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89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67D6F-92AE-467B-9320-7AD20087F12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59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74" y="464024"/>
            <a:ext cx="9733447" cy="511791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2387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964" y="354143"/>
            <a:ext cx="9603275" cy="5602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মাছের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বৈচিত্র্য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41" y="1173708"/>
            <a:ext cx="10577014" cy="4074273"/>
          </a:xfrm>
        </p:spPr>
        <p:txBody>
          <a:bodyPr>
            <a:noAutofit/>
          </a:bodyPr>
          <a:lstStyle/>
          <a:p>
            <a:pPr marL="469265" indent="-457200" algn="just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469265" algn="l"/>
                <a:tab pos="469900" algn="l"/>
                <a:tab pos="1667510" algn="l"/>
                <a:tab pos="1967864" algn="l"/>
                <a:tab pos="3418840" algn="l"/>
                <a:tab pos="4284980" algn="l"/>
              </a:tabLst>
            </a:pPr>
            <a:r>
              <a:rPr lang="en-US" sz="3600" spc="-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সবচেয়ে</a:t>
            </a:r>
            <a:r>
              <a:rPr lang="en-US" sz="3600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3600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sz="3600" spc="-5" dirty="0">
                <a:latin typeface="Nikosh" panose="02000000000000000000" pitchFamily="2" charset="0"/>
                <a:cs typeface="Nikosh" panose="02000000000000000000" pitchFamily="2" charset="0"/>
              </a:rPr>
              <a:t>Philippine	</a:t>
            </a:r>
            <a:r>
              <a:rPr lang="en-US" sz="3600" spc="-35" dirty="0" smtClean="0">
                <a:latin typeface="Nikosh" panose="02000000000000000000" pitchFamily="2" charset="0"/>
                <a:cs typeface="Nikosh" panose="02000000000000000000" pitchFamily="2" charset="0"/>
              </a:rPr>
              <a:t>goby, </a:t>
            </a:r>
            <a:r>
              <a:rPr lang="en-US" sz="3600" i="1" spc="-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Paedocypris</a:t>
            </a:r>
            <a:r>
              <a:rPr lang="en-US" sz="3600" i="1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i="1" spc="-1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progenetica</a:t>
            </a:r>
            <a:r>
              <a:rPr lang="en-US" sz="3600" i="1" spc="-1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(1.2</a:t>
            </a:r>
            <a:r>
              <a:rPr lang="en-US" sz="3600" spc="-3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5" dirty="0">
                <a:latin typeface="Nikosh" panose="02000000000000000000" pitchFamily="2" charset="0"/>
                <a:cs typeface="Nikosh" panose="02000000000000000000" pitchFamily="2" charset="0"/>
              </a:rPr>
              <a:t>cm).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55600" marR="6350" indent="-342900" algn="just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  <a:tab pos="1477010" algn="l"/>
                <a:tab pos="1779270" algn="l"/>
                <a:tab pos="2707005" algn="l"/>
                <a:tab pos="3642995" algn="l"/>
                <a:tab pos="5162550" algn="l"/>
              </a:tabLst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সবচেয়ে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-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Wha</a:t>
            </a:r>
            <a:r>
              <a:rPr lang="en-US" sz="3600" spc="-10" dirty="0" smtClean="0">
                <a:latin typeface="Nikosh" panose="02000000000000000000" pitchFamily="2" charset="0"/>
                <a:cs typeface="Nikosh" panose="02000000000000000000" pitchFamily="2" charset="0"/>
              </a:rPr>
              <a:t>l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e </a:t>
            </a:r>
            <a:r>
              <a:rPr lang="en-US" sz="3600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s</a:t>
            </a:r>
            <a:r>
              <a:rPr lang="en-US" sz="3600" spc="-15" dirty="0" smtClean="0"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ar</a:t>
            </a:r>
            <a:r>
              <a:rPr lang="en-US" sz="3600" spc="5" dirty="0" smtClean="0">
                <a:latin typeface="Nikosh" panose="02000000000000000000" pitchFamily="2" charset="0"/>
                <a:cs typeface="Nikosh" panose="02000000000000000000" pitchFamily="2" charset="0"/>
              </a:rPr>
              <a:t>k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Rhi</a:t>
            </a:r>
            <a:r>
              <a:rPr lang="en-US" sz="3600" i="1" spc="-1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n</a:t>
            </a:r>
            <a:r>
              <a:rPr lang="en-US" sz="3600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codon</a:t>
            </a:r>
            <a:r>
              <a:rPr lang="en-US" sz="3600" i="1" dirty="0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sz="3600" i="1" dirty="0" err="1">
                <a:latin typeface="Nikosh" panose="02000000000000000000" pitchFamily="2" charset="0"/>
                <a:cs typeface="Nikosh" panose="02000000000000000000" pitchFamily="2" charset="0"/>
              </a:rPr>
              <a:t>typus</a:t>
            </a:r>
            <a:r>
              <a:rPr lang="en-US" sz="3600" i="1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i="1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( </a:t>
            </a:r>
            <a:r>
              <a:rPr lang="en-US" sz="3600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grows </a:t>
            </a:r>
            <a:r>
              <a:rPr lang="en-US" sz="3600" spc="-5" dirty="0">
                <a:latin typeface="Nikosh" panose="02000000000000000000" pitchFamily="2" charset="0"/>
                <a:cs typeface="Nikosh" panose="02000000000000000000" pitchFamily="2" charset="0"/>
              </a:rPr>
              <a:t>up 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to </a:t>
            </a:r>
            <a:r>
              <a:rPr lang="en-US" sz="3600" spc="-5" dirty="0">
                <a:latin typeface="Nikosh" panose="02000000000000000000" pitchFamily="2" charset="0"/>
                <a:cs typeface="Nikosh" panose="02000000000000000000" pitchFamily="2" charset="0"/>
              </a:rPr>
              <a:t>20</a:t>
            </a:r>
            <a:r>
              <a:rPr lang="en-US" sz="3600" spc="-1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5" dirty="0">
                <a:latin typeface="Nikosh" panose="02000000000000000000" pitchFamily="2" charset="0"/>
                <a:cs typeface="Nikosh" panose="02000000000000000000" pitchFamily="2" charset="0"/>
              </a:rPr>
              <a:t>meters</a:t>
            </a:r>
            <a:r>
              <a:rPr lang="en-US" sz="3600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pPr marL="355600" marR="6350" indent="-342900" algn="just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  <a:tab pos="1477010" algn="l"/>
                <a:tab pos="1779270" algn="l"/>
                <a:tab pos="2707005" algn="l"/>
                <a:tab pos="3642995" algn="l"/>
                <a:tab pos="5162550" algn="l"/>
              </a:tabLst>
            </a:pPr>
            <a:r>
              <a:rPr lang="en-US" sz="3600" spc="-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বিশ্বে</a:t>
            </a:r>
            <a:r>
              <a:rPr lang="en-US" sz="3600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 ২৯০০০ </a:t>
            </a:r>
            <a:r>
              <a:rPr lang="en-US" sz="3600" spc="-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প্রজাতির</a:t>
            </a:r>
            <a:r>
              <a:rPr lang="en-US" sz="3600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3600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3600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spc="-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600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 ৪০% </a:t>
            </a:r>
            <a:r>
              <a:rPr lang="en-US" sz="3600" spc="-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স্বাদুপানির</a:t>
            </a:r>
            <a:r>
              <a:rPr lang="en-US" sz="3600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355600" marR="6350" indent="-342900" algn="just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  <a:tab pos="1477010" algn="l"/>
                <a:tab pos="1779270" algn="l"/>
                <a:tab pos="2707005" algn="l"/>
                <a:tab pos="3642995" algn="l"/>
                <a:tab pos="5162550" algn="l"/>
              </a:tabLst>
            </a:pPr>
            <a:r>
              <a:rPr lang="en-US" sz="3600" spc="-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600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স্বাদুপানির</a:t>
            </a:r>
            <a:r>
              <a:rPr lang="en-US" sz="3600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3600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 ২৬০ </a:t>
            </a:r>
            <a:r>
              <a:rPr lang="en-US" sz="3600" spc="-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প্রজাতির</a:t>
            </a:r>
            <a:r>
              <a:rPr lang="en-US" sz="3600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3600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 ও ২৪ </a:t>
            </a:r>
            <a:r>
              <a:rPr lang="en-US" sz="3600" spc="-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প্রজাতির</a:t>
            </a:r>
            <a:r>
              <a:rPr lang="en-US" sz="3600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চিংড়ি</a:t>
            </a:r>
            <a:r>
              <a:rPr lang="en-US" sz="3600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3600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spc="-5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বিদেশি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প্রজাতি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১২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টি,সামুদ্রিক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মৎস্য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প্রজাতি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৪৭৫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সামুদ্রিক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চিংড়ি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প্রজাতি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৩৬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7916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5532"/>
            <a:ext cx="12192000" cy="6923532"/>
            <a:chOff x="0" y="-65532"/>
            <a:chExt cx="12192000" cy="6923532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667000"/>
              <a:ext cx="4191000" cy="4191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9076" y="5867400"/>
              <a:ext cx="990600" cy="990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09076" y="1676400"/>
              <a:ext cx="2819400" cy="2819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99476" y="9144"/>
              <a:ext cx="1600200" cy="1600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02142" y="1519047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1871421"/>
                  </a:lnTo>
                  <a:lnTo>
                    <a:pt x="10971022" y="1981454"/>
                  </a:lnTo>
                  <a:lnTo>
                    <a:pt x="10201148" y="2075180"/>
                  </a:lnTo>
                  <a:lnTo>
                    <a:pt x="9947148" y="2100580"/>
                  </a:lnTo>
                  <a:lnTo>
                    <a:pt x="9434322" y="2146554"/>
                  </a:lnTo>
                  <a:lnTo>
                    <a:pt x="8927973" y="2184654"/>
                  </a:lnTo>
                  <a:lnTo>
                    <a:pt x="8675497" y="2200529"/>
                  </a:lnTo>
                  <a:lnTo>
                    <a:pt x="7926197" y="2237105"/>
                  </a:lnTo>
                  <a:lnTo>
                    <a:pt x="7191248" y="2257679"/>
                  </a:lnTo>
                  <a:lnTo>
                    <a:pt x="6473698" y="2265680"/>
                  </a:lnTo>
                  <a:lnTo>
                    <a:pt x="6006973" y="2264029"/>
                  </a:lnTo>
                  <a:lnTo>
                    <a:pt x="5108448" y="2246630"/>
                  </a:lnTo>
                  <a:lnTo>
                    <a:pt x="4467098" y="2222754"/>
                  </a:lnTo>
                  <a:lnTo>
                    <a:pt x="3665347" y="2179955"/>
                  </a:lnTo>
                  <a:lnTo>
                    <a:pt x="2931922" y="2130679"/>
                  </a:lnTo>
                  <a:lnTo>
                    <a:pt x="2592197" y="2103755"/>
                  </a:lnTo>
                  <a:lnTo>
                    <a:pt x="1979422" y="2046605"/>
                  </a:lnTo>
                  <a:lnTo>
                    <a:pt x="1233360" y="1965579"/>
                  </a:lnTo>
                  <a:lnTo>
                    <a:pt x="863473" y="1921129"/>
                  </a:lnTo>
                  <a:lnTo>
                    <a:pt x="476377" y="1867852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98252" y="0"/>
              <a:ext cx="765048" cy="12085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-65532"/>
              <a:ext cx="12192000" cy="68579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  <a:ln w="381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7282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27" y="586853"/>
            <a:ext cx="9280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মাছ চাষ পদ্ধতি 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727" y="1992573"/>
            <a:ext cx="11368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একক চাষ – এক প্রজাতির মাছ বা চিংড়ি চাষ করা হয়।  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403" y="2823570"/>
            <a:ext cx="5117910" cy="31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70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367" y="436728"/>
            <a:ext cx="54454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মিশ্র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363" y="1719618"/>
            <a:ext cx="6496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প্রজাতির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চিংড়ি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মাছগুলো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খাদ্যাভাসের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406" y="1364776"/>
            <a:ext cx="5511594" cy="28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9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0437" y="586854"/>
            <a:ext cx="5336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খাঁচায়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389" y="1801504"/>
            <a:ext cx="5780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তুলনামূলকভাবে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সুলভ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উপকরণ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তৈরীকৃত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খাঁচায়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38" y="1154500"/>
            <a:ext cx="5582656" cy="295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594" y="668740"/>
            <a:ext cx="7206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পেনে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67" y="1050878"/>
            <a:ext cx="5654070" cy="3166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364" y="1910687"/>
            <a:ext cx="6114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বাঁশের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বেড়া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ঘিরে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উক্ত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ঘেরের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মজুদ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ব্যবস্থাই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পেনে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ঘেরে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25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084" y="518615"/>
            <a:ext cx="5459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সমন্বিত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50" y="518615"/>
            <a:ext cx="4178108" cy="2483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024" y="1815152"/>
            <a:ext cx="6359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জাশয়ে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ফসলের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যেমন-ধানক্ষেতে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চাষ,হাঁস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মুরগি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একত্রে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চাষ,মাছ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সবজি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42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511" y="923617"/>
            <a:ext cx="7894477" cy="8369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6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6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ব্যবস্থাপনা</a:t>
            </a:r>
            <a:endParaRPr lang="en-US" sz="60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681" y="2088108"/>
            <a:ext cx="10364722" cy="2606722"/>
          </a:xfrm>
        </p:spPr>
        <p:txBody>
          <a:bodyPr>
            <a:normAutofit/>
          </a:bodyPr>
          <a:lstStyle/>
          <a:p>
            <a:pPr algn="just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উৎপাদনের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মৌলিক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মাটি,পানি,উপকরণ,পুঁজি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শ্রমের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সমন্বয়ের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লাবজনক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উৎপাদনই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ব্যবস্থাপনার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ব্যবস্থাপনা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পরিরক্ষিত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6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334" y="532263"/>
            <a:ext cx="7383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ব্যাপক</a:t>
            </a:r>
            <a:r>
              <a:rPr lang="en-US" sz="4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4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ব্যবস্থাপনা</a:t>
            </a:r>
            <a:endParaRPr lang="en-US" sz="48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218" y="1719618"/>
            <a:ext cx="10372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খরচে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অল্প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খরচে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শুধুমাত্র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পুকুরে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পোনা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ছাড়া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পুকুরে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শতাংশ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১-২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কেজি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উৎপাদিত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99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072" y="600501"/>
            <a:ext cx="85162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উন্নত</a:t>
            </a:r>
            <a:r>
              <a:rPr lang="en-US" sz="6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ব্যাপক</a:t>
            </a:r>
            <a:r>
              <a:rPr lang="en-US" sz="6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6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ব্যবস্থাপনা</a:t>
            </a:r>
            <a:endParaRPr lang="en-US" sz="66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967" y="1815152"/>
            <a:ext cx="111365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সামান্য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উন্নত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ব্যবস্থাপনা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যেখানে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পুকুরের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আগাছা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অবাঞ্ছিত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দূর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তুলনামূলক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ঘনত্বে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পোনা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মজুদ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পুকুরে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শতাংশ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৫-১৫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কেজি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উৎপাদিত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69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F1C0508-A2AB-484E-8697-34C228709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35" y="947619"/>
            <a:ext cx="10556725" cy="60270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7635" y="532120"/>
            <a:ext cx="10556725" cy="830997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সবাইকে</a:t>
            </a:r>
            <a:r>
              <a:rPr lang="en-US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en-US" sz="4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শুভেচ্ছা</a:t>
            </a:r>
            <a:r>
              <a:rPr lang="en-US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 ও </a:t>
            </a:r>
            <a:r>
              <a:rPr lang="en-US" sz="4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স্বাগত</a:t>
            </a:r>
            <a:endParaRPr lang="en-US" sz="48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9" y="409456"/>
            <a:ext cx="1862019" cy="142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510" y="57031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9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6913" y="573206"/>
            <a:ext cx="5745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আধা</a:t>
            </a:r>
            <a:r>
              <a:rPr lang="en-US" sz="6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নিবিড়</a:t>
            </a:r>
            <a:r>
              <a:rPr lang="en-US" sz="6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endParaRPr lang="en-US" sz="60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7229" y="1473958"/>
            <a:ext cx="107817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আধুনিক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কলাকৌশল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মেনে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চলা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পুকুরে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শতাংশ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১৫-৩০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কেজি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উৎপাদিত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44816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8107" y="491319"/>
            <a:ext cx="7342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নিবিড়</a:t>
            </a:r>
            <a:r>
              <a:rPr lang="en-US" sz="6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endParaRPr lang="en-US" sz="66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785" y="1599315"/>
            <a:ext cx="101948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বহুল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অবকাঠামোগত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নির্মানের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অতি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উন্নত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নিবিড়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অধিক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বিনিয়োগ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শ্রমের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3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মৎস্য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সম্পদ</a:t>
            </a:r>
            <a:endParaRPr lang="en-US" sz="44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742134"/>
              </p:ext>
            </p:extLst>
          </p:nvPr>
        </p:nvGraphicFramePr>
        <p:xfrm>
          <a:off x="996287" y="1853753"/>
          <a:ext cx="10059064" cy="4053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029532"/>
                <a:gridCol w="5029532"/>
              </a:tblGrid>
              <a:tr h="5413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ক. </a:t>
                      </a:r>
                      <a:r>
                        <a:rPr lang="en-US" sz="32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বদ্ধ</a:t>
                      </a:r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জলাশয়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৪৭২৪৯৯৩ </a:t>
                      </a:r>
                      <a:r>
                        <a:rPr lang="en-US" sz="32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হেক্টর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135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খ. </a:t>
                      </a:r>
                      <a:r>
                        <a:rPr lang="en-US" sz="3200" b="1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উন্মুক্ত</a:t>
                      </a:r>
                      <a:r>
                        <a:rPr lang="en-US" sz="3200" b="1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জলাশয়</a:t>
                      </a:r>
                      <a:endParaRPr lang="en-US" sz="32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৮৫৩৮৬৩ </a:t>
                      </a:r>
                      <a:r>
                        <a:rPr lang="en-US" sz="3200" b="1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হে</a:t>
                      </a:r>
                      <a:r>
                        <a:rPr lang="en-US" sz="32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.</a:t>
                      </a:r>
                      <a:endParaRPr lang="en-US" sz="32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13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জিডিপিতে</a:t>
                      </a:r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অবদান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৩.৫০%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13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কৃষি</a:t>
                      </a:r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খাতে</a:t>
                      </a:r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অবদান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২৫.৭১%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135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জনপ্রতি</a:t>
                      </a:r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মাছ</a:t>
                      </a:r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গ্রহণ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২২.৮৪ </a:t>
                      </a:r>
                      <a:r>
                        <a:rPr lang="en-US" sz="32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কেজি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135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জনপ্রতি</a:t>
                      </a:r>
                      <a:r>
                        <a:rPr lang="en-US" sz="32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মাছের</a:t>
                      </a:r>
                      <a:r>
                        <a:rPr lang="en-US" sz="32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বাৎসরিক</a:t>
                      </a:r>
                      <a:r>
                        <a:rPr lang="en-US" sz="32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চাহিদা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২১.৯০গ্রাম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1356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জনপ্রতি</a:t>
                      </a:r>
                      <a:r>
                        <a:rPr lang="en-US" sz="32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মাছের</a:t>
                      </a:r>
                      <a:r>
                        <a:rPr lang="en-US" sz="32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দৈনিক</a:t>
                      </a:r>
                      <a:r>
                        <a:rPr lang="en-US" sz="32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চাহিদা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৬০ </a:t>
                      </a:r>
                      <a:r>
                        <a:rPr lang="en-US" sz="32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গ্রাম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727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988" y="190370"/>
            <a:ext cx="9507573" cy="669439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মাছের</a:t>
            </a: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উৎপাদন</a:t>
            </a:r>
            <a:endParaRPr lang="en-US" sz="54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172783"/>
              </p:ext>
            </p:extLst>
          </p:nvPr>
        </p:nvGraphicFramePr>
        <p:xfrm>
          <a:off x="764275" y="1351127"/>
          <a:ext cx="10194877" cy="5238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0648"/>
                <a:gridCol w="2720976"/>
                <a:gridCol w="2610189"/>
                <a:gridCol w="3463064"/>
              </a:tblGrid>
              <a:tr h="110419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ক্রমিক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নং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মৎস্য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সেক্টর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উৎপাদন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(</a:t>
                      </a:r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মে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.</a:t>
                      </a:r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টন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)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উৎপাদন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/</a:t>
                      </a:r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আয়তন</a:t>
                      </a:r>
                      <a:endParaRPr lang="en-US" sz="3200" dirty="0" smtClean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(</a:t>
                      </a:r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কেজি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/</a:t>
                      </a:r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হে</a:t>
                      </a: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.)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5994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নদী</a:t>
                      </a:r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ও </a:t>
                      </a:r>
                      <a:r>
                        <a:rPr lang="en-US" sz="32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মোহনা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৩২০৫৯৮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৩৭৬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5994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সুন্দরবন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১৮২২৫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১০৩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5994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বিল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৯৯১৯৭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৮৬৯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5994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কাপ্তাই</a:t>
                      </a:r>
                      <a:r>
                        <a:rPr lang="en-US" sz="32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লেক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১০১৫২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১৪৮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5994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প্লাবনভূমি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৭৬৮৩৬৭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২৮৩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599422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উপমোট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১২,১৬৫৩৯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-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537714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087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101372"/>
              </p:ext>
            </p:extLst>
          </p:nvPr>
        </p:nvGraphicFramePr>
        <p:xfrm>
          <a:off x="1897039" y="791570"/>
          <a:ext cx="7710985" cy="494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5759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136963"/>
              </p:ext>
            </p:extLst>
          </p:nvPr>
        </p:nvGraphicFramePr>
        <p:xfrm>
          <a:off x="2156347" y="655093"/>
          <a:ext cx="6905766" cy="455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246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358" y="495923"/>
            <a:ext cx="421072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একক কাজঃ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7878" y="1642155"/>
            <a:ext cx="8739452" cy="169277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ব্যবস্থাপনাকে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কয়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ভাগে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দেশি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বিদেশি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মাছের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৮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প্রজাতির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endParaRPr lang="en-US" sz="3200" dirty="0">
              <a:solidFill>
                <a:schemeClr val="accent3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22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818" y="478931"/>
            <a:ext cx="2258291" cy="769441"/>
          </a:xfrm>
          <a:prstGeom prst="rect">
            <a:avLst/>
          </a:prstGeom>
          <a:solidFill>
            <a:srgbClr val="00B0F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মূল্যায়নঃ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924" y="1886700"/>
            <a:ext cx="1002030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মৎস্য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বুঝ</a:t>
            </a:r>
            <a:r>
              <a:rPr lang="bn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algn="just"/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প্লাবনভূমিতে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বুঝ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bn-IN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bn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ইতিহাস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76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7767" y="762853"/>
            <a:ext cx="3726873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 </a:t>
            </a:r>
            <a:r>
              <a:rPr lang="bn-IN" sz="4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bn-IN" sz="4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2818" y="4749463"/>
            <a:ext cx="7966363" cy="984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ব্যবস্থাপনা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বিষয়ে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bn-IN" sz="40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b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4" y="400714"/>
            <a:ext cx="32639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40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9683" y="207818"/>
            <a:ext cx="7217216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 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C16717D-37D8-41F2-B599-A21728EF2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828" y="1431299"/>
            <a:ext cx="7244925" cy="542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27523F-48E6-4279-9CBC-62E38F8581A1}"/>
              </a:ext>
            </a:extLst>
          </p:cNvPr>
          <p:cNvSpPr txBox="1"/>
          <p:nvPr/>
        </p:nvSpPr>
        <p:spPr>
          <a:xfrm>
            <a:off x="512506" y="3918857"/>
            <a:ext cx="39632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BD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প্রণয় বালা</a:t>
            </a:r>
          </a:p>
          <a:p>
            <a:pPr algn="ctr"/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সহকারী </a:t>
            </a:r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অধ্যাপক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কৃষিশিক্ষা</a:t>
            </a:r>
            <a:endParaRPr lang="bn-BD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হাজী লাল</a:t>
            </a:r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মিয়া সিটি কলেজ গোপালগঞ্জ</a:t>
            </a:r>
          </a:p>
          <a:p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ই-মেইল-</a:t>
            </a:r>
            <a:r>
              <a:rPr lang="en-US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pronaybala73@gmail.com</a:t>
            </a:r>
            <a:r>
              <a:rPr lang="bn-IN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1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E4D5A0F-28DB-4C1B-AAE3-D786173FC178}"/>
              </a:ext>
            </a:extLst>
          </p:cNvPr>
          <p:cNvSpPr txBox="1"/>
          <p:nvPr/>
        </p:nvSpPr>
        <p:spPr>
          <a:xfrm>
            <a:off x="7069540" y="4490115"/>
            <a:ext cx="4203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শ্রেণিঃ </a:t>
            </a:r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দ্বাদশ</a:t>
            </a:r>
            <a:endParaRPr lang="bn-IN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বিষয়ঃ </a:t>
            </a:r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কৃষিশিক্ষা ২য় পত্র</a:t>
            </a:r>
          </a:p>
          <a:p>
            <a:endParaRPr lang="bn-IN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F2717AB-3E14-44DB-8205-502C1152A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14" y="0"/>
            <a:ext cx="1429936" cy="6130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6" y="315848"/>
            <a:ext cx="3304751" cy="3304751"/>
          </a:xfrm>
          <a:prstGeom prst="rect">
            <a:avLst/>
          </a:prstGeom>
          <a:ln w="76200">
            <a:solidFill>
              <a:srgbClr val="6600CC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61433" y="-61211"/>
            <a:ext cx="3283820" cy="455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61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5529" y="429491"/>
            <a:ext cx="7915702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10" y="1443518"/>
            <a:ext cx="7356143" cy="4485454"/>
          </a:xfrm>
          <a:prstGeom prst="rect">
            <a:avLst/>
          </a:prstGeom>
          <a:ln w="76200">
            <a:solidFill>
              <a:srgbClr val="12AA06"/>
            </a:solidFill>
          </a:ln>
        </p:spPr>
      </p:pic>
    </p:spTree>
    <p:extLst>
      <p:ext uri="{BB962C8B-B14F-4D97-AF65-F5344CB8AC3E}">
        <p14:creationId xmlns:p14="http://schemas.microsoft.com/office/powerpoint/2010/main" val="50354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3701" y="241670"/>
            <a:ext cx="5909481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809" y="1736760"/>
            <a:ext cx="8256069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ক.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মাৎস্য চাষের ধারণা ব্যাখ্যা করতে পারবে।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খ.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মাছ চাষ পদ্ধতির ধারণা ব্যাখ্যা করতে পারবে।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36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904" y="449678"/>
            <a:ext cx="9439334" cy="492018"/>
          </a:xfrm>
        </p:spPr>
        <p:txBody>
          <a:bodyPr>
            <a:normAutofit fontScale="90000"/>
          </a:bodyPr>
          <a:lstStyle/>
          <a:p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মৎস্যচাষ কি ?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5" y="941697"/>
            <a:ext cx="10768082" cy="18015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n-BD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চাষ-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প্রাকৃতিক উপায়ে যা কিছু উৎপাদিত হয় তাতাতে কিছু বাড়তি কাজ করে যদি তার চেয়ে বেশি উৎপাদন করা যায় তখনই তাকে চাষ বলা হয়। এক কথায় নিয়ন্ত্রিত অথবা আধা-নিয়ন্ত্রিতভাবে যখন কোনো কিছু লালন করা হয় তাকে চাষ বলে।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232012" y="2743202"/>
            <a:ext cx="11812687" cy="3016154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মৎস্য চাষ- </a:t>
            </a:r>
            <a:r>
              <a:rPr lang="bn-BD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নিয়ন্ত্রিত অথবা আধা নিয়ন্ত্রিতভাবে যখন মাছ লালন-পালন করে প্রাকৃতিক উপায়ের চেয়ে অধিক উৎপাদন করা যায় তখনই তাকে মাছচাষ বলা হয়।</a:t>
            </a:r>
          </a:p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সাধারণভাবে বলা যায় যে, কোনো একক জলায়তনে মাছের স্বাভাবিক উৎপাদনের চেয়ে বেশি উৎপাদন পাওয়ার জন্য ধারাবাহিকভাবে বিভিন্ন কলা কৌশলের প্রয়োগই হচ্ছে মাছচাষ।</a:t>
            </a:r>
            <a:endParaRPr lang="en-US" sz="32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16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908" y="558859"/>
            <a:ext cx="9603275" cy="655791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মৎস্য</a:t>
            </a:r>
            <a:endParaRPr lang="en-US" sz="48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79" y="1801504"/>
            <a:ext cx="10317875" cy="366484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মৎস্য বা মাছ বলতে শীতল রক্তবিশিষ্ট (Ectothermic=Cold blooded) জলজ মেরুদণ্ডী প্রাণিকে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বো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ঝায়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যারা ফুলকার সাহায্যে শ্বাসকার্য চালায় এবং জোড় বা বিজোড় পাখনার সাহায্যে পানিতে চলাচল করে।</a:t>
            </a:r>
          </a:p>
          <a:p>
            <a:pPr algn="just"/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তবে সকল মাছ শীতল রক্ত বিশিষ্ট নয় যেমন-  White shark এবং Tuna মাছ তাদের দেহের তাপমাত্রা ধরে রাখতে পারে।</a:t>
            </a:r>
          </a:p>
          <a:p>
            <a:pPr algn="just"/>
            <a:r>
              <a:rPr lang="bn-BD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মাৎস্য- মাছের সাথে সাথে অর্থনৈতিক গুরুত্ব সম্পন্ন সকল জলজ প্রানিকে বোঝায়।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47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8" y="423081"/>
            <a:ext cx="9990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একুয়াকালচার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মৎস্যচাষ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161" y="2033516"/>
            <a:ext cx="10522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অর্থনৈতিক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গুরুত্বপূর্ণ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জলজ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উদ্ভিদসমূহের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নিয়ন্ত্রিত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ব্যবস্থাপনার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একুয়াকালচার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মৎস্য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চাষ,একুয়াকালচার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চাষেরই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অন্তর্গত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মৎস্যচাষ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বৈজ্ঞানিক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পদ্ধতিতে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বিবেচনাসম্মতভাবে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মৎস্য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আহরণ,সংরক্ষণ,মৎস্য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প্রজনন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পালন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মৎস্য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গ্রীক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Pisces=Fisher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মৎস্য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culture=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08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10" y="244961"/>
            <a:ext cx="10713493" cy="792269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চাষের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তিহাস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282890"/>
            <a:ext cx="10713493" cy="4435522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খ্রিস্টপূর্ব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২০০০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চীন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দেশেকৃত্রিম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ডিম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ফুটানো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প্রমান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থিউডেটাস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গারলিক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কর্তৃক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যুক্টরাষ্ট্রে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সর্বপ্রথম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সফলভাবে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কৃত্রিম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প্রজনন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ঘটানো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১৮৫৭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তিনি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ওপর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গবেষণা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প্রবন্ধ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ভারতবর্ষ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খ্রিস্টপূর্ব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৩৫০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শুরু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জানা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উপমহাদেশে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এস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হোরা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সর্বপ্রথম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চেষ্টা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নাজির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আহমেদ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(১৯৪৭-১৯৬০)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নতুনভাবে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এদেশে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গোড়াপত্তন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41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1448</TotalTime>
  <Words>725</Words>
  <Application>Microsoft Office PowerPoint</Application>
  <PresentationFormat>Widescreen</PresentationFormat>
  <Paragraphs>128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Gill Sans MT</vt:lpstr>
      <vt:lpstr>Nikosh</vt:lpstr>
      <vt:lpstr>NikoshBAN</vt:lpstr>
      <vt:lpstr>Siyam Rupali</vt:lpstr>
      <vt:lpstr>Vrinda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মৎস্যচাষ কি ?</vt:lpstr>
      <vt:lpstr>মৎস্য</vt:lpstr>
      <vt:lpstr>PowerPoint Presentation</vt:lpstr>
      <vt:lpstr>মাছ চাষের ইতিহাস</vt:lpstr>
      <vt:lpstr>মাছের বৈচিত্র্য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মাছ চাষ ব্যবস্থাপনা</vt:lpstr>
      <vt:lpstr>PowerPoint Presentation</vt:lpstr>
      <vt:lpstr>PowerPoint Presentation</vt:lpstr>
      <vt:lpstr>PowerPoint Presentation</vt:lpstr>
      <vt:lpstr>PowerPoint Presentation</vt:lpstr>
      <vt:lpstr>বাংলাদেশের মৎস্য সম্পদ</vt:lpstr>
      <vt:lpstr>মাছের উৎপাদন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Dr.Pronay Bala</cp:lastModifiedBy>
  <cp:revision>167</cp:revision>
  <dcterms:created xsi:type="dcterms:W3CDTF">2019-09-08T18:49:09Z</dcterms:created>
  <dcterms:modified xsi:type="dcterms:W3CDTF">2020-11-28T10:49:43Z</dcterms:modified>
</cp:coreProperties>
</file>