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93" r:id="rId6"/>
    <p:sldId id="287" r:id="rId7"/>
    <p:sldId id="266" r:id="rId8"/>
    <p:sldId id="265" r:id="rId9"/>
    <p:sldId id="267" r:id="rId10"/>
    <p:sldId id="268" r:id="rId11"/>
    <p:sldId id="291" r:id="rId12"/>
    <p:sldId id="292" r:id="rId13"/>
    <p:sldId id="261" r:id="rId14"/>
    <p:sldId id="283" r:id="rId15"/>
    <p:sldId id="282" r:id="rId16"/>
    <p:sldId id="285" r:id="rId17"/>
    <p:sldId id="290" r:id="rId18"/>
    <p:sldId id="286" r:id="rId19"/>
    <p:sldId id="269" r:id="rId20"/>
    <p:sldId id="271" r:id="rId21"/>
  </p:sldIdLst>
  <p:sldSz cx="1016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1074" y="666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9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9"/>
            <a:ext cx="22860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9"/>
            <a:ext cx="6688667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20"/>
            <a:ext cx="8636000" cy="1135063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0"/>
            <a:ext cx="4487333" cy="3771636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4"/>
            <a:ext cx="4489098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7" y="1279264"/>
            <a:ext cx="4490861" cy="533135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7" y="1812396"/>
            <a:ext cx="4490861" cy="3292740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8" y="227544"/>
            <a:ext cx="3342570" cy="968375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4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8" y="1195920"/>
            <a:ext cx="3342570" cy="3909219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3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3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3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5990" rtl="0" eaLnBrk="1" latinLnBrk="0" hangingPunct="1"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101599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1015990" rtl="0" eaLnBrk="1" latinLnBrk="0" hangingPunct="1">
        <a:spcBef>
          <a:spcPct val="20000"/>
        </a:spcBef>
        <a:buFont typeface="Arial" pitchFamily="34" charset="0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spcBef>
          <a:spcPct val="20000"/>
        </a:spcBef>
        <a:buFont typeface="Arial" pitchFamily="34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spcBef>
          <a:spcPct val="20000"/>
        </a:spcBef>
        <a:buFont typeface="Arial" pitchFamily="34" charset="0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om.bd/imgres?imgurl=https://assets.eflorist.com/site/75411600/assets/products/PHR_/sku6311060.png&amp;imgrefurl=https://www.springfieldohioflorist.com/flower-arrangement/gentle-pink-meadow/prod6500521&amp;docid=89MsJdVnMdI6QM&amp;tbnid=T5I2-kBoQAV4BM:&amp;vet=10ahUKEwjinoi-3I3mAhVMxjgGHSf9BBIQMwjNASg_MD8..i&amp;w=368&amp;h=460&amp;bih=639&amp;biw=1355&amp;q=flower&amp;ved=0ahUKEwjinoi-3I3mAhVMxjgGHSf9BBIQMwjNASg_MD8&amp;iact=mrc&amp;uact=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3629B362-B87C-4CBC-9DDC-6E588E8F24FD}"/>
              </a:ext>
            </a:extLst>
          </p:cNvPr>
          <p:cNvSpPr/>
          <p:nvPr/>
        </p:nvSpPr>
        <p:spPr>
          <a:xfrm rot="16200000">
            <a:off x="8162854" y="3660847"/>
            <a:ext cx="1986369" cy="2056076"/>
          </a:xfrm>
          <a:prstGeom prst="rtTriangle">
            <a:avLst/>
          </a:prstGeom>
          <a:solidFill>
            <a:srgbClr val="FBC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4374C56-9E80-444D-8FE6-49140616C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90" b="26253"/>
          <a:stretch/>
        </p:blipFill>
        <p:spPr>
          <a:xfrm>
            <a:off x="6027148" y="1874780"/>
            <a:ext cx="4156929" cy="3731952"/>
          </a:xfrm>
          <a:prstGeom prst="rect">
            <a:avLst/>
          </a:prstGeom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A2820401-A57D-4C42-B014-9FAD16CA83BF}"/>
              </a:ext>
            </a:extLst>
          </p:cNvPr>
          <p:cNvSpPr/>
          <p:nvPr/>
        </p:nvSpPr>
        <p:spPr>
          <a:xfrm rot="5400000">
            <a:off x="133051" y="134604"/>
            <a:ext cx="2313210" cy="2302549"/>
          </a:xfrm>
          <a:prstGeom prst="rtTriangle">
            <a:avLst/>
          </a:prstGeom>
          <a:solidFill>
            <a:srgbClr val="3D0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77935E6-26BD-4B22-A490-2D1231699C99}"/>
              </a:ext>
            </a:extLst>
          </p:cNvPr>
          <p:cNvSpPr/>
          <p:nvPr/>
        </p:nvSpPr>
        <p:spPr>
          <a:xfrm>
            <a:off x="2546604" y="489094"/>
            <a:ext cx="5005476" cy="4563648"/>
          </a:xfrm>
          <a:prstGeom prst="ellipse">
            <a:avLst/>
          </a:prstGeom>
          <a:solidFill>
            <a:srgbClr val="FF0000"/>
          </a:solidFill>
          <a:ln w="149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AFE581-2BED-4337-AD59-FE061020D2DA}"/>
              </a:ext>
            </a:extLst>
          </p:cNvPr>
          <p:cNvSpPr txBox="1"/>
          <p:nvPr/>
        </p:nvSpPr>
        <p:spPr>
          <a:xfrm>
            <a:off x="2786142" y="1220932"/>
            <a:ext cx="4402786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337CFB-DEC5-4C07-92BC-524BFA3060EC}"/>
              </a:ext>
            </a:extLst>
          </p:cNvPr>
          <p:cNvSpPr/>
          <p:nvPr/>
        </p:nvSpPr>
        <p:spPr>
          <a:xfrm>
            <a:off x="3297159" y="2890885"/>
            <a:ext cx="3634534" cy="2215991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  <a:sp3d extrusionH="184150">
              <a:bevelT w="0" h="0" prst="riblet"/>
              <a:extrusionClr>
                <a:schemeClr val="tx1">
                  <a:lumMod val="95000"/>
                  <a:lumOff val="5000"/>
                </a:schemeClr>
              </a:extrusionClr>
            </a:sp3d>
          </a:bodyPr>
          <a:lstStyle/>
          <a:p>
            <a:r>
              <a:rPr lang="en-US" sz="13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07D16F5-0E11-4E08-A79B-7367889DA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409700"/>
            <a:ext cx="2085331" cy="3967315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A64F17C0-B217-4F57-B1E3-B4C827855860}"/>
              </a:ext>
            </a:extLst>
          </p:cNvPr>
          <p:cNvSpPr/>
          <p:nvPr/>
        </p:nvSpPr>
        <p:spPr>
          <a:xfrm>
            <a:off x="0" y="0"/>
            <a:ext cx="10160000" cy="5715000"/>
          </a:xfrm>
          <a:prstGeom prst="frame">
            <a:avLst>
              <a:gd name="adj1" fmla="val 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8161" y="252462"/>
            <a:ext cx="4995333" cy="77623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44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শোনা ও বলা  </a:t>
            </a:r>
            <a:endParaRPr lang="en-US" sz="4444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7755" y="4474362"/>
            <a:ext cx="4440933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3" y="1045763"/>
            <a:ext cx="4365177" cy="333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73" y="1045763"/>
            <a:ext cx="4293628" cy="333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5385864" y="4466167"/>
            <a:ext cx="4402667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5A31C0-5FF0-4165-B295-87B146350FAB}"/>
              </a:ext>
            </a:extLst>
          </p:cNvPr>
          <p:cNvCxnSpPr>
            <a:cxnSpLocks/>
          </p:cNvCxnSpPr>
          <p:nvPr/>
        </p:nvCxnSpPr>
        <p:spPr>
          <a:xfrm flipH="1">
            <a:off x="605962" y="4466167"/>
            <a:ext cx="4365176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CA3BB1-E3FB-482B-9CCC-D9AA63B77E34}"/>
              </a:ext>
            </a:extLst>
          </p:cNvPr>
          <p:cNvCxnSpPr>
            <a:cxnSpLocks/>
          </p:cNvCxnSpPr>
          <p:nvPr/>
        </p:nvCxnSpPr>
        <p:spPr>
          <a:xfrm flipH="1">
            <a:off x="5164673" y="4466167"/>
            <a:ext cx="4293628" cy="17821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34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38667" y="4613148"/>
            <a:ext cx="4832767" cy="77623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44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ছুটে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বেড়াই</a:t>
            </a:r>
            <a:endParaRPr lang="en-IN" sz="4444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1" y="997543"/>
            <a:ext cx="4243536" cy="3383957"/>
          </a:xfrm>
          <a:prstGeom prst="rect">
            <a:avLst/>
          </a:prstGeom>
          <a:ln w="762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399039" y="4580894"/>
            <a:ext cx="3119256" cy="77623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44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latin typeface="NikoshBAN" pitchFamily="2" charset="0"/>
                <a:cs typeface="NikoshBAN" pitchFamily="2" charset="0"/>
              </a:rPr>
              <a:t>জুটি</a:t>
            </a:r>
            <a:r>
              <a:rPr lang="en-US" sz="4444" dirty="0">
                <a:latin typeface="NikoshBAN" pitchFamily="2" charset="0"/>
                <a:cs typeface="NikoshBAN" pitchFamily="2" charset="0"/>
              </a:rPr>
              <a:t>,</a:t>
            </a:r>
            <a:endParaRPr lang="en-IN" sz="444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1334" y="312966"/>
            <a:ext cx="5757333" cy="63953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556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ছবির মাধ্যমে শোনা ও বলা  </a:t>
            </a:r>
            <a:endParaRPr lang="en-US" sz="3556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40" y="997544"/>
            <a:ext cx="4447255" cy="3383956"/>
          </a:xfrm>
          <a:prstGeom prst="rect">
            <a:avLst/>
          </a:prstGeom>
          <a:ln w="7620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0" y="63502"/>
            <a:ext cx="5757333" cy="63953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556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ছবির মাধ্যমে শোনা ও বলা  </a:t>
            </a:r>
            <a:endParaRPr lang="en-US" sz="3556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670" y="3563056"/>
            <a:ext cx="4868266" cy="77623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44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44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44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44" i="1" dirty="0">
                <a:latin typeface="NikoshBAN" panose="02000000000000000000" pitchFamily="2" charset="0"/>
                <a:cs typeface="NikoshBAN" panose="02000000000000000000" pitchFamily="2" charset="0"/>
              </a:rPr>
              <a:t> ছুটি ও </a:t>
            </a:r>
            <a:r>
              <a:rPr lang="en-US" sz="4444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444" i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IN" sz="4444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" y="670278"/>
            <a:ext cx="4414344" cy="22997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1" y="670279"/>
            <a:ext cx="4018559" cy="2301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850296" y="3563056"/>
            <a:ext cx="3547090" cy="77623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44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44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44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44" i="1" dirty="0">
                <a:latin typeface="NikoshBAN" panose="02000000000000000000" pitchFamily="2" charset="0"/>
                <a:cs typeface="NikoshBAN" panose="02000000000000000000" pitchFamily="2" charset="0"/>
              </a:rPr>
              <a:t> ছুটি।</a:t>
            </a:r>
            <a:endParaRPr lang="en-IN" sz="4444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27" y="1356783"/>
            <a:ext cx="2794000" cy="37225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724327" y="445931"/>
            <a:ext cx="7281333" cy="5926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44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পাঠ্য বইয়ের </a:t>
            </a:r>
            <a:r>
              <a:rPr lang="en-US" sz="4444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</a:t>
            </a:r>
            <a:r>
              <a:rPr lang="bn-IN" sz="4444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 খোল </a:t>
            </a:r>
            <a:endParaRPr lang="en-US" sz="4444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37" y="1375833"/>
            <a:ext cx="2794000" cy="3722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2771" y="124666"/>
            <a:ext cx="2624667" cy="91300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333" spc="56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333" spc="56" dirty="0">
                <a:ln w="1143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33" spc="56" dirty="0" err="1">
                <a:ln w="1143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333" spc="56" dirty="0">
                <a:ln w="1143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333" spc="56" dirty="0">
              <a:ln w="1143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7" y="1987333"/>
            <a:ext cx="6135542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934943" y="1136664"/>
            <a:ext cx="7196667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89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8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89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8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8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ছড়াটি পড়</a:t>
            </a:r>
            <a:endParaRPr lang="en-US" sz="488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DCCA93-AE31-4E6B-BD29-11D379B8BE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581169"/>
            <a:ext cx="1693332" cy="244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5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2706" y="654620"/>
            <a:ext cx="4656667" cy="122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333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IN" sz="7333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en-US" sz="7333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1334" y="2277104"/>
            <a:ext cx="9059333" cy="30146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33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733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33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733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দলে ভাগ </a:t>
            </a:r>
            <a:r>
              <a:rPr lang="en-US" sz="7333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IN" sz="733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প্রত্যেক দল </a:t>
            </a:r>
            <a:r>
              <a:rPr lang="bn-IN" sz="7333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733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লাইন করে পড়। </a:t>
            </a:r>
            <a:r>
              <a:rPr lang="en-US" sz="733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733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sit_software_trainin.png">
            <a:extLst>
              <a:ext uri="{FF2B5EF4-FFF2-40B4-BE49-F238E27FC236}">
                <a16:creationId xmlns:a16="http://schemas.microsoft.com/office/drawing/2014/main" id="{4AC94508-3720-4A07-810E-939C0885F6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592" y="252919"/>
            <a:ext cx="3343364" cy="279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6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01347"/>
            <a:ext cx="8720667" cy="4142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6667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মেঘের</a:t>
            </a:r>
            <a:r>
              <a:rPr lang="en-US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কোলে</a:t>
            </a:r>
            <a:r>
              <a:rPr lang="en-US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  <a:r>
              <a:rPr lang="en-US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হেসেছে</a:t>
            </a:r>
            <a:r>
              <a:rPr lang="bn-IN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	    </a:t>
            </a:r>
            <a:r>
              <a:rPr lang="bn-IN" sz="7333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6667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ছুটি,ও</a:t>
            </a:r>
            <a:r>
              <a:rPr lang="en-US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2000" y="63500"/>
            <a:ext cx="6096000" cy="846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চরণ সাজিয়ে বল।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84667" y="1591586"/>
            <a:ext cx="5334000" cy="1235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67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বাদল</a:t>
            </a:r>
            <a:r>
              <a:rPr lang="en-US" sz="6667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6667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টুটি</a:t>
            </a:r>
            <a:r>
              <a:rPr lang="en-US" sz="6667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6667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67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61333" y="3704167"/>
            <a:ext cx="5249333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67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667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67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ছুটি।</a:t>
            </a:r>
            <a:r>
              <a:rPr lang="bn-IN" sz="6667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67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1.0125 -0.017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25" y="-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1.06667 0.0266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33" y="1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333" y="1189567"/>
            <a:ext cx="8551333" cy="4360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6667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	    </a:t>
            </a:r>
            <a:r>
              <a:rPr lang="bn-IN" sz="7333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6667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ছুটে</a:t>
            </a:r>
            <a:r>
              <a:rPr lang="en-US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বেড়াই</a:t>
            </a:r>
            <a:r>
              <a:rPr lang="en-US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6667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5600" y="342900"/>
            <a:ext cx="6096000" cy="846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 চরণ সাজিয়ে বল।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-317500"/>
            <a:ext cx="10160000" cy="6350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04600" y="1866900"/>
            <a:ext cx="7281333" cy="1235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67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6667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6667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67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en-US" sz="6667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6667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6667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67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00000" y="4000500"/>
            <a:ext cx="5249333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67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667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6667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জুটি</a:t>
            </a:r>
            <a:r>
              <a:rPr lang="en-US" sz="6667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667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67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0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1.0125 -0.017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25" y="-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1.06667 0.0266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33" y="1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62000" y="1638300"/>
            <a:ext cx="86360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6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6667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66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6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ছুটি,ও</a:t>
            </a:r>
            <a:r>
              <a:rPr lang="en-US" sz="666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666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6667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bn-IN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73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bn-IN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--------------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3400" y="571500"/>
            <a:ext cx="6096000" cy="846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 চরণ সাজিয়ে বল।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84667" y="-275167"/>
            <a:ext cx="10160000" cy="6350000"/>
          </a:xfrm>
          <a:prstGeom prst="frame">
            <a:avLst>
              <a:gd name="adj1" fmla="val 2633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276667" y="3329245"/>
            <a:ext cx="5672667" cy="1235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6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ছুটি।</a:t>
            </a:r>
            <a:r>
              <a:rPr lang="bn-IN" sz="66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67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6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333 L -1.02917 0.015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2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18D58A4-AC01-4A40-AB44-913BFC702A02}"/>
              </a:ext>
            </a:extLst>
          </p:cNvPr>
          <p:cNvGrpSpPr/>
          <p:nvPr/>
        </p:nvGrpSpPr>
        <p:grpSpPr>
          <a:xfrm>
            <a:off x="429004" y="424375"/>
            <a:ext cx="9301992" cy="4890378"/>
            <a:chOff x="381000" y="975331"/>
            <a:chExt cx="8371793" cy="4401341"/>
          </a:xfrm>
        </p:grpSpPr>
        <p:pic>
          <p:nvPicPr>
            <p:cNvPr id="22" name="Picture 21" descr="D:\Content, picture, porda, frame, video\PNG CLASS 1 ENGLISH\hjmjyh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76393" y="4249485"/>
              <a:ext cx="1676400" cy="1122615"/>
            </a:xfrm>
            <a:prstGeom prst="rect">
              <a:avLst/>
            </a:prstGeom>
            <a:noFill/>
          </p:spPr>
        </p:pic>
        <p:pic>
          <p:nvPicPr>
            <p:cNvPr id="16" name="Picture 2" descr="E:\Picture\Flower\05aee49ca5de9b089fa02a30635b3c2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7055867" y="866188"/>
              <a:ext cx="1524000" cy="1742286"/>
            </a:xfrm>
            <a:prstGeom prst="rect">
              <a:avLst/>
            </a:prstGeom>
            <a:noFill/>
          </p:spPr>
        </p:pic>
        <p:pic>
          <p:nvPicPr>
            <p:cNvPr id="17" name="Picture 2" descr="D:\Content, picture, porda, frame, video\PNG CLASS 1 ENGLISH\tyu6yue6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3547872"/>
              <a:ext cx="934925" cy="1828800"/>
            </a:xfrm>
            <a:prstGeom prst="rect">
              <a:avLst/>
            </a:prstGeom>
            <a:noFill/>
          </p:spPr>
        </p:pic>
      </p:grpSp>
      <p:sp>
        <p:nvSpPr>
          <p:cNvPr id="18" name="TextBox 3"/>
          <p:cNvSpPr txBox="1"/>
          <p:nvPr/>
        </p:nvSpPr>
        <p:spPr>
          <a:xfrm>
            <a:off x="1693334" y="3946542"/>
            <a:ext cx="6350193" cy="7762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4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444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444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IN" sz="444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ছড়া</a:t>
            </a:r>
            <a:r>
              <a:rPr lang="en-US" sz="4444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4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4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4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D554A5-9ABD-40FB-B5C8-EDF3BBEAA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160" y="186984"/>
            <a:ext cx="3661680" cy="3537917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3800" y="261463"/>
            <a:ext cx="7205687" cy="11183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altLang="en-US" sz="6667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604" y="1807238"/>
            <a:ext cx="5959769" cy="351185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44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সাইদুর </a:t>
            </a:r>
            <a:r>
              <a:rPr lang="en-US" sz="4444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444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4444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>
              <a:defRPr/>
            </a:pPr>
            <a:r>
              <a:rPr lang="en-US" sz="4444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গুয়াতলা মডেল </a:t>
            </a:r>
            <a:r>
              <a:rPr lang="en-US" sz="4444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সর</a:t>
            </a:r>
            <a:r>
              <a:rPr lang="en-US" sz="4444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44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প্রাথ</a:t>
            </a:r>
            <a:r>
              <a:rPr lang="en-US" sz="4444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44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4444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>
              <a:defRPr/>
            </a:pPr>
            <a:r>
              <a:rPr lang="en-US" sz="4444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শিবচর,মাদারীপুর</a:t>
            </a:r>
            <a:r>
              <a:rPr lang="en-US" sz="4444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GB" sz="4444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মোবাইলঃ০১৭১৫৮৩৮৪৯৬</a:t>
            </a:r>
            <a:r>
              <a:rPr lang="bn-BD" sz="4444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GB" sz="4444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44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6EE3F3-ED8C-44A2-9401-1BE4D007B74A}"/>
              </a:ext>
            </a:extLst>
          </p:cNvPr>
          <p:cNvGrpSpPr/>
          <p:nvPr/>
        </p:nvGrpSpPr>
        <p:grpSpPr>
          <a:xfrm>
            <a:off x="5926667" y="1312532"/>
            <a:ext cx="3556000" cy="3725333"/>
            <a:chOff x="5334000" y="1467029"/>
            <a:chExt cx="3200400" cy="33528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7D86292-3C32-4972-AC3E-77E278F4F666}"/>
                </a:ext>
              </a:extLst>
            </p:cNvPr>
            <p:cNvSpPr/>
            <p:nvPr/>
          </p:nvSpPr>
          <p:spPr>
            <a:xfrm>
              <a:off x="5334000" y="1467029"/>
              <a:ext cx="3200400" cy="3352800"/>
            </a:xfrm>
            <a:custGeom>
              <a:avLst/>
              <a:gdLst>
                <a:gd name="connsiteX0" fmla="*/ 3339117 w 6018698"/>
                <a:gd name="connsiteY0" fmla="*/ 0 h 6060816"/>
                <a:gd name="connsiteX1" fmla="*/ 3983771 w 6018698"/>
                <a:gd name="connsiteY1" fmla="*/ 845913 h 6060816"/>
                <a:gd name="connsiteX2" fmla="*/ 3983772 w 6018698"/>
                <a:gd name="connsiteY2" fmla="*/ 845913 h 6060816"/>
                <a:gd name="connsiteX3" fmla="*/ 5220277 w 6018698"/>
                <a:gd name="connsiteY3" fmla="*/ 2468453 h 6060816"/>
                <a:gd name="connsiteX4" fmla="*/ 5220277 w 6018698"/>
                <a:gd name="connsiteY4" fmla="*/ 2468452 h 6060816"/>
                <a:gd name="connsiteX5" fmla="*/ 6018698 w 6018698"/>
                <a:gd name="connsiteY5" fmla="*/ 3516138 h 6060816"/>
                <a:gd name="connsiteX6" fmla="*/ 5220277 w 6018698"/>
                <a:gd name="connsiteY6" fmla="*/ 4124600 h 6060816"/>
                <a:gd name="connsiteX7" fmla="*/ 5220277 w 6018698"/>
                <a:gd name="connsiteY7" fmla="*/ 4124601 h 6060816"/>
                <a:gd name="connsiteX8" fmla="*/ 3789586 w 6018698"/>
                <a:gd name="connsiteY8" fmla="*/ 5214903 h 6060816"/>
                <a:gd name="connsiteX9" fmla="*/ 2679581 w 6018698"/>
                <a:gd name="connsiteY9" fmla="*/ 6060816 h 6060816"/>
                <a:gd name="connsiteX10" fmla="*/ 2034927 w 6018698"/>
                <a:gd name="connsiteY10" fmla="*/ 5214903 h 6060816"/>
                <a:gd name="connsiteX11" fmla="*/ 2034926 w 6018698"/>
                <a:gd name="connsiteY11" fmla="*/ 5214903 h 6060816"/>
                <a:gd name="connsiteX12" fmla="*/ 798420 w 6018698"/>
                <a:gd name="connsiteY12" fmla="*/ 3592363 h 6060816"/>
                <a:gd name="connsiteX13" fmla="*/ 798420 w 6018698"/>
                <a:gd name="connsiteY13" fmla="*/ 3592362 h 6060816"/>
                <a:gd name="connsiteX14" fmla="*/ 0 w 6018698"/>
                <a:gd name="connsiteY14" fmla="*/ 2544677 h 6060816"/>
                <a:gd name="connsiteX15" fmla="*/ 798421 w 6018698"/>
                <a:gd name="connsiteY15" fmla="*/ 1936216 h 6060816"/>
                <a:gd name="connsiteX16" fmla="*/ 798421 w 6018698"/>
                <a:gd name="connsiteY16" fmla="*/ 2479993 h 6060816"/>
                <a:gd name="connsiteX17" fmla="*/ 606148 w 6018698"/>
                <a:gd name="connsiteY17" fmla="*/ 2626520 h 6060816"/>
                <a:gd name="connsiteX18" fmla="*/ 798421 w 6018698"/>
                <a:gd name="connsiteY18" fmla="*/ 2878820 h 6060816"/>
                <a:gd name="connsiteX19" fmla="*/ 798421 w 6018698"/>
                <a:gd name="connsiteY19" fmla="*/ 2878822 h 6060816"/>
                <a:gd name="connsiteX20" fmla="*/ 2578704 w 6018698"/>
                <a:gd name="connsiteY20" fmla="*/ 5214903 h 6060816"/>
                <a:gd name="connsiteX21" fmla="*/ 2578705 w 6018698"/>
                <a:gd name="connsiteY21" fmla="*/ 5214903 h 6060816"/>
                <a:gd name="connsiteX22" fmla="*/ 2761424 w 6018698"/>
                <a:gd name="connsiteY22" fmla="*/ 5454667 h 6060816"/>
                <a:gd name="connsiteX23" fmla="*/ 3076042 w 6018698"/>
                <a:gd name="connsiteY23" fmla="*/ 5214903 h 6060816"/>
                <a:gd name="connsiteX24" fmla="*/ 5220277 w 6018698"/>
                <a:gd name="connsiteY24" fmla="*/ 3580824 h 6060816"/>
                <a:gd name="connsiteX25" fmla="*/ 5220277 w 6018698"/>
                <a:gd name="connsiteY25" fmla="*/ 3580823 h 6060816"/>
                <a:gd name="connsiteX26" fmla="*/ 5412550 w 6018698"/>
                <a:gd name="connsiteY26" fmla="*/ 3434295 h 6060816"/>
                <a:gd name="connsiteX27" fmla="*/ 5220277 w 6018698"/>
                <a:gd name="connsiteY27" fmla="*/ 3181995 h 6060816"/>
                <a:gd name="connsiteX28" fmla="*/ 5220277 w 6018698"/>
                <a:gd name="connsiteY28" fmla="*/ 3181996 h 6060816"/>
                <a:gd name="connsiteX29" fmla="*/ 3439994 w 6018698"/>
                <a:gd name="connsiteY29" fmla="*/ 845913 h 6060816"/>
                <a:gd name="connsiteX30" fmla="*/ 3439993 w 6018698"/>
                <a:gd name="connsiteY30" fmla="*/ 845913 h 6060816"/>
                <a:gd name="connsiteX31" fmla="*/ 3257273 w 6018698"/>
                <a:gd name="connsiteY31" fmla="*/ 606149 h 6060816"/>
                <a:gd name="connsiteX32" fmla="*/ 2942656 w 6018698"/>
                <a:gd name="connsiteY32" fmla="*/ 845913 h 6060816"/>
                <a:gd name="connsiteX33" fmla="*/ 2229113 w 6018698"/>
                <a:gd name="connsiteY33" fmla="*/ 845913 h 606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18698" h="6060816">
                  <a:moveTo>
                    <a:pt x="3339117" y="0"/>
                  </a:moveTo>
                  <a:lnTo>
                    <a:pt x="3983771" y="845913"/>
                  </a:lnTo>
                  <a:lnTo>
                    <a:pt x="3983772" y="845913"/>
                  </a:lnTo>
                  <a:lnTo>
                    <a:pt x="5220277" y="2468453"/>
                  </a:lnTo>
                  <a:lnTo>
                    <a:pt x="5220277" y="2468452"/>
                  </a:lnTo>
                  <a:lnTo>
                    <a:pt x="6018698" y="3516138"/>
                  </a:lnTo>
                  <a:lnTo>
                    <a:pt x="5220277" y="4124600"/>
                  </a:lnTo>
                  <a:lnTo>
                    <a:pt x="5220277" y="4124601"/>
                  </a:lnTo>
                  <a:lnTo>
                    <a:pt x="3789586" y="5214903"/>
                  </a:lnTo>
                  <a:lnTo>
                    <a:pt x="2679581" y="6060816"/>
                  </a:lnTo>
                  <a:lnTo>
                    <a:pt x="2034927" y="5214903"/>
                  </a:lnTo>
                  <a:lnTo>
                    <a:pt x="2034926" y="5214903"/>
                  </a:lnTo>
                  <a:lnTo>
                    <a:pt x="798420" y="3592363"/>
                  </a:lnTo>
                  <a:lnTo>
                    <a:pt x="798420" y="3592362"/>
                  </a:lnTo>
                  <a:lnTo>
                    <a:pt x="0" y="2544677"/>
                  </a:lnTo>
                  <a:lnTo>
                    <a:pt x="798421" y="1936216"/>
                  </a:lnTo>
                  <a:lnTo>
                    <a:pt x="798421" y="2479993"/>
                  </a:lnTo>
                  <a:lnTo>
                    <a:pt x="606148" y="2626520"/>
                  </a:lnTo>
                  <a:lnTo>
                    <a:pt x="798421" y="2878820"/>
                  </a:lnTo>
                  <a:lnTo>
                    <a:pt x="798421" y="2878822"/>
                  </a:lnTo>
                  <a:lnTo>
                    <a:pt x="2578704" y="5214903"/>
                  </a:lnTo>
                  <a:lnTo>
                    <a:pt x="2578705" y="5214903"/>
                  </a:lnTo>
                  <a:lnTo>
                    <a:pt x="2761424" y="5454667"/>
                  </a:lnTo>
                  <a:lnTo>
                    <a:pt x="3076042" y="5214903"/>
                  </a:lnTo>
                  <a:lnTo>
                    <a:pt x="5220277" y="3580824"/>
                  </a:lnTo>
                  <a:lnTo>
                    <a:pt x="5220277" y="3580823"/>
                  </a:lnTo>
                  <a:lnTo>
                    <a:pt x="5412550" y="3434295"/>
                  </a:lnTo>
                  <a:lnTo>
                    <a:pt x="5220277" y="3181995"/>
                  </a:lnTo>
                  <a:lnTo>
                    <a:pt x="5220277" y="3181996"/>
                  </a:lnTo>
                  <a:lnTo>
                    <a:pt x="3439994" y="845913"/>
                  </a:lnTo>
                  <a:lnTo>
                    <a:pt x="3439993" y="845913"/>
                  </a:lnTo>
                  <a:lnTo>
                    <a:pt x="3257273" y="606149"/>
                  </a:lnTo>
                  <a:lnTo>
                    <a:pt x="2942656" y="845913"/>
                  </a:lnTo>
                  <a:lnTo>
                    <a:pt x="2229113" y="8459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556"/>
            </a:p>
          </p:txBody>
        </p:sp>
        <p:pic>
          <p:nvPicPr>
            <p:cNvPr id="13" name="Picture 12" descr="_MG_6151.jpg">
              <a:extLst>
                <a:ext uri="{FF2B5EF4-FFF2-40B4-BE49-F238E27FC236}">
                  <a16:creationId xmlns:a16="http://schemas.microsoft.com/office/drawing/2014/main" id="{D47BCD13-1FB2-490C-B7D4-D5D214689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5744792" y="1912264"/>
              <a:ext cx="1980384" cy="19358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 result for flower">
            <a:hlinkClick r:id="rId2"/>
            <a:extLst>
              <a:ext uri="{FF2B5EF4-FFF2-40B4-BE49-F238E27FC236}">
                <a16:creationId xmlns:a16="http://schemas.microsoft.com/office/drawing/2014/main" id="{F0FACB80-6D09-4888-9A5A-D1CB9CE0ABB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480" y="2665711"/>
            <a:ext cx="2126544" cy="265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62667" y="-190500"/>
            <a:ext cx="5842000" cy="29306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8444" b="1" dirty="0">
                <a:ln/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6667" y="1926167"/>
            <a:ext cx="5757333" cy="11183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67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667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67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থেকো,সবা</a:t>
            </a:r>
            <a:r>
              <a:rPr lang="bn-IN" sz="6667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। </a:t>
            </a:r>
            <a:endParaRPr lang="en-IN" sz="6667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0" y="5926667"/>
            <a:ext cx="870961" cy="834381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-317500"/>
            <a:ext cx="10160000" cy="6350000"/>
          </a:xfrm>
          <a:prstGeom prst="frame">
            <a:avLst>
              <a:gd name="adj1" fmla="val 2367"/>
            </a:avLst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36" y="-317499"/>
            <a:ext cx="10160000" cy="6354703"/>
            <a:chOff x="2822" y="0"/>
            <a:chExt cx="9144000" cy="5719233"/>
          </a:xfrm>
        </p:grpSpPr>
        <p:grpSp>
          <p:nvGrpSpPr>
            <p:cNvPr id="23" name="Group 22"/>
            <p:cNvGrpSpPr/>
            <p:nvPr/>
          </p:nvGrpSpPr>
          <p:grpSpPr>
            <a:xfrm>
              <a:off x="2822" y="0"/>
              <a:ext cx="9144000" cy="5719233"/>
              <a:chOff x="0" y="0"/>
              <a:chExt cx="9144000" cy="5715000"/>
            </a:xfrm>
          </p:grpSpPr>
          <p:sp>
            <p:nvSpPr>
              <p:cNvPr id="25" name="Frame 24"/>
              <p:cNvSpPr/>
              <p:nvPr/>
            </p:nvSpPr>
            <p:spPr>
              <a:xfrm>
                <a:off x="0" y="0"/>
                <a:ext cx="9144000" cy="5715000"/>
              </a:xfrm>
              <a:prstGeom prst="frame">
                <a:avLst>
                  <a:gd name="adj1" fmla="val 2824"/>
                </a:avLst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Frame 25"/>
              <p:cNvSpPr/>
              <p:nvPr/>
            </p:nvSpPr>
            <p:spPr>
              <a:xfrm>
                <a:off x="152400" y="114300"/>
                <a:ext cx="8839200" cy="5486400"/>
              </a:xfrm>
              <a:prstGeom prst="frame">
                <a:avLst>
                  <a:gd name="adj1" fmla="val 3686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Frame 23"/>
            <p:cNvSpPr/>
            <p:nvPr/>
          </p:nvSpPr>
          <p:spPr>
            <a:xfrm>
              <a:off x="383821" y="342900"/>
              <a:ext cx="8390467" cy="5029200"/>
            </a:xfrm>
            <a:prstGeom prst="frame">
              <a:avLst>
                <a:gd name="adj1" fmla="val 222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0111 L 0.66545 -0.545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-27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41F0BB72-453A-4447-9BE9-9CE13E6644BC}"/>
              </a:ext>
            </a:extLst>
          </p:cNvPr>
          <p:cNvSpPr/>
          <p:nvPr/>
        </p:nvSpPr>
        <p:spPr>
          <a:xfrm>
            <a:off x="1041400" y="1098549"/>
            <a:ext cx="8382000" cy="4148667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44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44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44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44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4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4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bn-BD" sz="444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4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4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ছুটি</a:t>
            </a:r>
            <a:r>
              <a:rPr lang="bn-IN" sz="444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 ছড়া ) </a:t>
            </a:r>
            <a:endParaRPr lang="en-US" sz="4444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44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4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মেঘের </a:t>
            </a:r>
            <a:r>
              <a:rPr lang="en-US" sz="4444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কোলে</a:t>
            </a:r>
            <a:r>
              <a:rPr lang="bn-IN" sz="444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en-US" sz="4444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4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bn-IN" sz="4444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44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ছুটি</a:t>
            </a:r>
            <a:endParaRPr lang="en-US" sz="4444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4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4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IN" sz="444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bn-BD" sz="444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486834"/>
            <a:ext cx="3640667" cy="844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89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89" b="1" u="sng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889" b="1" u="sng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16000" y="1333500"/>
            <a:ext cx="8128000" cy="3810000"/>
          </a:xfrm>
          <a:prstGeom prst="rect">
            <a:avLst/>
          </a:prstGeom>
          <a:noFill/>
          <a:ln w="381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111" dirty="0">
                <a:latin typeface="NikoshBAN" pitchFamily="2" charset="0"/>
                <a:cs typeface="NikoshBAN" pitchFamily="2" charset="0"/>
              </a:rPr>
              <a:t>2.1.2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অভিব্যক্তি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111" dirty="0">
                <a:latin typeface="NikoshBAN" pitchFamily="2" charset="0"/>
                <a:cs typeface="NikoshBAN" pitchFamily="2" charset="0"/>
              </a:rPr>
              <a:t>২.১.৩ 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IN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111" dirty="0">
                <a:latin typeface="NikoshBAN" pitchFamily="2" charset="0"/>
                <a:cs typeface="NikoshBAN" pitchFamily="2" charset="0"/>
              </a:rPr>
              <a:t>২.১.৪ 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পাঠ্যবইবহির্ভূত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স্পষ্টভাবে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111" dirty="0">
                <a:latin typeface="NikoshBAN" pitchFamily="2" charset="0"/>
                <a:cs typeface="NikoshBAN" pitchFamily="2" charset="0"/>
              </a:rPr>
              <a:t>২.১.২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111" dirty="0">
                <a:latin typeface="NikoshBAN" pitchFamily="2" charset="0"/>
                <a:cs typeface="NikoshBAN" pitchFamily="2" charset="0"/>
              </a:rPr>
              <a:t>২.৩.১ সহজ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111" dirty="0">
                <a:latin typeface="NikoshBAN" pitchFamily="2" charset="0"/>
                <a:cs typeface="NikoshBAN" pitchFamily="2" charset="0"/>
              </a:rPr>
              <a:t>২.৩.২ সহজ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11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46400" y="508000"/>
            <a:ext cx="2794000" cy="7678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333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333" b="1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0" y="1093612"/>
            <a:ext cx="5503333" cy="776238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44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মনোযোগ দিয়ে ভিডিও দেখি </a:t>
            </a:r>
            <a:endParaRPr lang="en-US" sz="4444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086489"/>
              </p:ext>
            </p:extLst>
          </p:nvPr>
        </p:nvGraphicFramePr>
        <p:xfrm>
          <a:off x="3860800" y="2857500"/>
          <a:ext cx="1436864" cy="53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Packager Shell Object" showAsIcon="1" r:id="rId3" imgW="2744280" imgH="440280" progId="Package">
                  <p:embed/>
                </p:oleObj>
              </mc:Choice>
              <mc:Fallback>
                <p:oleObj name="Packager Shell Object" showAsIcon="1" r:id="rId3" imgW="2744280" imgH="4402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2857500"/>
                        <a:ext cx="1436864" cy="534459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4667" y="346060"/>
            <a:ext cx="1524000" cy="159704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9778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ছুটি</a:t>
            </a:r>
            <a:endParaRPr lang="en-US" sz="9778" b="1" spc="333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7961" y="358277"/>
            <a:ext cx="3866764" cy="101566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0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6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endParaRPr lang="en-US" sz="6000" b="1" dirty="0">
              <a:ln w="12700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764" y="1731844"/>
            <a:ext cx="2720009" cy="33487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79" y="1807183"/>
            <a:ext cx="2878667" cy="344761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27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782" y="433948"/>
            <a:ext cx="5418667" cy="8466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সরবপাঠ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415" y="1345614"/>
            <a:ext cx="8805333" cy="6395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556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চল আমরা ছন্দের তালে তালে ছড়াটি একসাথে আবৃ</a:t>
            </a:r>
            <a:r>
              <a:rPr lang="bn-IN" sz="3556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ত্তি</a:t>
            </a:r>
            <a:r>
              <a:rPr lang="bn-BD" sz="3556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করি । </a:t>
            </a:r>
            <a:endParaRPr lang="en-US" sz="3556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34" y="2050147"/>
            <a:ext cx="2803377" cy="3179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EF3A535-3FBB-47EB-BE1F-68496621C0A7}"/>
              </a:ext>
            </a:extLst>
          </p:cNvPr>
          <p:cNvGrpSpPr/>
          <p:nvPr/>
        </p:nvGrpSpPr>
        <p:grpSpPr>
          <a:xfrm>
            <a:off x="411920" y="4018103"/>
            <a:ext cx="1617704" cy="1251872"/>
            <a:chOff x="1264829" y="593110"/>
            <a:chExt cx="2294134" cy="2392149"/>
          </a:xfrm>
        </p:grpSpPr>
        <p:sp>
          <p:nvSpPr>
            <p:cNvPr id="7" name="Star: 24 Points 6">
              <a:extLst>
                <a:ext uri="{FF2B5EF4-FFF2-40B4-BE49-F238E27FC236}">
                  <a16:creationId xmlns:a16="http://schemas.microsoft.com/office/drawing/2014/main" id="{5F738FE1-F715-491A-B870-5E7D8D79ECB3}"/>
                </a:ext>
              </a:extLst>
            </p:cNvPr>
            <p:cNvSpPr/>
            <p:nvPr/>
          </p:nvSpPr>
          <p:spPr>
            <a:xfrm>
              <a:off x="1264829" y="1810815"/>
              <a:ext cx="1192696" cy="1174444"/>
            </a:xfrm>
            <a:prstGeom prst="star24">
              <a:avLst>
                <a:gd name="adj" fmla="val 4167"/>
              </a:avLst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8" name="Star: 24 Points 7">
              <a:extLst>
                <a:ext uri="{FF2B5EF4-FFF2-40B4-BE49-F238E27FC236}">
                  <a16:creationId xmlns:a16="http://schemas.microsoft.com/office/drawing/2014/main" id="{9365BC80-ED7D-4484-A324-D1AF8E196D4D}"/>
                </a:ext>
              </a:extLst>
            </p:cNvPr>
            <p:cNvSpPr/>
            <p:nvPr/>
          </p:nvSpPr>
          <p:spPr>
            <a:xfrm>
              <a:off x="2046707" y="1612032"/>
              <a:ext cx="1192696" cy="1174444"/>
            </a:xfrm>
            <a:prstGeom prst="star24">
              <a:avLst>
                <a:gd name="adj" fmla="val 4167"/>
              </a:avLst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9" name="Star: 24 Points 8">
              <a:extLst>
                <a:ext uri="{FF2B5EF4-FFF2-40B4-BE49-F238E27FC236}">
                  <a16:creationId xmlns:a16="http://schemas.microsoft.com/office/drawing/2014/main" id="{A2BC8612-9E8B-4DD0-9892-6B8F757DB0E0}"/>
                </a:ext>
              </a:extLst>
            </p:cNvPr>
            <p:cNvSpPr/>
            <p:nvPr/>
          </p:nvSpPr>
          <p:spPr>
            <a:xfrm>
              <a:off x="1371600" y="896169"/>
              <a:ext cx="1192696" cy="1174444"/>
            </a:xfrm>
            <a:prstGeom prst="star24">
              <a:avLst>
                <a:gd name="adj" fmla="val 4167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10" name="Star: 24 Points 9">
              <a:extLst>
                <a:ext uri="{FF2B5EF4-FFF2-40B4-BE49-F238E27FC236}">
                  <a16:creationId xmlns:a16="http://schemas.microsoft.com/office/drawing/2014/main" id="{64F93371-BFD7-4F37-837C-28BCE7E25EC5}"/>
                </a:ext>
              </a:extLst>
            </p:cNvPr>
            <p:cNvSpPr/>
            <p:nvPr/>
          </p:nvSpPr>
          <p:spPr>
            <a:xfrm>
              <a:off x="2366267" y="593110"/>
              <a:ext cx="1192696" cy="1174444"/>
            </a:xfrm>
            <a:prstGeom prst="star24">
              <a:avLst>
                <a:gd name="adj" fmla="val 4167"/>
              </a:avLst>
            </a:prstGeom>
            <a:solidFill>
              <a:srgbClr val="FD6B4A"/>
            </a:solidFill>
            <a:ln>
              <a:solidFill>
                <a:srgbClr val="FD6B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488FD69-1871-40EB-B4D8-4771286A5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5" b="89899" l="1628" r="100000">
                        <a14:foregroundMark x1="39884" y1="20455" x2="39884" y2="20455"/>
                        <a14:foregroundMark x1="71860" y1="10438" x2="71860" y2="10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902756" y="1985148"/>
            <a:ext cx="2825662" cy="390335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9669" y="4468401"/>
            <a:ext cx="4910667" cy="77623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44" dirty="0">
                <a:latin typeface="NikoshBAN" panose="02000000000000000000" pitchFamily="2" charset="0"/>
                <a:cs typeface="NikoshBAN" panose="02000000000000000000" pitchFamily="2" charset="0"/>
              </a:rPr>
              <a:t>মেঘের কোলে রোদ হেসেছে</a:t>
            </a:r>
            <a:endParaRPr lang="en-IN" sz="444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00" y="880232"/>
            <a:ext cx="4402667" cy="3228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86" y="891197"/>
            <a:ext cx="4429986" cy="3228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657551" y="4468400"/>
            <a:ext cx="3398253" cy="77623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44" dirty="0">
                <a:latin typeface="NikoshBAN" panose="02000000000000000000" pitchFamily="2" charset="0"/>
                <a:cs typeface="NikoshBAN" panose="02000000000000000000" pitchFamily="2" charset="0"/>
              </a:rPr>
              <a:t>বাদল গেছে টুটি,</a:t>
            </a:r>
            <a:endParaRPr lang="en-IN" sz="4444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1000" y="251663"/>
            <a:ext cx="5757333" cy="63953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556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ছবির মাধ্যমে শোনা ও বলা  </a:t>
            </a:r>
            <a:endParaRPr lang="en-US" sz="3556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F9C017-227E-4486-94AC-02FF4ED7843E}"/>
              </a:ext>
            </a:extLst>
          </p:cNvPr>
          <p:cNvCxnSpPr>
            <a:cxnSpLocks/>
          </p:cNvCxnSpPr>
          <p:nvPr/>
        </p:nvCxnSpPr>
        <p:spPr>
          <a:xfrm flipH="1">
            <a:off x="546001" y="4294122"/>
            <a:ext cx="438366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625240-A4D5-4D5C-9C36-3EAA6F1466A3}"/>
              </a:ext>
            </a:extLst>
          </p:cNvPr>
          <p:cNvCxnSpPr>
            <a:cxnSpLocks/>
          </p:cNvCxnSpPr>
          <p:nvPr/>
        </p:nvCxnSpPr>
        <p:spPr>
          <a:xfrm flipH="1">
            <a:off x="5230336" y="4294122"/>
            <a:ext cx="442998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1999" y="420493"/>
            <a:ext cx="5757333" cy="9130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333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মাধ্যমে শোনা ও বলা  </a:t>
            </a:r>
            <a:endParaRPr lang="en-US" sz="5333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257" y="4641975"/>
            <a:ext cx="4868266" cy="77623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44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44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44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44" i="1" dirty="0">
                <a:latin typeface="NikoshBAN" panose="02000000000000000000" pitchFamily="2" charset="0"/>
                <a:cs typeface="NikoshBAN" panose="02000000000000000000" pitchFamily="2" charset="0"/>
              </a:rPr>
              <a:t> ছুটি ও </a:t>
            </a:r>
            <a:r>
              <a:rPr lang="en-US" sz="4444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444" i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IN" sz="4444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7" y="1250266"/>
            <a:ext cx="4547742" cy="3131234"/>
          </a:xfrm>
          <a:prstGeom prst="rect">
            <a:avLst/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68" y="1249288"/>
            <a:ext cx="4320510" cy="3133188"/>
          </a:xfrm>
          <a:prstGeom prst="rect">
            <a:avLst/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3" name="TextBox 12"/>
          <p:cNvSpPr txBox="1"/>
          <p:nvPr/>
        </p:nvSpPr>
        <p:spPr>
          <a:xfrm>
            <a:off x="6015788" y="4643407"/>
            <a:ext cx="3547090" cy="77623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44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44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44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44" i="1" dirty="0">
                <a:latin typeface="NikoshBAN" panose="02000000000000000000" pitchFamily="2" charset="0"/>
                <a:cs typeface="NikoshBAN" panose="02000000000000000000" pitchFamily="2" charset="0"/>
              </a:rPr>
              <a:t> ছুটি।</a:t>
            </a:r>
            <a:endParaRPr lang="en-IN" sz="4444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8DEEB8-8FB5-4CD7-8E2B-C801E23E9E49}"/>
              </a:ext>
            </a:extLst>
          </p:cNvPr>
          <p:cNvCxnSpPr>
            <a:cxnSpLocks/>
          </p:cNvCxnSpPr>
          <p:nvPr/>
        </p:nvCxnSpPr>
        <p:spPr>
          <a:xfrm flipH="1">
            <a:off x="532258" y="4597172"/>
            <a:ext cx="454774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3113B0-B1E6-493D-B708-3F287BF58C88}"/>
              </a:ext>
            </a:extLst>
          </p:cNvPr>
          <p:cNvCxnSpPr>
            <a:cxnSpLocks/>
          </p:cNvCxnSpPr>
          <p:nvPr/>
        </p:nvCxnSpPr>
        <p:spPr>
          <a:xfrm flipH="1">
            <a:off x="5208593" y="4597172"/>
            <a:ext cx="4354286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320</Words>
  <Application>Microsoft Office PowerPoint</Application>
  <PresentationFormat>Custom</PresentationFormat>
  <Paragraphs>65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saidur rahman</cp:lastModifiedBy>
  <cp:revision>324</cp:revision>
  <dcterms:created xsi:type="dcterms:W3CDTF">2006-08-16T00:00:00Z</dcterms:created>
  <dcterms:modified xsi:type="dcterms:W3CDTF">2020-11-27T19:00:28Z</dcterms:modified>
</cp:coreProperties>
</file>